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jpg&amp;ehk=7Yy4Ntlv4rq89X5Um" ContentType="image/jpe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52" r:id="rId1"/>
  </p:sldMasterIdLst>
  <p:notesMasterIdLst>
    <p:notesMasterId r:id="rId37"/>
  </p:notesMasterIdLst>
  <p:handoutMasterIdLst>
    <p:handoutMasterId r:id="rId38"/>
  </p:handoutMasterIdLst>
  <p:sldIdLst>
    <p:sldId id="328" r:id="rId2"/>
    <p:sldId id="261" r:id="rId3"/>
    <p:sldId id="293" r:id="rId4"/>
    <p:sldId id="263" r:id="rId5"/>
    <p:sldId id="295" r:id="rId6"/>
    <p:sldId id="296" r:id="rId7"/>
    <p:sldId id="297" r:id="rId8"/>
    <p:sldId id="300" r:id="rId9"/>
    <p:sldId id="299" r:id="rId10"/>
    <p:sldId id="339" r:id="rId11"/>
    <p:sldId id="356" r:id="rId12"/>
    <p:sldId id="308" r:id="rId13"/>
    <p:sldId id="306" r:id="rId14"/>
    <p:sldId id="334" r:id="rId15"/>
    <p:sldId id="335" r:id="rId16"/>
    <p:sldId id="336" r:id="rId17"/>
    <p:sldId id="307" r:id="rId18"/>
    <p:sldId id="352" r:id="rId19"/>
    <p:sldId id="317" r:id="rId20"/>
    <p:sldId id="341" r:id="rId21"/>
    <p:sldId id="342" r:id="rId22"/>
    <p:sldId id="344" r:id="rId23"/>
    <p:sldId id="340" r:id="rId24"/>
    <p:sldId id="343" r:id="rId25"/>
    <p:sldId id="353" r:id="rId26"/>
    <p:sldId id="355" r:id="rId27"/>
    <p:sldId id="350" r:id="rId28"/>
    <p:sldId id="319" r:id="rId29"/>
    <p:sldId id="345" r:id="rId30"/>
    <p:sldId id="346" r:id="rId31"/>
    <p:sldId id="318" r:id="rId32"/>
    <p:sldId id="347" r:id="rId33"/>
    <p:sldId id="348" r:id="rId34"/>
    <p:sldId id="357" r:id="rId35"/>
    <p:sldId id="291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019">
          <p15:clr>
            <a:srgbClr val="A4A3A4"/>
          </p15:clr>
        </p15:guide>
        <p15:guide id="2" orient="horz" pos="4201">
          <p15:clr>
            <a:srgbClr val="A4A3A4"/>
          </p15:clr>
        </p15:guide>
        <p15:guide id="3" pos="305">
          <p15:clr>
            <a:srgbClr val="A4A3A4"/>
          </p15:clr>
        </p15:guide>
        <p15:guide id="4" pos="548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5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74" autoAdjust="0"/>
    <p:restoredTop sz="91053" autoAdjust="0"/>
  </p:normalViewPr>
  <p:slideViewPr>
    <p:cSldViewPr snapToGrid="0">
      <p:cViewPr varScale="1">
        <p:scale>
          <a:sx n="89" d="100"/>
          <a:sy n="89" d="100"/>
        </p:scale>
        <p:origin x="1470" y="84"/>
      </p:cViewPr>
      <p:guideLst>
        <p:guide orient="horz" pos="1019"/>
        <p:guide orient="horz" pos="4201"/>
        <p:guide pos="305"/>
        <p:guide pos="548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5.gif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5.gi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FBFD31-73D0-4F1C-95C9-53E50C3021D1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B28D320-F6A8-4EBE-8998-999A6E549B81}">
      <dgm:prSet phldrT="[Текст]" custT="1"/>
      <dgm:spPr/>
      <dgm:t>
        <a:bodyPr/>
        <a:lstStyle/>
        <a:p>
          <a:endParaRPr lang="ru-RU" sz="2000" dirty="0"/>
        </a:p>
      </dgm:t>
    </dgm:pt>
    <dgm:pt modelId="{23922268-0639-46AA-823C-81F836A30126}" type="parTrans" cxnId="{430C8504-533D-48DE-AF0A-560A973B9177}">
      <dgm:prSet/>
      <dgm:spPr/>
      <dgm:t>
        <a:bodyPr/>
        <a:lstStyle/>
        <a:p>
          <a:endParaRPr lang="ru-RU"/>
        </a:p>
      </dgm:t>
    </dgm:pt>
    <dgm:pt modelId="{957FEDC4-B90B-4A1B-9052-BB47A444CA12}" type="sibTrans" cxnId="{430C8504-533D-48DE-AF0A-560A973B9177}">
      <dgm:prSet/>
      <dgm:spPr/>
      <dgm:t>
        <a:bodyPr/>
        <a:lstStyle/>
        <a:p>
          <a:endParaRPr lang="ru-RU"/>
        </a:p>
      </dgm:t>
    </dgm:pt>
    <dgm:pt modelId="{7EB4B302-AFF9-4392-8534-60705DB754B6}">
      <dgm:prSet phldrT="[Текст]" custT="1"/>
      <dgm:spPr/>
      <dgm:t>
        <a:bodyPr/>
        <a:lstStyle/>
        <a:p>
          <a:endParaRPr lang="ru-RU" sz="2000" dirty="0"/>
        </a:p>
      </dgm:t>
    </dgm:pt>
    <dgm:pt modelId="{E85394FE-B0F7-4B04-B09C-AAF438AB671E}" type="parTrans" cxnId="{5D58E1DE-CBBB-4B7F-A132-85ED7C7C115B}">
      <dgm:prSet/>
      <dgm:spPr/>
      <dgm:t>
        <a:bodyPr/>
        <a:lstStyle/>
        <a:p>
          <a:endParaRPr lang="ru-RU"/>
        </a:p>
      </dgm:t>
    </dgm:pt>
    <dgm:pt modelId="{E4559716-1CCF-4268-8D7D-B3E9A19BE6B3}" type="sibTrans" cxnId="{5D58E1DE-CBBB-4B7F-A132-85ED7C7C115B}">
      <dgm:prSet/>
      <dgm:spPr/>
      <dgm:t>
        <a:bodyPr/>
        <a:lstStyle/>
        <a:p>
          <a:endParaRPr lang="ru-RU"/>
        </a:p>
      </dgm:t>
    </dgm:pt>
    <dgm:pt modelId="{58C8B348-52AC-4AB3-B7A7-AFC64847D55D}">
      <dgm:prSet phldrT="[Текст]" custT="1"/>
      <dgm:spPr/>
      <dgm:t>
        <a:bodyPr/>
        <a:lstStyle/>
        <a:p>
          <a:endParaRPr lang="ru-RU" sz="2000" dirty="0"/>
        </a:p>
      </dgm:t>
    </dgm:pt>
    <dgm:pt modelId="{F118D5E3-469B-453F-8FE1-AC365BE9C25D}" type="parTrans" cxnId="{07D139AA-0AFB-416B-8373-2076C40B15DC}">
      <dgm:prSet/>
      <dgm:spPr/>
      <dgm:t>
        <a:bodyPr/>
        <a:lstStyle/>
        <a:p>
          <a:endParaRPr lang="ru-RU"/>
        </a:p>
      </dgm:t>
    </dgm:pt>
    <dgm:pt modelId="{068F2A01-7BC6-4105-A130-1AC455FF4585}" type="sibTrans" cxnId="{07D139AA-0AFB-416B-8373-2076C40B15DC}">
      <dgm:prSet/>
      <dgm:spPr/>
      <dgm:t>
        <a:bodyPr/>
        <a:lstStyle/>
        <a:p>
          <a:endParaRPr lang="ru-RU"/>
        </a:p>
      </dgm:t>
    </dgm:pt>
    <dgm:pt modelId="{3A742DAD-CA00-4FD1-9A19-1006E61751A4}">
      <dgm:prSet phldrT="[Текст]" custT="1"/>
      <dgm:spPr/>
      <dgm:t>
        <a:bodyPr/>
        <a:lstStyle/>
        <a:p>
          <a:endParaRPr lang="ru-RU" sz="2000" dirty="0"/>
        </a:p>
      </dgm:t>
    </dgm:pt>
    <dgm:pt modelId="{07081241-BF7B-4173-86DF-5DA57F0FDFF7}" type="parTrans" cxnId="{6DAD40B9-215C-46DB-A2DF-2DD9567D513B}">
      <dgm:prSet/>
      <dgm:spPr/>
      <dgm:t>
        <a:bodyPr/>
        <a:lstStyle/>
        <a:p>
          <a:endParaRPr lang="ru-RU"/>
        </a:p>
      </dgm:t>
    </dgm:pt>
    <dgm:pt modelId="{1B70D96C-553F-4217-90FC-EE138C0EEF84}" type="sibTrans" cxnId="{6DAD40B9-215C-46DB-A2DF-2DD9567D513B}">
      <dgm:prSet/>
      <dgm:spPr/>
      <dgm:t>
        <a:bodyPr/>
        <a:lstStyle/>
        <a:p>
          <a:endParaRPr lang="ru-RU"/>
        </a:p>
      </dgm:t>
    </dgm:pt>
    <dgm:pt modelId="{364AF98A-4A9E-4E8C-84E7-F74FA672B9E8}" type="pres">
      <dgm:prSet presAssocID="{A3FBFD31-73D0-4F1C-95C9-53E50C3021D1}" presName="Name0" presStyleCnt="0">
        <dgm:presLayoutVars>
          <dgm:dir/>
          <dgm:resizeHandles val="exact"/>
        </dgm:presLayoutVars>
      </dgm:prSet>
      <dgm:spPr/>
    </dgm:pt>
    <dgm:pt modelId="{DFEE5FA3-14F7-411C-AC81-B742ED0C249D}" type="pres">
      <dgm:prSet presAssocID="{BB28D320-F6A8-4EBE-8998-999A6E549B81}" presName="compNode" presStyleCnt="0"/>
      <dgm:spPr/>
    </dgm:pt>
    <dgm:pt modelId="{87DE9C00-F2C3-43BE-A6A6-9C09B124C45F}" type="pres">
      <dgm:prSet presAssocID="{BB28D320-F6A8-4EBE-8998-999A6E549B81}" presName="pictRect" presStyleLbl="node1" presStyleIdx="0" presStyleCnt="4" custLinFactY="76420" custLinFactNeighborX="13833" custLinFactNeighborY="10000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73C8F22-9A7C-4739-ACAC-E518F118417F}" type="pres">
      <dgm:prSet presAssocID="{BB28D320-F6A8-4EBE-8998-999A6E549B81}" presName="textRect" presStyleLbl="revTx" presStyleIdx="0" presStyleCnt="4" custLinFactX="100000" custLinFactY="100000" custLinFactNeighborX="110892" custLinFactNeighborY="194511">
        <dgm:presLayoutVars>
          <dgm:bulletEnabled val="1"/>
        </dgm:presLayoutVars>
      </dgm:prSet>
      <dgm:spPr/>
    </dgm:pt>
    <dgm:pt modelId="{17E05D6D-0A05-4E7A-820B-C81A6761DD3A}" type="pres">
      <dgm:prSet presAssocID="{957FEDC4-B90B-4A1B-9052-BB47A444CA12}" presName="sibTrans" presStyleLbl="sibTrans2D1" presStyleIdx="0" presStyleCnt="0"/>
      <dgm:spPr/>
    </dgm:pt>
    <dgm:pt modelId="{EB6FE35F-5628-45F1-AF9F-E098D216E9CB}" type="pres">
      <dgm:prSet presAssocID="{7EB4B302-AFF9-4392-8534-60705DB754B6}" presName="compNode" presStyleCnt="0"/>
      <dgm:spPr/>
    </dgm:pt>
    <dgm:pt modelId="{E8D3A97F-7363-4AE3-9B64-6D6A88CCBCB7}" type="pres">
      <dgm:prSet presAssocID="{7EB4B302-AFF9-4392-8534-60705DB754B6}" presName="pictRect" presStyleLbl="node1" presStyleIdx="1" presStyleCnt="4" custLinFactX="1950" custLinFactY="68502" custLinFactNeighborX="100000" custLinFactNeighborY="100000"/>
      <dgm:spPr>
        <a:prstGeom prst="actionButtonHelp">
          <a:avLst/>
        </a:prstGeom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noaction" highlightClick="1"/>
          </dgm14:cNvPr>
        </a:ext>
      </dgm:extLst>
    </dgm:pt>
    <dgm:pt modelId="{D1FF547B-ED2E-4803-9C8B-323444660676}" type="pres">
      <dgm:prSet presAssocID="{7EB4B302-AFF9-4392-8534-60705DB754B6}" presName="textRect" presStyleLbl="revTx" presStyleIdx="1" presStyleCnt="4" custScaleY="58838" custLinFactY="100000" custLinFactNeighborX="-79258" custLinFactNeighborY="172607">
        <dgm:presLayoutVars>
          <dgm:bulletEnabled val="1"/>
        </dgm:presLayoutVars>
      </dgm:prSet>
      <dgm:spPr/>
    </dgm:pt>
    <dgm:pt modelId="{A7229D5B-3DAD-47A0-AEBB-3F6F857E87D5}" type="pres">
      <dgm:prSet presAssocID="{E4559716-1CCF-4268-8D7D-B3E9A19BE6B3}" presName="sibTrans" presStyleLbl="sibTrans2D1" presStyleIdx="0" presStyleCnt="0"/>
      <dgm:spPr/>
    </dgm:pt>
    <dgm:pt modelId="{FFF2FE7D-3BDC-4B91-9ACD-F1FBF02FA109}" type="pres">
      <dgm:prSet presAssocID="{58C8B348-52AC-4AB3-B7A7-AFC64847D55D}" presName="compNode" presStyleCnt="0"/>
      <dgm:spPr/>
    </dgm:pt>
    <dgm:pt modelId="{2BA9F87C-3D59-4898-86D4-599AD67FA6E4}" type="pres">
      <dgm:prSet presAssocID="{58C8B348-52AC-4AB3-B7A7-AFC64847D55D}" presName="pictRect" presStyleLbl="node1" presStyleIdx="2" presStyleCnt="4" custLinFactNeighborX="-15439" custLinFactNeighborY="10948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F2E3D5FB-BC27-4AF0-AFE6-4BE453B88DAA}" type="pres">
      <dgm:prSet presAssocID="{58C8B348-52AC-4AB3-B7A7-AFC64847D55D}" presName="textRect" presStyleLbl="revTx" presStyleIdx="2" presStyleCnt="4" custLinFactNeighborX="-12888" custLinFactNeighborY="20869">
        <dgm:presLayoutVars>
          <dgm:bulletEnabled val="1"/>
        </dgm:presLayoutVars>
      </dgm:prSet>
      <dgm:spPr/>
    </dgm:pt>
    <dgm:pt modelId="{F8534605-1F88-4B09-A034-6AFC8217F5A2}" type="pres">
      <dgm:prSet presAssocID="{068F2A01-7BC6-4105-A130-1AC455FF4585}" presName="sibTrans" presStyleLbl="sibTrans2D1" presStyleIdx="0" presStyleCnt="0"/>
      <dgm:spPr/>
    </dgm:pt>
    <dgm:pt modelId="{2220F6AF-6655-4786-98E3-182546932FE9}" type="pres">
      <dgm:prSet presAssocID="{3A742DAD-CA00-4FD1-9A19-1006E61751A4}" presName="compNode" presStyleCnt="0"/>
      <dgm:spPr/>
    </dgm:pt>
    <dgm:pt modelId="{8EFF3856-A31C-4C78-9461-D132B1B5E015}" type="pres">
      <dgm:prSet presAssocID="{3A742DAD-CA00-4FD1-9A19-1006E61751A4}" presName="pictRect" presStyleLbl="node1" presStyleIdx="3" presStyleCnt="4" custLinFactY="-55169" custLinFactNeighborX="-97236" custLinFactNeighborY="-100000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636A56DB-C421-44A7-ADD2-85E63A45812A}" type="pres">
      <dgm:prSet presAssocID="{3A742DAD-CA00-4FD1-9A19-1006E61751A4}" presName="textRect" presStyleLbl="revTx" presStyleIdx="3" presStyleCnt="4" custScaleY="67800" custLinFactY="-100000" custLinFactNeighborX="-87005" custLinFactNeighborY="-192696">
        <dgm:presLayoutVars>
          <dgm:bulletEnabled val="1"/>
        </dgm:presLayoutVars>
      </dgm:prSet>
      <dgm:spPr/>
    </dgm:pt>
  </dgm:ptLst>
  <dgm:cxnLst>
    <dgm:cxn modelId="{430C8504-533D-48DE-AF0A-560A973B9177}" srcId="{A3FBFD31-73D0-4F1C-95C9-53E50C3021D1}" destId="{BB28D320-F6A8-4EBE-8998-999A6E549B81}" srcOrd="0" destOrd="0" parTransId="{23922268-0639-46AA-823C-81F836A30126}" sibTransId="{957FEDC4-B90B-4A1B-9052-BB47A444CA12}"/>
    <dgm:cxn modelId="{A1C5550A-F06D-477B-BC8E-CE9515235108}" type="presOf" srcId="{7EB4B302-AFF9-4392-8534-60705DB754B6}" destId="{D1FF547B-ED2E-4803-9C8B-323444660676}" srcOrd="0" destOrd="0" presId="urn:microsoft.com/office/officeart/2005/8/layout/pList1"/>
    <dgm:cxn modelId="{17656A15-6194-46BA-9DF2-B3A1F3E5F682}" type="presOf" srcId="{E4559716-1CCF-4268-8D7D-B3E9A19BE6B3}" destId="{A7229D5B-3DAD-47A0-AEBB-3F6F857E87D5}" srcOrd="0" destOrd="0" presId="urn:microsoft.com/office/officeart/2005/8/layout/pList1"/>
    <dgm:cxn modelId="{BF0A9839-2826-4B50-9A33-2ADDB1B2D1E0}" type="presOf" srcId="{A3FBFD31-73D0-4F1C-95C9-53E50C3021D1}" destId="{364AF98A-4A9E-4E8C-84E7-F74FA672B9E8}" srcOrd="0" destOrd="0" presId="urn:microsoft.com/office/officeart/2005/8/layout/pList1"/>
    <dgm:cxn modelId="{8D0E0A4A-9588-434D-80F8-672898CF7928}" type="presOf" srcId="{068F2A01-7BC6-4105-A130-1AC455FF4585}" destId="{F8534605-1F88-4B09-A034-6AFC8217F5A2}" srcOrd="0" destOrd="0" presId="urn:microsoft.com/office/officeart/2005/8/layout/pList1"/>
    <dgm:cxn modelId="{6860CD88-C1B4-4878-A585-D9520658A8BC}" type="presOf" srcId="{58C8B348-52AC-4AB3-B7A7-AFC64847D55D}" destId="{F2E3D5FB-BC27-4AF0-AFE6-4BE453B88DAA}" srcOrd="0" destOrd="0" presId="urn:microsoft.com/office/officeart/2005/8/layout/pList1"/>
    <dgm:cxn modelId="{21875A8C-5AAC-476A-AFC8-681B92328727}" type="presOf" srcId="{957FEDC4-B90B-4A1B-9052-BB47A444CA12}" destId="{17E05D6D-0A05-4E7A-820B-C81A6761DD3A}" srcOrd="0" destOrd="0" presId="urn:microsoft.com/office/officeart/2005/8/layout/pList1"/>
    <dgm:cxn modelId="{E9AFFF95-BD33-470A-925F-90D2CA2B2C2C}" type="presOf" srcId="{3A742DAD-CA00-4FD1-9A19-1006E61751A4}" destId="{636A56DB-C421-44A7-ADD2-85E63A45812A}" srcOrd="0" destOrd="0" presId="urn:microsoft.com/office/officeart/2005/8/layout/pList1"/>
    <dgm:cxn modelId="{FDC25CA2-F881-4EA8-9842-28D84C978285}" type="presOf" srcId="{BB28D320-F6A8-4EBE-8998-999A6E549B81}" destId="{673C8F22-9A7C-4739-ACAC-E518F118417F}" srcOrd="0" destOrd="0" presId="urn:microsoft.com/office/officeart/2005/8/layout/pList1"/>
    <dgm:cxn modelId="{07D139AA-0AFB-416B-8373-2076C40B15DC}" srcId="{A3FBFD31-73D0-4F1C-95C9-53E50C3021D1}" destId="{58C8B348-52AC-4AB3-B7A7-AFC64847D55D}" srcOrd="2" destOrd="0" parTransId="{F118D5E3-469B-453F-8FE1-AC365BE9C25D}" sibTransId="{068F2A01-7BC6-4105-A130-1AC455FF4585}"/>
    <dgm:cxn modelId="{6DAD40B9-215C-46DB-A2DF-2DD9567D513B}" srcId="{A3FBFD31-73D0-4F1C-95C9-53E50C3021D1}" destId="{3A742DAD-CA00-4FD1-9A19-1006E61751A4}" srcOrd="3" destOrd="0" parTransId="{07081241-BF7B-4173-86DF-5DA57F0FDFF7}" sibTransId="{1B70D96C-553F-4217-90FC-EE138C0EEF84}"/>
    <dgm:cxn modelId="{5D58E1DE-CBBB-4B7F-A132-85ED7C7C115B}" srcId="{A3FBFD31-73D0-4F1C-95C9-53E50C3021D1}" destId="{7EB4B302-AFF9-4392-8534-60705DB754B6}" srcOrd="1" destOrd="0" parTransId="{E85394FE-B0F7-4B04-B09C-AAF438AB671E}" sibTransId="{E4559716-1CCF-4268-8D7D-B3E9A19BE6B3}"/>
    <dgm:cxn modelId="{4F6FE999-1FCF-476D-BF6D-433FD734C88C}" type="presParOf" srcId="{364AF98A-4A9E-4E8C-84E7-F74FA672B9E8}" destId="{DFEE5FA3-14F7-411C-AC81-B742ED0C249D}" srcOrd="0" destOrd="0" presId="urn:microsoft.com/office/officeart/2005/8/layout/pList1"/>
    <dgm:cxn modelId="{A1A638EC-86C6-4531-9A56-71EAAB8130FA}" type="presParOf" srcId="{DFEE5FA3-14F7-411C-AC81-B742ED0C249D}" destId="{87DE9C00-F2C3-43BE-A6A6-9C09B124C45F}" srcOrd="0" destOrd="0" presId="urn:microsoft.com/office/officeart/2005/8/layout/pList1"/>
    <dgm:cxn modelId="{53F84CCC-A370-4270-B798-923A5C5D2BDB}" type="presParOf" srcId="{DFEE5FA3-14F7-411C-AC81-B742ED0C249D}" destId="{673C8F22-9A7C-4739-ACAC-E518F118417F}" srcOrd="1" destOrd="0" presId="urn:microsoft.com/office/officeart/2005/8/layout/pList1"/>
    <dgm:cxn modelId="{AD02403F-3CA5-4F18-9FDB-CD2EC2E5B0FF}" type="presParOf" srcId="{364AF98A-4A9E-4E8C-84E7-F74FA672B9E8}" destId="{17E05D6D-0A05-4E7A-820B-C81A6761DD3A}" srcOrd="1" destOrd="0" presId="urn:microsoft.com/office/officeart/2005/8/layout/pList1"/>
    <dgm:cxn modelId="{8ADFDE9D-46C3-4F9E-8D74-0164F84DEF8C}" type="presParOf" srcId="{364AF98A-4A9E-4E8C-84E7-F74FA672B9E8}" destId="{EB6FE35F-5628-45F1-AF9F-E098D216E9CB}" srcOrd="2" destOrd="0" presId="urn:microsoft.com/office/officeart/2005/8/layout/pList1"/>
    <dgm:cxn modelId="{3DCCBBA4-CFAE-4DC8-8627-EE04EBBB13C8}" type="presParOf" srcId="{EB6FE35F-5628-45F1-AF9F-E098D216E9CB}" destId="{E8D3A97F-7363-4AE3-9B64-6D6A88CCBCB7}" srcOrd="0" destOrd="0" presId="urn:microsoft.com/office/officeart/2005/8/layout/pList1"/>
    <dgm:cxn modelId="{5B923F19-A749-4BF8-9962-A0EE5B79B3D5}" type="presParOf" srcId="{EB6FE35F-5628-45F1-AF9F-E098D216E9CB}" destId="{D1FF547B-ED2E-4803-9C8B-323444660676}" srcOrd="1" destOrd="0" presId="urn:microsoft.com/office/officeart/2005/8/layout/pList1"/>
    <dgm:cxn modelId="{3D55917E-387B-4033-8648-A600056F287C}" type="presParOf" srcId="{364AF98A-4A9E-4E8C-84E7-F74FA672B9E8}" destId="{A7229D5B-3DAD-47A0-AEBB-3F6F857E87D5}" srcOrd="3" destOrd="0" presId="urn:microsoft.com/office/officeart/2005/8/layout/pList1"/>
    <dgm:cxn modelId="{DE8168F2-1770-4E48-92E0-69F5AE78938E}" type="presParOf" srcId="{364AF98A-4A9E-4E8C-84E7-F74FA672B9E8}" destId="{FFF2FE7D-3BDC-4B91-9ACD-F1FBF02FA109}" srcOrd="4" destOrd="0" presId="urn:microsoft.com/office/officeart/2005/8/layout/pList1"/>
    <dgm:cxn modelId="{577DE5BA-18A7-4182-838F-2AA940A13885}" type="presParOf" srcId="{FFF2FE7D-3BDC-4B91-9ACD-F1FBF02FA109}" destId="{2BA9F87C-3D59-4898-86D4-599AD67FA6E4}" srcOrd="0" destOrd="0" presId="urn:microsoft.com/office/officeart/2005/8/layout/pList1"/>
    <dgm:cxn modelId="{DCE20181-A0B9-4B92-89F4-C1AFD99F3121}" type="presParOf" srcId="{FFF2FE7D-3BDC-4B91-9ACD-F1FBF02FA109}" destId="{F2E3D5FB-BC27-4AF0-AFE6-4BE453B88DAA}" srcOrd="1" destOrd="0" presId="urn:microsoft.com/office/officeart/2005/8/layout/pList1"/>
    <dgm:cxn modelId="{EE0E4711-05AD-4C28-BE70-3A4BA1C336D3}" type="presParOf" srcId="{364AF98A-4A9E-4E8C-84E7-F74FA672B9E8}" destId="{F8534605-1F88-4B09-A034-6AFC8217F5A2}" srcOrd="5" destOrd="0" presId="urn:microsoft.com/office/officeart/2005/8/layout/pList1"/>
    <dgm:cxn modelId="{BB144388-6A95-4F82-829F-2192536D7655}" type="presParOf" srcId="{364AF98A-4A9E-4E8C-84E7-F74FA672B9E8}" destId="{2220F6AF-6655-4786-98E3-182546932FE9}" srcOrd="6" destOrd="0" presId="urn:microsoft.com/office/officeart/2005/8/layout/pList1"/>
    <dgm:cxn modelId="{D049F242-3D2B-45B2-9934-E1CAB1FAE293}" type="presParOf" srcId="{2220F6AF-6655-4786-98E3-182546932FE9}" destId="{8EFF3856-A31C-4C78-9461-D132B1B5E015}" srcOrd="0" destOrd="0" presId="urn:microsoft.com/office/officeart/2005/8/layout/pList1"/>
    <dgm:cxn modelId="{712AFB42-AED5-47EF-B86B-D10D4280B413}" type="presParOf" srcId="{2220F6AF-6655-4786-98E3-182546932FE9}" destId="{636A56DB-C421-44A7-ADD2-85E63A45812A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71F869-1E70-4BB3-81FD-727B9A628894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AF458F5-9178-45C9-B668-C63E52B7E67C}">
      <dgm:prSet phldrT="[Текст]"/>
      <dgm:spPr/>
      <dgm:t>
        <a:bodyPr/>
        <a:lstStyle/>
        <a:p>
          <a:r>
            <a:rPr lang="ru-RU" dirty="0"/>
            <a:t>Управляющий комитет компании</a:t>
          </a:r>
        </a:p>
      </dgm:t>
    </dgm:pt>
    <dgm:pt modelId="{97A8D312-D10C-4F7D-AB37-14CD80D4907B}" type="parTrans" cxnId="{B1B0DE15-8396-480E-A17D-1D87E7A8C0BB}">
      <dgm:prSet/>
      <dgm:spPr/>
      <dgm:t>
        <a:bodyPr/>
        <a:lstStyle/>
        <a:p>
          <a:endParaRPr lang="ru-RU"/>
        </a:p>
      </dgm:t>
    </dgm:pt>
    <dgm:pt modelId="{EF09552C-258F-4102-ABA7-C88CB24AA84A}" type="sibTrans" cxnId="{B1B0DE15-8396-480E-A17D-1D87E7A8C0BB}">
      <dgm:prSet/>
      <dgm:spPr/>
      <dgm:t>
        <a:bodyPr/>
        <a:lstStyle/>
        <a:p>
          <a:endParaRPr lang="ru-RU"/>
        </a:p>
      </dgm:t>
    </dgm:pt>
    <dgm:pt modelId="{C87306BD-08D1-4305-80A6-8B1F96E0FFE5}">
      <dgm:prSet phldrT="[Текст]" phldr="1"/>
      <dgm:spPr/>
      <dgm:t>
        <a:bodyPr/>
        <a:lstStyle/>
        <a:p>
          <a:endParaRPr lang="ru-RU" dirty="0"/>
        </a:p>
      </dgm:t>
    </dgm:pt>
    <dgm:pt modelId="{E580928A-E926-4750-8E28-330151428D8F}" type="parTrans" cxnId="{561ADE2E-96FC-4B8A-A842-5E08A79831CE}">
      <dgm:prSet/>
      <dgm:spPr/>
      <dgm:t>
        <a:bodyPr/>
        <a:lstStyle/>
        <a:p>
          <a:endParaRPr lang="ru-RU"/>
        </a:p>
      </dgm:t>
    </dgm:pt>
    <dgm:pt modelId="{6723AAFB-17A3-436D-9858-1B98ED466892}" type="sibTrans" cxnId="{561ADE2E-96FC-4B8A-A842-5E08A79831CE}">
      <dgm:prSet/>
      <dgm:spPr/>
      <dgm:t>
        <a:bodyPr/>
        <a:lstStyle/>
        <a:p>
          <a:endParaRPr lang="ru-RU"/>
        </a:p>
      </dgm:t>
    </dgm:pt>
    <dgm:pt modelId="{5AAEF4F7-DA88-4061-82D3-A67F0F0F7C4B}">
      <dgm:prSet phldrT="[Текст]"/>
      <dgm:spPr/>
      <dgm:t>
        <a:bodyPr/>
        <a:lstStyle/>
        <a:p>
          <a:r>
            <a:rPr lang="ru-RU" dirty="0"/>
            <a:t>Управление проектом</a:t>
          </a:r>
        </a:p>
      </dgm:t>
    </dgm:pt>
    <dgm:pt modelId="{4B9362D4-3E94-4225-911C-28061592ABC0}" type="parTrans" cxnId="{5F7F3638-526F-4CEA-BD61-42211F3A257A}">
      <dgm:prSet/>
      <dgm:spPr/>
      <dgm:t>
        <a:bodyPr/>
        <a:lstStyle/>
        <a:p>
          <a:endParaRPr lang="ru-RU"/>
        </a:p>
      </dgm:t>
    </dgm:pt>
    <dgm:pt modelId="{094CFCF9-A988-4E82-839A-83C450CF9F8F}" type="sibTrans" cxnId="{5F7F3638-526F-4CEA-BD61-42211F3A257A}">
      <dgm:prSet/>
      <dgm:spPr/>
      <dgm:t>
        <a:bodyPr/>
        <a:lstStyle/>
        <a:p>
          <a:endParaRPr lang="ru-RU"/>
        </a:p>
      </dgm:t>
    </dgm:pt>
    <dgm:pt modelId="{CB816CDF-7597-4E4C-BC76-4411AD2489B9}">
      <dgm:prSet phldrT="[Текст]" phldr="1"/>
      <dgm:spPr/>
      <dgm:t>
        <a:bodyPr/>
        <a:lstStyle/>
        <a:p>
          <a:endParaRPr lang="ru-RU"/>
        </a:p>
      </dgm:t>
    </dgm:pt>
    <dgm:pt modelId="{0BA09FE0-D92F-4F76-BEFD-630C6C8D164F}" type="parTrans" cxnId="{5AED67EE-502D-41CD-8314-08925B5D9A21}">
      <dgm:prSet/>
      <dgm:spPr/>
      <dgm:t>
        <a:bodyPr/>
        <a:lstStyle/>
        <a:p>
          <a:endParaRPr lang="ru-RU"/>
        </a:p>
      </dgm:t>
    </dgm:pt>
    <dgm:pt modelId="{5869E40B-5898-4232-A766-36F72028389D}" type="sibTrans" cxnId="{5AED67EE-502D-41CD-8314-08925B5D9A21}">
      <dgm:prSet/>
      <dgm:spPr/>
      <dgm:t>
        <a:bodyPr/>
        <a:lstStyle/>
        <a:p>
          <a:endParaRPr lang="ru-RU"/>
        </a:p>
      </dgm:t>
    </dgm:pt>
    <dgm:pt modelId="{C45D0746-4D96-4885-B650-FE2C2A1724E2}">
      <dgm:prSet phldrT="[Текст]"/>
      <dgm:spPr/>
      <dgm:t>
        <a:bodyPr/>
        <a:lstStyle/>
        <a:p>
          <a:r>
            <a:rPr lang="ru-RU" dirty="0"/>
            <a:t>Уровень команды</a:t>
          </a:r>
        </a:p>
      </dgm:t>
    </dgm:pt>
    <dgm:pt modelId="{CC705433-8584-400F-9783-D6728F562E2A}" type="parTrans" cxnId="{8F42D22A-0F4F-4F75-8388-204BDC3EC53A}">
      <dgm:prSet/>
      <dgm:spPr/>
      <dgm:t>
        <a:bodyPr/>
        <a:lstStyle/>
        <a:p>
          <a:endParaRPr lang="ru-RU"/>
        </a:p>
      </dgm:t>
    </dgm:pt>
    <dgm:pt modelId="{ADE81C00-B261-4C23-A8A7-971383CC0551}" type="sibTrans" cxnId="{8F42D22A-0F4F-4F75-8388-204BDC3EC53A}">
      <dgm:prSet/>
      <dgm:spPr/>
      <dgm:t>
        <a:bodyPr/>
        <a:lstStyle/>
        <a:p>
          <a:endParaRPr lang="ru-RU"/>
        </a:p>
      </dgm:t>
    </dgm:pt>
    <dgm:pt modelId="{26C1CA71-CC7F-4E72-96B1-9DB6CCC44430}">
      <dgm:prSet phldrT="[Текст]" phldr="1"/>
      <dgm:spPr/>
      <dgm:t>
        <a:bodyPr/>
        <a:lstStyle/>
        <a:p>
          <a:endParaRPr lang="ru-RU"/>
        </a:p>
      </dgm:t>
    </dgm:pt>
    <dgm:pt modelId="{3D11106A-02F0-4481-A682-A63C6793F942}" type="parTrans" cxnId="{15F566A1-FD9A-4D9A-AB07-2A404F8F740A}">
      <dgm:prSet/>
      <dgm:spPr/>
      <dgm:t>
        <a:bodyPr/>
        <a:lstStyle/>
        <a:p>
          <a:endParaRPr lang="ru-RU"/>
        </a:p>
      </dgm:t>
    </dgm:pt>
    <dgm:pt modelId="{2138E497-6A7C-4C8F-A70A-F0E30E66A246}" type="sibTrans" cxnId="{15F566A1-FD9A-4D9A-AB07-2A404F8F740A}">
      <dgm:prSet/>
      <dgm:spPr/>
      <dgm:t>
        <a:bodyPr/>
        <a:lstStyle/>
        <a:p>
          <a:endParaRPr lang="ru-RU"/>
        </a:p>
      </dgm:t>
    </dgm:pt>
    <dgm:pt modelId="{EB66D0EE-5A46-46DC-902E-192F077D58F0}" type="pres">
      <dgm:prSet presAssocID="{CA71F869-1E70-4BB3-81FD-727B9A628894}" presName="rootnode" presStyleCnt="0">
        <dgm:presLayoutVars>
          <dgm:chMax/>
          <dgm:chPref/>
          <dgm:dir/>
          <dgm:animLvl val="lvl"/>
        </dgm:presLayoutVars>
      </dgm:prSet>
      <dgm:spPr/>
    </dgm:pt>
    <dgm:pt modelId="{C2C7B6AB-79FB-4A7E-918F-9FD6AF7E2A1E}" type="pres">
      <dgm:prSet presAssocID="{7AF458F5-9178-45C9-B668-C63E52B7E67C}" presName="composite" presStyleCnt="0"/>
      <dgm:spPr/>
    </dgm:pt>
    <dgm:pt modelId="{6F54FABD-77DD-4C00-9268-37016A447A58}" type="pres">
      <dgm:prSet presAssocID="{7AF458F5-9178-45C9-B668-C63E52B7E67C}" presName="bentUpArrow1" presStyleLbl="alignImgPlace1" presStyleIdx="0" presStyleCnt="2"/>
      <dgm:spPr/>
    </dgm:pt>
    <dgm:pt modelId="{DF65A129-34A4-4BD6-869B-D0E57E3AAECF}" type="pres">
      <dgm:prSet presAssocID="{7AF458F5-9178-45C9-B668-C63E52B7E67C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57E5445C-779D-4AAB-AC87-217EF45CDA9C}" type="pres">
      <dgm:prSet presAssocID="{7AF458F5-9178-45C9-B668-C63E52B7E67C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361C8C2D-51E9-4393-AD02-E82825F975F7}" type="pres">
      <dgm:prSet presAssocID="{EF09552C-258F-4102-ABA7-C88CB24AA84A}" presName="sibTrans" presStyleCnt="0"/>
      <dgm:spPr/>
    </dgm:pt>
    <dgm:pt modelId="{F8016A46-22CB-42F2-8E47-09400BD8D1CF}" type="pres">
      <dgm:prSet presAssocID="{5AAEF4F7-DA88-4061-82D3-A67F0F0F7C4B}" presName="composite" presStyleCnt="0"/>
      <dgm:spPr/>
    </dgm:pt>
    <dgm:pt modelId="{2C4374BD-4999-41CC-A405-094E81EA800A}" type="pres">
      <dgm:prSet presAssocID="{5AAEF4F7-DA88-4061-82D3-A67F0F0F7C4B}" presName="bentUpArrow1" presStyleLbl="alignImgPlace1" presStyleIdx="1" presStyleCnt="2"/>
      <dgm:spPr/>
    </dgm:pt>
    <dgm:pt modelId="{43455917-3760-4092-B8C2-A8EA0FA37200}" type="pres">
      <dgm:prSet presAssocID="{5AAEF4F7-DA88-4061-82D3-A67F0F0F7C4B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12E277E3-3BB3-4C93-A6C9-DE417CFA048A}" type="pres">
      <dgm:prSet presAssocID="{5AAEF4F7-DA88-4061-82D3-A67F0F0F7C4B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4839B372-679A-498E-8C01-57452F53569D}" type="pres">
      <dgm:prSet presAssocID="{094CFCF9-A988-4E82-839A-83C450CF9F8F}" presName="sibTrans" presStyleCnt="0"/>
      <dgm:spPr/>
    </dgm:pt>
    <dgm:pt modelId="{D98206BE-5CED-47F5-899E-907CBCB95874}" type="pres">
      <dgm:prSet presAssocID="{C45D0746-4D96-4885-B650-FE2C2A1724E2}" presName="composite" presStyleCnt="0"/>
      <dgm:spPr/>
    </dgm:pt>
    <dgm:pt modelId="{7F59840A-70D0-4837-939F-8FB346615A6E}" type="pres">
      <dgm:prSet presAssocID="{C45D0746-4D96-4885-B650-FE2C2A1724E2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</dgm:pt>
    <dgm:pt modelId="{9D58C853-D533-4E12-BF42-C926CD4C19B6}" type="pres">
      <dgm:prSet presAssocID="{C45D0746-4D96-4885-B650-FE2C2A1724E2}" presName="FinalChild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B2301903-0EC0-4530-9C22-1C3627397E29}" type="presOf" srcId="{26C1CA71-CC7F-4E72-96B1-9DB6CCC44430}" destId="{9D58C853-D533-4E12-BF42-C926CD4C19B6}" srcOrd="0" destOrd="0" presId="urn:microsoft.com/office/officeart/2005/8/layout/StepDownProcess"/>
    <dgm:cxn modelId="{F9A92610-6A7F-41A0-A656-750FBF807664}" type="presOf" srcId="{5AAEF4F7-DA88-4061-82D3-A67F0F0F7C4B}" destId="{43455917-3760-4092-B8C2-A8EA0FA37200}" srcOrd="0" destOrd="0" presId="urn:microsoft.com/office/officeart/2005/8/layout/StepDownProcess"/>
    <dgm:cxn modelId="{B1B0DE15-8396-480E-A17D-1D87E7A8C0BB}" srcId="{CA71F869-1E70-4BB3-81FD-727B9A628894}" destId="{7AF458F5-9178-45C9-B668-C63E52B7E67C}" srcOrd="0" destOrd="0" parTransId="{97A8D312-D10C-4F7D-AB37-14CD80D4907B}" sibTransId="{EF09552C-258F-4102-ABA7-C88CB24AA84A}"/>
    <dgm:cxn modelId="{6F65F21F-2484-45A5-AF40-FD3D663464F8}" type="presOf" srcId="{7AF458F5-9178-45C9-B668-C63E52B7E67C}" destId="{DF65A129-34A4-4BD6-869B-D0E57E3AAECF}" srcOrd="0" destOrd="0" presId="urn:microsoft.com/office/officeart/2005/8/layout/StepDownProcess"/>
    <dgm:cxn modelId="{8F42D22A-0F4F-4F75-8388-204BDC3EC53A}" srcId="{CA71F869-1E70-4BB3-81FD-727B9A628894}" destId="{C45D0746-4D96-4885-B650-FE2C2A1724E2}" srcOrd="2" destOrd="0" parTransId="{CC705433-8584-400F-9783-D6728F562E2A}" sibTransId="{ADE81C00-B261-4C23-A8A7-971383CC0551}"/>
    <dgm:cxn modelId="{561ADE2E-96FC-4B8A-A842-5E08A79831CE}" srcId="{7AF458F5-9178-45C9-B668-C63E52B7E67C}" destId="{C87306BD-08D1-4305-80A6-8B1F96E0FFE5}" srcOrd="0" destOrd="0" parTransId="{E580928A-E926-4750-8E28-330151428D8F}" sibTransId="{6723AAFB-17A3-436D-9858-1B98ED466892}"/>
    <dgm:cxn modelId="{5F7F3638-526F-4CEA-BD61-42211F3A257A}" srcId="{CA71F869-1E70-4BB3-81FD-727B9A628894}" destId="{5AAEF4F7-DA88-4061-82D3-A67F0F0F7C4B}" srcOrd="1" destOrd="0" parTransId="{4B9362D4-3E94-4225-911C-28061592ABC0}" sibTransId="{094CFCF9-A988-4E82-839A-83C450CF9F8F}"/>
    <dgm:cxn modelId="{6C792A5F-A81B-49DB-9113-6B6DD0B1DE6F}" type="presOf" srcId="{C45D0746-4D96-4885-B650-FE2C2A1724E2}" destId="{7F59840A-70D0-4837-939F-8FB346615A6E}" srcOrd="0" destOrd="0" presId="urn:microsoft.com/office/officeart/2005/8/layout/StepDownProcess"/>
    <dgm:cxn modelId="{28358E8B-4676-45A7-A0BC-14544C9696AC}" type="presOf" srcId="{CA71F869-1E70-4BB3-81FD-727B9A628894}" destId="{EB66D0EE-5A46-46DC-902E-192F077D58F0}" srcOrd="0" destOrd="0" presId="urn:microsoft.com/office/officeart/2005/8/layout/StepDownProcess"/>
    <dgm:cxn modelId="{15F566A1-FD9A-4D9A-AB07-2A404F8F740A}" srcId="{C45D0746-4D96-4885-B650-FE2C2A1724E2}" destId="{26C1CA71-CC7F-4E72-96B1-9DB6CCC44430}" srcOrd="0" destOrd="0" parTransId="{3D11106A-02F0-4481-A682-A63C6793F942}" sibTransId="{2138E497-6A7C-4C8F-A70A-F0E30E66A246}"/>
    <dgm:cxn modelId="{C320F8BE-91AC-4BDF-9649-412E456D44C9}" type="presOf" srcId="{C87306BD-08D1-4305-80A6-8B1F96E0FFE5}" destId="{57E5445C-779D-4AAB-AC87-217EF45CDA9C}" srcOrd="0" destOrd="0" presId="urn:microsoft.com/office/officeart/2005/8/layout/StepDownProcess"/>
    <dgm:cxn modelId="{81BBBDE1-93B8-4FB6-8D5C-BF88D328AA31}" type="presOf" srcId="{CB816CDF-7597-4E4C-BC76-4411AD2489B9}" destId="{12E277E3-3BB3-4C93-A6C9-DE417CFA048A}" srcOrd="0" destOrd="0" presId="urn:microsoft.com/office/officeart/2005/8/layout/StepDownProcess"/>
    <dgm:cxn modelId="{5AED67EE-502D-41CD-8314-08925B5D9A21}" srcId="{5AAEF4F7-DA88-4061-82D3-A67F0F0F7C4B}" destId="{CB816CDF-7597-4E4C-BC76-4411AD2489B9}" srcOrd="0" destOrd="0" parTransId="{0BA09FE0-D92F-4F76-BEFD-630C6C8D164F}" sibTransId="{5869E40B-5898-4232-A766-36F72028389D}"/>
    <dgm:cxn modelId="{19DF37D0-8F34-4C5D-BB7A-B0A1399A69F6}" type="presParOf" srcId="{EB66D0EE-5A46-46DC-902E-192F077D58F0}" destId="{C2C7B6AB-79FB-4A7E-918F-9FD6AF7E2A1E}" srcOrd="0" destOrd="0" presId="urn:microsoft.com/office/officeart/2005/8/layout/StepDownProcess"/>
    <dgm:cxn modelId="{C797128F-09C7-47B4-96FD-5C40CA5AEF59}" type="presParOf" srcId="{C2C7B6AB-79FB-4A7E-918F-9FD6AF7E2A1E}" destId="{6F54FABD-77DD-4C00-9268-37016A447A58}" srcOrd="0" destOrd="0" presId="urn:microsoft.com/office/officeart/2005/8/layout/StepDownProcess"/>
    <dgm:cxn modelId="{862DC04B-C7BA-4366-B4E4-0C9AD085AAB0}" type="presParOf" srcId="{C2C7B6AB-79FB-4A7E-918F-9FD6AF7E2A1E}" destId="{DF65A129-34A4-4BD6-869B-D0E57E3AAECF}" srcOrd="1" destOrd="0" presId="urn:microsoft.com/office/officeart/2005/8/layout/StepDownProcess"/>
    <dgm:cxn modelId="{BD91C713-2D7F-4C85-93D7-023087F14E72}" type="presParOf" srcId="{C2C7B6AB-79FB-4A7E-918F-9FD6AF7E2A1E}" destId="{57E5445C-779D-4AAB-AC87-217EF45CDA9C}" srcOrd="2" destOrd="0" presId="urn:microsoft.com/office/officeart/2005/8/layout/StepDownProcess"/>
    <dgm:cxn modelId="{541ABFFD-DCE0-4E46-AE8E-CCFA784595D3}" type="presParOf" srcId="{EB66D0EE-5A46-46DC-902E-192F077D58F0}" destId="{361C8C2D-51E9-4393-AD02-E82825F975F7}" srcOrd="1" destOrd="0" presId="urn:microsoft.com/office/officeart/2005/8/layout/StepDownProcess"/>
    <dgm:cxn modelId="{9BF232F7-AFBC-4A53-BEB3-BC6D7D1E6EB5}" type="presParOf" srcId="{EB66D0EE-5A46-46DC-902E-192F077D58F0}" destId="{F8016A46-22CB-42F2-8E47-09400BD8D1CF}" srcOrd="2" destOrd="0" presId="urn:microsoft.com/office/officeart/2005/8/layout/StepDownProcess"/>
    <dgm:cxn modelId="{068133E4-AC92-4106-ABB2-E3EE07F43043}" type="presParOf" srcId="{F8016A46-22CB-42F2-8E47-09400BD8D1CF}" destId="{2C4374BD-4999-41CC-A405-094E81EA800A}" srcOrd="0" destOrd="0" presId="urn:microsoft.com/office/officeart/2005/8/layout/StepDownProcess"/>
    <dgm:cxn modelId="{4E95D0AB-FDB8-4B1E-B29B-B0C843939D97}" type="presParOf" srcId="{F8016A46-22CB-42F2-8E47-09400BD8D1CF}" destId="{43455917-3760-4092-B8C2-A8EA0FA37200}" srcOrd="1" destOrd="0" presId="urn:microsoft.com/office/officeart/2005/8/layout/StepDownProcess"/>
    <dgm:cxn modelId="{A699788B-B09B-44A6-9888-28BF54450E57}" type="presParOf" srcId="{F8016A46-22CB-42F2-8E47-09400BD8D1CF}" destId="{12E277E3-3BB3-4C93-A6C9-DE417CFA048A}" srcOrd="2" destOrd="0" presId="urn:microsoft.com/office/officeart/2005/8/layout/StepDownProcess"/>
    <dgm:cxn modelId="{82D2F915-9B06-4566-875C-E930D0C00223}" type="presParOf" srcId="{EB66D0EE-5A46-46DC-902E-192F077D58F0}" destId="{4839B372-679A-498E-8C01-57452F53569D}" srcOrd="3" destOrd="0" presId="urn:microsoft.com/office/officeart/2005/8/layout/StepDownProcess"/>
    <dgm:cxn modelId="{C43B9535-18D2-4ACE-B7E9-7C1743BCD151}" type="presParOf" srcId="{EB66D0EE-5A46-46DC-902E-192F077D58F0}" destId="{D98206BE-5CED-47F5-899E-907CBCB95874}" srcOrd="4" destOrd="0" presId="urn:microsoft.com/office/officeart/2005/8/layout/StepDownProcess"/>
    <dgm:cxn modelId="{482786A9-A7CA-4746-A84C-382ED9C902F6}" type="presParOf" srcId="{D98206BE-5CED-47F5-899E-907CBCB95874}" destId="{7F59840A-70D0-4837-939F-8FB346615A6E}" srcOrd="0" destOrd="0" presId="urn:microsoft.com/office/officeart/2005/8/layout/StepDownProcess"/>
    <dgm:cxn modelId="{78D9D490-8E9A-482C-972C-70E5CDAD9649}" type="presParOf" srcId="{D98206BE-5CED-47F5-899E-907CBCB95874}" destId="{9D58C853-D533-4E12-BF42-C926CD4C19B6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DE9C00-F2C3-43BE-A6A6-9C09B124C45F}">
      <dsp:nvSpPr>
        <dsp:cNvPr id="0" name=""/>
        <dsp:cNvSpPr/>
      </dsp:nvSpPr>
      <dsp:spPr>
        <a:xfrm>
          <a:off x="818174" y="2615379"/>
          <a:ext cx="2148633" cy="1480408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3C8F22-9A7C-4739-ACAC-E518F118417F}">
      <dsp:nvSpPr>
        <dsp:cNvPr id="0" name=""/>
        <dsp:cNvSpPr/>
      </dsp:nvSpPr>
      <dsp:spPr>
        <a:xfrm>
          <a:off x="5052250" y="3831725"/>
          <a:ext cx="2148633" cy="7971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/>
        </a:p>
      </dsp:txBody>
      <dsp:txXfrm>
        <a:off x="5052250" y="3831725"/>
        <a:ext cx="2148633" cy="797142"/>
      </dsp:txXfrm>
    </dsp:sp>
    <dsp:sp modelId="{E8D3A97F-7363-4AE3-9B64-6D6A88CCBCB7}">
      <dsp:nvSpPr>
        <dsp:cNvPr id="0" name=""/>
        <dsp:cNvSpPr/>
      </dsp:nvSpPr>
      <dsp:spPr>
        <a:xfrm>
          <a:off x="5075073" y="2580191"/>
          <a:ext cx="2148633" cy="1480408"/>
        </a:xfrm>
        <a:prstGeom prst="actionButtonHelp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FF547B-ED2E-4803-9C8B-323444660676}">
      <dsp:nvSpPr>
        <dsp:cNvPr id="0" name=""/>
        <dsp:cNvSpPr/>
      </dsp:nvSpPr>
      <dsp:spPr>
        <a:xfrm>
          <a:off x="1181577" y="3903209"/>
          <a:ext cx="2148633" cy="4690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/>
        </a:p>
      </dsp:txBody>
      <dsp:txXfrm>
        <a:off x="1181577" y="3903209"/>
        <a:ext cx="2148633" cy="469022"/>
      </dsp:txXfrm>
    </dsp:sp>
    <dsp:sp modelId="{2BA9F87C-3D59-4898-86D4-599AD67FA6E4}">
      <dsp:nvSpPr>
        <dsp:cNvPr id="0" name=""/>
        <dsp:cNvSpPr/>
      </dsp:nvSpPr>
      <dsp:spPr>
        <a:xfrm>
          <a:off x="4916400" y="165718"/>
          <a:ext cx="2148633" cy="1480408"/>
        </a:xfrm>
        <a:prstGeom prst="round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E3D5FB-BC27-4AF0-AFE6-4BE453B88DAA}">
      <dsp:nvSpPr>
        <dsp:cNvPr id="0" name=""/>
        <dsp:cNvSpPr/>
      </dsp:nvSpPr>
      <dsp:spPr>
        <a:xfrm>
          <a:off x="4971212" y="1650407"/>
          <a:ext cx="2148633" cy="7971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/>
        </a:p>
      </dsp:txBody>
      <dsp:txXfrm>
        <a:off x="4971212" y="1650407"/>
        <a:ext cx="2148633" cy="797142"/>
      </dsp:txXfrm>
    </dsp:sp>
    <dsp:sp modelId="{8EFF3856-A31C-4C78-9461-D132B1B5E015}">
      <dsp:nvSpPr>
        <dsp:cNvPr id="0" name=""/>
        <dsp:cNvSpPr/>
      </dsp:nvSpPr>
      <dsp:spPr>
        <a:xfrm>
          <a:off x="795296" y="198923"/>
          <a:ext cx="2148633" cy="1480408"/>
        </a:xfrm>
        <a:prstGeom prst="round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6A56DB-C421-44A7-ADD2-85E63A45812A}">
      <dsp:nvSpPr>
        <dsp:cNvPr id="0" name=""/>
        <dsp:cNvSpPr/>
      </dsp:nvSpPr>
      <dsp:spPr>
        <a:xfrm>
          <a:off x="1015122" y="1771600"/>
          <a:ext cx="2148633" cy="540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/>
        </a:p>
      </dsp:txBody>
      <dsp:txXfrm>
        <a:off x="1015122" y="1771600"/>
        <a:ext cx="2148633" cy="5404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54FABD-77DD-4C00-9268-37016A447A58}">
      <dsp:nvSpPr>
        <dsp:cNvPr id="0" name=""/>
        <dsp:cNvSpPr/>
      </dsp:nvSpPr>
      <dsp:spPr>
        <a:xfrm rot="5400000">
          <a:off x="678647" y="1418397"/>
          <a:ext cx="1254450" cy="142814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65A129-34A4-4BD6-869B-D0E57E3AAECF}">
      <dsp:nvSpPr>
        <dsp:cNvPr id="0" name=""/>
        <dsp:cNvSpPr/>
      </dsp:nvSpPr>
      <dsp:spPr>
        <a:xfrm>
          <a:off x="346294" y="27814"/>
          <a:ext cx="2111755" cy="1478160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Управляющий комитет компании</a:t>
          </a:r>
        </a:p>
      </dsp:txBody>
      <dsp:txXfrm>
        <a:off x="418465" y="99985"/>
        <a:ext cx="1967413" cy="1333818"/>
      </dsp:txXfrm>
    </dsp:sp>
    <dsp:sp modelId="{57E5445C-779D-4AAB-AC87-217EF45CDA9C}">
      <dsp:nvSpPr>
        <dsp:cNvPr id="0" name=""/>
        <dsp:cNvSpPr/>
      </dsp:nvSpPr>
      <dsp:spPr>
        <a:xfrm>
          <a:off x="2458049" y="168790"/>
          <a:ext cx="1535889" cy="1194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600" kern="1200" dirty="0"/>
        </a:p>
      </dsp:txBody>
      <dsp:txXfrm>
        <a:off x="2458049" y="168790"/>
        <a:ext cx="1535889" cy="1194714"/>
      </dsp:txXfrm>
    </dsp:sp>
    <dsp:sp modelId="{2C4374BD-4999-41CC-A405-094E81EA800A}">
      <dsp:nvSpPr>
        <dsp:cNvPr id="0" name=""/>
        <dsp:cNvSpPr/>
      </dsp:nvSpPr>
      <dsp:spPr>
        <a:xfrm rot="5400000">
          <a:off x="2429517" y="3078859"/>
          <a:ext cx="1254450" cy="142814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455917-3760-4092-B8C2-A8EA0FA37200}">
      <dsp:nvSpPr>
        <dsp:cNvPr id="0" name=""/>
        <dsp:cNvSpPr/>
      </dsp:nvSpPr>
      <dsp:spPr>
        <a:xfrm>
          <a:off x="2097164" y="1688276"/>
          <a:ext cx="2111755" cy="1478160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Управление проектом</a:t>
          </a:r>
        </a:p>
      </dsp:txBody>
      <dsp:txXfrm>
        <a:off x="2169335" y="1760447"/>
        <a:ext cx="1967413" cy="1333818"/>
      </dsp:txXfrm>
    </dsp:sp>
    <dsp:sp modelId="{12E277E3-3BB3-4C93-A6C9-DE417CFA048A}">
      <dsp:nvSpPr>
        <dsp:cNvPr id="0" name=""/>
        <dsp:cNvSpPr/>
      </dsp:nvSpPr>
      <dsp:spPr>
        <a:xfrm>
          <a:off x="4208919" y="1829252"/>
          <a:ext cx="1535889" cy="1194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600" kern="1200"/>
        </a:p>
      </dsp:txBody>
      <dsp:txXfrm>
        <a:off x="4208919" y="1829252"/>
        <a:ext cx="1535889" cy="1194714"/>
      </dsp:txXfrm>
    </dsp:sp>
    <dsp:sp modelId="{7F59840A-70D0-4837-939F-8FB346615A6E}">
      <dsp:nvSpPr>
        <dsp:cNvPr id="0" name=""/>
        <dsp:cNvSpPr/>
      </dsp:nvSpPr>
      <dsp:spPr>
        <a:xfrm>
          <a:off x="3848034" y="3348738"/>
          <a:ext cx="2111755" cy="1478160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Уровень команды</a:t>
          </a:r>
        </a:p>
      </dsp:txBody>
      <dsp:txXfrm>
        <a:off x="3920205" y="3420909"/>
        <a:ext cx="1967413" cy="1333818"/>
      </dsp:txXfrm>
    </dsp:sp>
    <dsp:sp modelId="{9D58C853-D533-4E12-BF42-C926CD4C19B6}">
      <dsp:nvSpPr>
        <dsp:cNvPr id="0" name=""/>
        <dsp:cNvSpPr/>
      </dsp:nvSpPr>
      <dsp:spPr>
        <a:xfrm>
          <a:off x="5959789" y="3489714"/>
          <a:ext cx="1535889" cy="1194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600" kern="1200"/>
        </a:p>
      </dsp:txBody>
      <dsp:txXfrm>
        <a:off x="5959789" y="3489714"/>
        <a:ext cx="1535889" cy="11947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685A1BFC-A748-4456-889D-675E4E2BA1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1877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7A5A9E54-1697-48B5-80FD-25B673F74DB6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49634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Прототипирование - один из инструментов совмещения водопадной и гибкой разработки. "Последний прототип - это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продакшн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версия".</a:t>
            </a: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Риски такого подхода: вариативность сроков, стоимости и содержания для заказчика.</a:t>
            </a: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Выгоды: работа с минимальными ошибками.</a:t>
            </a:r>
          </a:p>
          <a:p>
            <a:br>
              <a:rPr lang="ru-RU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</a:br>
            <a:endParaRPr lang="ru-RU" sz="1200" b="0" i="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Интегрированное совмещение:</a:t>
            </a: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высокоуровневое планирование (на стадиях инициации, исследования реализуемости, выбора инструмента и платформы) - водопадное.</a:t>
            </a: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Внутри согласованных фаз оставлять запас на гибкое "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допланирование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".</a:t>
            </a:r>
          </a:p>
          <a:p>
            <a:br>
              <a:rPr lang="ru-RU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</a:br>
            <a:endParaRPr lang="ru-RU" sz="1200" b="0" i="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Инструментальное совмещение:</a:t>
            </a: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Гибкие инструменты (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скрамборд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слак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и пр.) - на уровне исполнителей и команд.</a:t>
            </a: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Календарно-ресурсное планирование (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Project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Bitrix24,...) - на уровне портфелей, проектов и фаз.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5A9E54-1697-48B5-80FD-25B673F74DB6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6355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 Очень сложно уложить реальный процесс создания программного обеспечения в такую жесткую схему, поэтому постоянно возникает необходимость возврата к предыдущим этапам с целью уточнения и пересмотра ранее принятых решений. В начале проекта перед разработчиками стоит обескураживающая задача: полностью определить все требования к системе. Для этого необходимо тщательно и всесторонне обсудить с пользователями и исследовать бизнес-процессы. Пользователи должны согласиться со всем тем, что выясняется в ходе такого обследования, хотя они могут и не ознакомиться до конца с его результатами. При некотором везении таким способом на стадии анализа удается собрать около 80% требований к системе. При проектировании могут возникнуть новые проблемы, их необходимо опять обсуждать с пользователями, что выразится в появлении новых требований к системе. В процессе реализации и тестирования зачастую обнаруживается, что некоторые из принятых ранее решений невозможно осуществить или выясняется, что требования не были достаточно детализированы и их реализация некорректна. Нужно возвращаться назад на этап анализа и пересматривать эти требования.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91715171-41C1-4171-A1B1-C14111F13101}" type="slidenum">
              <a:rPr lang="ru-RU" smtClean="0"/>
              <a:pPr algn="r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710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CFDC6E9-71F8-40B7-9FA3-05D1BB6D58B4}" type="slidenum">
              <a:rPr lang="en-US" altLang="ru-RU"/>
              <a:pPr/>
              <a:t>13</a:t>
            </a:fld>
            <a:endParaRPr lang="en-US" altLang="ru-RU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b="1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116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91715171-41C1-4171-A1B1-C14111F13101}" type="slidenum">
              <a:rPr lang="ru-RU" smtClean="0"/>
              <a:pPr algn="r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9045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5A9E54-1697-48B5-80FD-25B673F74DB6}" type="slidenum">
              <a:rPr lang="de-DE" smtClean="0"/>
              <a:pPr>
                <a:defRPr/>
              </a:pPr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4316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5A9E54-1697-48B5-80FD-25B673F74DB6}" type="slidenum">
              <a:rPr lang="de-DE" smtClean="0"/>
              <a:pPr>
                <a:defRPr/>
              </a:pPr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9295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Стр. 210, рис. 11-2</a:t>
            </a:r>
            <a:endParaRPr lang="en-GB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5A9E54-1697-48B5-80FD-25B673F74DB6}" type="slidenum">
              <a:rPr lang="de-DE" smtClean="0"/>
              <a:pPr>
                <a:defRPr/>
              </a:pPr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60668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Scott Schultz “Rapid Iterative Production Prototyping”</a:t>
            </a:r>
            <a:r>
              <a:rPr lang="ru-RU" dirty="0"/>
              <a:t>, 1988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5A9E54-1697-48B5-80FD-25B673F74DB6}" type="slidenum">
              <a:rPr lang="de-DE" smtClean="0"/>
              <a:pPr>
                <a:defRPr/>
              </a:pPr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44773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Стр. 30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08C84B-626E-40A0-8302-77FCAFBDF80B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541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35" name="Rectangle 7"/>
          <p:cNvSpPr>
            <a:spLocks noGrp="1" noChangeArrowheads="1"/>
          </p:cNvSpPr>
          <p:nvPr>
            <p:ph type="ctrTitle"/>
          </p:nvPr>
        </p:nvSpPr>
        <p:spPr>
          <a:xfrm>
            <a:off x="1408113" y="4843463"/>
            <a:ext cx="6484937" cy="1081087"/>
          </a:xfrm>
          <a:prstGeom prst="rect">
            <a:avLst/>
          </a:prstGeom>
        </p:spPr>
        <p:txBody>
          <a:bodyPr anchor="b"/>
          <a:lstStyle>
            <a:lvl1pPr>
              <a:lnSpc>
                <a:spcPct val="11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de-DE" dirty="0"/>
          </a:p>
        </p:txBody>
      </p:sp>
      <p:sp>
        <p:nvSpPr>
          <p:cNvPr id="111636" name="Rectangle 12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408113" y="5903913"/>
            <a:ext cx="6480175" cy="800100"/>
          </a:xfrm>
          <a:prstGeom prst="rect">
            <a:avLst/>
          </a:prstGeom>
        </p:spPr>
        <p:txBody>
          <a:bodyPr tIns="45720" bIns="45720"/>
          <a:lstStyle>
            <a:lvl1pPr marL="0" indent="0">
              <a:buFont typeface="Wingdings" pitchFamily="2" charset="2"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подзаголовка</a:t>
            </a:r>
            <a:endParaRPr lang="de-DE" dirty="0"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928" y="490815"/>
            <a:ext cx="4225699" cy="2097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52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11"/>
          </p:nvPr>
        </p:nvSpPr>
        <p:spPr>
          <a:xfrm>
            <a:off x="484188" y="1617663"/>
            <a:ext cx="8229600" cy="4500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ru-RU"/>
              <a:t>Нижний колонтитул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6007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/>
              <a:t>Нижний колонтитул</a:t>
            </a:r>
            <a:endParaRPr lang="ru-RU" dirty="0"/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ru-RU" sz="1000" b="1" dirty="0">
                <a:solidFill>
                  <a:srgbClr val="004587"/>
                </a:solidFill>
              </a:rPr>
              <a:t>Страница</a:t>
            </a:r>
            <a:r>
              <a:rPr lang="de-DE" sz="1000" b="1" dirty="0">
                <a:solidFill>
                  <a:srgbClr val="004587"/>
                </a:solidFill>
              </a:rPr>
              <a:t> </a:t>
            </a:r>
            <a:r>
              <a:rPr lang="de-DE" sz="1000" b="1" dirty="0">
                <a:solidFill>
                  <a:srgbClr val="004587"/>
                </a:solidFill>
                <a:sym typeface="Wingdings" pitchFamily="2" charset="2"/>
              </a:rPr>
              <a:t></a:t>
            </a:r>
            <a:r>
              <a:rPr lang="de-DE" sz="1000" b="1" dirty="0">
                <a:solidFill>
                  <a:srgbClr val="004587"/>
                </a:solidFill>
              </a:rPr>
              <a:t> </a:t>
            </a:r>
            <a:fld id="{D22FFDB2-71C7-498E-8229-FD3F8A3503D5}" type="slidenum">
              <a:rPr lang="de-DE" sz="1000" b="1">
                <a:solidFill>
                  <a:srgbClr val="004587"/>
                </a:solidFill>
              </a:rPr>
              <a:pPr>
                <a:defRPr/>
              </a:pPr>
              <a:t>‹#›</a:t>
            </a:fld>
            <a:endParaRPr lang="de-DE" sz="1000" b="1" dirty="0">
              <a:solidFill>
                <a:srgbClr val="004587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4000" y="436561"/>
            <a:ext cx="2659787" cy="132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199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/>
              <a:t>Нижний колонтитул</a:t>
            </a:r>
            <a:endParaRPr lang="ru-RU" dirty="0"/>
          </a:p>
        </p:txBody>
      </p:sp>
      <p:sp>
        <p:nvSpPr>
          <p:cNvPr id="8" name="Объект 6"/>
          <p:cNvSpPr>
            <a:spLocks noGrp="1"/>
          </p:cNvSpPr>
          <p:nvPr>
            <p:ph sz="quarter" idx="11"/>
          </p:nvPr>
        </p:nvSpPr>
        <p:spPr>
          <a:xfrm>
            <a:off x="484188" y="1617663"/>
            <a:ext cx="3816000" cy="4500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9" name="Объект 6"/>
          <p:cNvSpPr>
            <a:spLocks noGrp="1"/>
          </p:cNvSpPr>
          <p:nvPr>
            <p:ph sz="quarter" idx="12"/>
          </p:nvPr>
        </p:nvSpPr>
        <p:spPr>
          <a:xfrm>
            <a:off x="4897788" y="1617663"/>
            <a:ext cx="3816000" cy="4500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197053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84188" y="1617663"/>
            <a:ext cx="3816000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200" b="1">
                <a:solidFill>
                  <a:srgbClr val="004587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897788" y="1617663"/>
            <a:ext cx="3816000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200" b="1">
                <a:solidFill>
                  <a:srgbClr val="004587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/>
              <a:t>Нижний колонтитул</a:t>
            </a:r>
            <a:endParaRPr lang="ru-RU" dirty="0"/>
          </a:p>
        </p:txBody>
      </p:sp>
      <p:sp>
        <p:nvSpPr>
          <p:cNvPr id="10" name="Объект 6"/>
          <p:cNvSpPr>
            <a:spLocks noGrp="1"/>
          </p:cNvSpPr>
          <p:nvPr>
            <p:ph sz="quarter" idx="11"/>
          </p:nvPr>
        </p:nvSpPr>
        <p:spPr>
          <a:xfrm>
            <a:off x="484188" y="2355688"/>
            <a:ext cx="3816000" cy="3780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1" name="Объект 6"/>
          <p:cNvSpPr>
            <a:spLocks noGrp="1"/>
          </p:cNvSpPr>
          <p:nvPr>
            <p:ph sz="quarter" idx="12"/>
          </p:nvPr>
        </p:nvSpPr>
        <p:spPr>
          <a:xfrm>
            <a:off x="4897788" y="2355688"/>
            <a:ext cx="3816000" cy="3780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389436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/>
              <a:t>Нижний колонтитул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3525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/>
              <a:t>Нижний колонтитул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0879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68F9E74-1E58-46C8-BCF3-1740226FDBDA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1D2D643-E568-43B5-9E91-D0EBE25222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871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, под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457657"/>
            <a:ext cx="7886700" cy="371930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9AFA1-E01F-4869-9A2C-AE6B64FF572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628650" y="1804173"/>
            <a:ext cx="7886700" cy="540000"/>
          </a:xfrm>
        </p:spPr>
        <p:txBody>
          <a:bodyPr/>
          <a:lstStyle>
            <a:lvl1pPr marL="0" indent="0">
              <a:buNone/>
              <a:defRPr>
                <a:solidFill>
                  <a:schemeClr val="accent3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12654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://www.specialist.ru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1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7" name="Rectangle 5"/>
          <p:cNvSpPr>
            <a:spLocks noChangeArrowheads="1"/>
          </p:cNvSpPr>
          <p:nvPr/>
        </p:nvSpPr>
        <p:spPr bwMode="gray">
          <a:xfrm>
            <a:off x="126000" y="6398075"/>
            <a:ext cx="288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ru-RU" sz="1000" b="1" dirty="0">
                <a:solidFill>
                  <a:srgbClr val="004587"/>
                </a:solidFill>
              </a:rPr>
              <a:t>Страница</a:t>
            </a:r>
            <a:r>
              <a:rPr lang="de-DE" sz="1000" b="1" dirty="0">
                <a:solidFill>
                  <a:srgbClr val="004587"/>
                </a:solidFill>
              </a:rPr>
              <a:t> </a:t>
            </a:r>
            <a:r>
              <a:rPr lang="de-DE" sz="1000" b="1" dirty="0">
                <a:solidFill>
                  <a:srgbClr val="004587"/>
                </a:solidFill>
                <a:sym typeface="Wingdings" pitchFamily="2" charset="2"/>
              </a:rPr>
              <a:t></a:t>
            </a:r>
            <a:r>
              <a:rPr lang="de-DE" sz="1000" b="1" dirty="0">
                <a:solidFill>
                  <a:srgbClr val="004587"/>
                </a:solidFill>
              </a:rPr>
              <a:t> </a:t>
            </a:r>
            <a:fld id="{D22FFDB2-71C7-498E-8229-FD3F8A3503D5}" type="slidenum">
              <a:rPr lang="de-DE" sz="1000" b="1">
                <a:solidFill>
                  <a:srgbClr val="004587"/>
                </a:solidFill>
              </a:rPr>
              <a:pPr>
                <a:defRPr/>
              </a:pPr>
              <a:t>‹#›</a:t>
            </a:fld>
            <a:endParaRPr lang="de-DE" sz="1000" b="1" dirty="0">
              <a:solidFill>
                <a:srgbClr val="004587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199"/>
            <a:ext cx="8229600" cy="45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3132000" y="6398075"/>
            <a:ext cx="288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004587"/>
                </a:solidFill>
              </a:defRPr>
            </a:lvl1pPr>
          </a:lstStyle>
          <a:p>
            <a:r>
              <a:rPr lang="ru-RU" dirty="0"/>
              <a:t>Нижний колонтитул</a:t>
            </a:r>
          </a:p>
        </p:txBody>
      </p:sp>
      <p:sp>
        <p:nvSpPr>
          <p:cNvPr id="5" name="TextBox 4">
            <a:hlinkClick r:id="rId12"/>
          </p:cNvPr>
          <p:cNvSpPr txBox="1"/>
          <p:nvPr/>
        </p:nvSpPr>
        <p:spPr>
          <a:xfrm>
            <a:off x="7371101" y="6379699"/>
            <a:ext cx="1480598" cy="36000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 err="1">
                <a:solidFill>
                  <a:srgbClr val="004587"/>
                </a:solidFill>
              </a:rPr>
              <a:t>www.specialist.ru</a:t>
            </a:r>
            <a:endParaRPr lang="ru-RU" sz="1200" b="1" dirty="0">
              <a:solidFill>
                <a:srgbClr val="004587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3" r:id="rId3"/>
    <p:sldLayoutId id="2147483672" r:id="rId4"/>
    <p:sldLayoutId id="2147483671" r:id="rId5"/>
    <p:sldLayoutId id="2147483670" r:id="rId6"/>
    <p:sldLayoutId id="2147483669" r:id="rId7"/>
    <p:sldLayoutId id="2147483676" r:id="rId8"/>
    <p:sldLayoutId id="2147483677" r:id="rId9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4587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180975" indent="-180975" algn="l" rtl="0" eaLnBrk="1" fontAlgn="base" hangingPunct="1">
        <a:spcBef>
          <a:spcPct val="0"/>
        </a:spcBef>
        <a:spcAft>
          <a:spcPct val="40000"/>
        </a:spcAft>
        <a:buClr>
          <a:srgbClr val="004587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444500" indent="-261938" algn="l" rtl="0" eaLnBrk="1" fontAlgn="base" hangingPunct="1">
        <a:spcBef>
          <a:spcPct val="0"/>
        </a:spcBef>
        <a:spcAft>
          <a:spcPct val="40000"/>
        </a:spcAft>
        <a:buClr>
          <a:srgbClr val="004587"/>
        </a:buClr>
        <a:buChar char="–"/>
        <a:defRPr sz="1800">
          <a:solidFill>
            <a:schemeClr val="tx1"/>
          </a:solidFill>
          <a:latin typeface="+mn-lt"/>
          <a:cs typeface="+mn-cs"/>
        </a:defRPr>
      </a:lvl2pPr>
      <a:lvl3pPr marL="720725" indent="-274638" algn="l" rtl="0" eaLnBrk="1" fontAlgn="base" hangingPunct="1">
        <a:spcBef>
          <a:spcPct val="0"/>
        </a:spcBef>
        <a:spcAft>
          <a:spcPct val="40000"/>
        </a:spcAft>
        <a:buClr>
          <a:srgbClr val="004587"/>
        </a:buClr>
        <a:buChar char="•"/>
        <a:defRPr sz="1600">
          <a:solidFill>
            <a:schemeClr val="tx1"/>
          </a:solidFill>
          <a:latin typeface="+mn-lt"/>
          <a:cs typeface="+mn-cs"/>
        </a:defRPr>
      </a:lvl3pPr>
      <a:lvl4pPr marL="987425" indent="-265113" algn="l" rtl="0" eaLnBrk="1" fontAlgn="base" hangingPunct="1">
        <a:spcBef>
          <a:spcPct val="0"/>
        </a:spcBef>
        <a:spcAft>
          <a:spcPct val="4000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1254125" indent="-265113" algn="l" rtl="0" eaLnBrk="1" fontAlgn="base" hangingPunct="1">
        <a:spcBef>
          <a:spcPct val="0"/>
        </a:spcBef>
        <a:spcAft>
          <a:spcPct val="4000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1711325" indent="-265113" algn="l" rtl="0" eaLnBrk="1" fontAlgn="base" hangingPunct="1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eaLnBrk="1" fontAlgn="base" hangingPunct="1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eaLnBrk="1" fontAlgn="base" hangingPunct="1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eaLnBrk="1" fontAlgn="base" hangingPunct="1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onsult@Dintsis.or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.me/pmtips" TargetMode="External"/><Relationship Id="rId4" Type="http://schemas.openxmlformats.org/officeDocument/2006/relationships/hyperlink" Target="http://www.ddintsis.com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coach.com.ua/articles_formula_for_success.htm" TargetMode="External"/><Relationship Id="rId2" Type="http://schemas.openxmlformats.org/officeDocument/2006/relationships/image" Target="../media/image33.jpg&amp;ehk=7Yy4Ntlv4rq89X5Um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creativecommons.org/licenses/by-nc-sa/3.0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dintsis.com/" TargetMode="External"/><Relationship Id="rId2" Type="http://schemas.openxmlformats.org/officeDocument/2006/relationships/hyperlink" Target="mailto:consult@ddintsis.com" TargetMode="External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www.t.me/pmtip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8FFC767-60E4-4C0F-9679-73456CE55B3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92813" y="4649057"/>
            <a:ext cx="5383659" cy="2208943"/>
          </a:xfrm>
        </p:spPr>
        <p:txBody>
          <a:bodyPr/>
          <a:lstStyle/>
          <a:p>
            <a:pPr marL="0" indent="0">
              <a:buNone/>
            </a:pPr>
            <a:r>
              <a:rPr lang="ru-RU" sz="1300" b="1" cap="all" dirty="0">
                <a:solidFill>
                  <a:srgbClr val="004587"/>
                </a:solidFill>
                <a:ea typeface="+mj-ea"/>
              </a:rPr>
              <a:t>Доктор </a:t>
            </a:r>
            <a:r>
              <a:rPr lang="ru-RU" sz="1300" b="1" cap="all" dirty="0" err="1">
                <a:solidFill>
                  <a:srgbClr val="004587"/>
                </a:solidFill>
                <a:ea typeface="+mj-ea"/>
              </a:rPr>
              <a:t>техн</a:t>
            </a:r>
            <a:r>
              <a:rPr lang="ru-RU" sz="1300" b="1" cap="all" dirty="0">
                <a:solidFill>
                  <a:srgbClr val="004587"/>
                </a:solidFill>
                <a:ea typeface="+mj-ea"/>
              </a:rPr>
              <a:t>. наук по системному анализу информационных систем</a:t>
            </a:r>
            <a:br>
              <a:rPr lang="ru-RU" sz="1300" b="1" cap="all" dirty="0">
                <a:solidFill>
                  <a:srgbClr val="004587"/>
                </a:solidFill>
                <a:ea typeface="+mj-ea"/>
              </a:rPr>
            </a:br>
            <a:br>
              <a:rPr lang="ru-RU" sz="1300" b="1" cap="all" dirty="0">
                <a:solidFill>
                  <a:srgbClr val="004587"/>
                </a:solidFill>
                <a:ea typeface="+mj-ea"/>
              </a:rPr>
            </a:br>
            <a:r>
              <a:rPr lang="ru-RU" sz="1300" b="1" cap="all" dirty="0">
                <a:solidFill>
                  <a:srgbClr val="004587"/>
                </a:solidFill>
                <a:ea typeface="+mj-ea"/>
              </a:rPr>
              <a:t>Управление программами и портфелями проектов свыше 10 лет, </a:t>
            </a:r>
            <a:br>
              <a:rPr lang="ru-RU" sz="1300" b="1" cap="all" dirty="0">
                <a:solidFill>
                  <a:srgbClr val="004587"/>
                </a:solidFill>
                <a:ea typeface="+mj-ea"/>
              </a:rPr>
            </a:br>
            <a:br>
              <a:rPr lang="ru-RU" sz="1300" b="1" cap="all" dirty="0">
                <a:solidFill>
                  <a:srgbClr val="004587"/>
                </a:solidFill>
                <a:ea typeface="+mj-ea"/>
              </a:rPr>
            </a:br>
            <a:r>
              <a:rPr lang="ru-RU" sz="1300" b="1" cap="all" dirty="0">
                <a:solidFill>
                  <a:srgbClr val="004587"/>
                </a:solidFill>
                <a:ea typeface="+mj-ea"/>
              </a:rPr>
              <a:t>Общий опыт в ИТ отрасли 25</a:t>
            </a:r>
            <a:r>
              <a:rPr lang="en-US" sz="1300" b="1" cap="all" dirty="0">
                <a:solidFill>
                  <a:srgbClr val="004587"/>
                </a:solidFill>
                <a:ea typeface="+mj-ea"/>
              </a:rPr>
              <a:t>+</a:t>
            </a:r>
            <a:r>
              <a:rPr lang="ru-RU" sz="1300" b="1" cap="all" dirty="0">
                <a:solidFill>
                  <a:srgbClr val="004587"/>
                </a:solidFill>
                <a:ea typeface="+mj-ea"/>
              </a:rPr>
              <a:t> лет.</a:t>
            </a:r>
            <a:br>
              <a:rPr lang="ru-RU" sz="1300" b="1" cap="all" dirty="0">
                <a:solidFill>
                  <a:srgbClr val="004587"/>
                </a:solidFill>
                <a:ea typeface="+mj-ea"/>
              </a:rPr>
            </a:br>
            <a:br>
              <a:rPr lang="ru-RU" sz="1300" b="1" cap="all" dirty="0">
                <a:solidFill>
                  <a:srgbClr val="004587"/>
                </a:solidFill>
                <a:ea typeface="+mj-ea"/>
              </a:rPr>
            </a:br>
            <a:r>
              <a:rPr lang="ru-RU" sz="1300" b="1" cap="all" dirty="0">
                <a:solidFill>
                  <a:srgbClr val="004587"/>
                </a:solidFill>
                <a:ea typeface="+mj-ea"/>
              </a:rPr>
              <a:t>Профессиональные сертификации:</a:t>
            </a:r>
            <a:br>
              <a:rPr lang="ru-RU" sz="1300" b="1" cap="all" dirty="0">
                <a:solidFill>
                  <a:srgbClr val="004587"/>
                </a:solidFill>
                <a:ea typeface="+mj-ea"/>
              </a:rPr>
            </a:br>
            <a:r>
              <a:rPr lang="ru-RU" sz="1300" b="1" cap="all" dirty="0" err="1">
                <a:solidFill>
                  <a:srgbClr val="004587"/>
                </a:solidFill>
                <a:ea typeface="+mj-ea"/>
              </a:rPr>
              <a:t>PgMP</a:t>
            </a:r>
            <a:r>
              <a:rPr lang="ru-RU" sz="1300" b="1" cap="all" dirty="0">
                <a:solidFill>
                  <a:srgbClr val="004587"/>
                </a:solidFill>
                <a:ea typeface="+mj-ea"/>
              </a:rPr>
              <a:t>, PMP, EXIN </a:t>
            </a:r>
            <a:r>
              <a:rPr lang="ru-RU" sz="1300" b="1" cap="all" dirty="0" err="1">
                <a:solidFill>
                  <a:srgbClr val="004587"/>
                </a:solidFill>
                <a:ea typeface="+mj-ea"/>
              </a:rPr>
              <a:t>Certified</a:t>
            </a:r>
            <a:r>
              <a:rPr lang="ru-RU" sz="1300" b="1" cap="all" dirty="0">
                <a:solidFill>
                  <a:srgbClr val="004587"/>
                </a:solidFill>
                <a:ea typeface="+mj-ea"/>
              </a:rPr>
              <a:t> </a:t>
            </a:r>
            <a:r>
              <a:rPr lang="ru-RU" sz="1300" b="1" cap="all" dirty="0" err="1">
                <a:solidFill>
                  <a:srgbClr val="004587"/>
                </a:solidFill>
                <a:ea typeface="+mj-ea"/>
              </a:rPr>
              <a:t>Trainer</a:t>
            </a:r>
            <a:r>
              <a:rPr lang="ru-RU" sz="1300" b="1" cap="all" dirty="0">
                <a:solidFill>
                  <a:srgbClr val="004587"/>
                </a:solidFill>
                <a:ea typeface="+mj-ea"/>
              </a:rPr>
              <a:t>, </a:t>
            </a:r>
            <a:r>
              <a:rPr lang="en-US" sz="1300" b="1" cap="all" dirty="0">
                <a:solidFill>
                  <a:srgbClr val="004587"/>
                </a:solidFill>
                <a:ea typeface="+mj-ea"/>
              </a:rPr>
              <a:t>IT Product manager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DBE1004-5C0D-4B6C-BF45-C63EF117CB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24" y="328773"/>
            <a:ext cx="2170470" cy="3146809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FB68C7D-3C07-4941-943D-EDE1AD4ACCEE}"/>
              </a:ext>
            </a:extLst>
          </p:cNvPr>
          <p:cNvSpPr txBox="1">
            <a:spLocks/>
          </p:cNvSpPr>
          <p:nvPr/>
        </p:nvSpPr>
        <p:spPr>
          <a:xfrm>
            <a:off x="6371446" y="5587852"/>
            <a:ext cx="2383604" cy="10099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 cap="all">
                <a:solidFill>
                  <a:srgbClr val="004587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r>
              <a:rPr lang="en-US" sz="1400" kern="0" dirty="0">
                <a:hlinkClick r:id="rId3"/>
              </a:rPr>
              <a:t>consult@Dintsis.org</a:t>
            </a:r>
            <a:endParaRPr lang="en-US" sz="1400" kern="0" dirty="0"/>
          </a:p>
          <a:p>
            <a:pPr algn="r"/>
            <a:r>
              <a:rPr lang="en-US" sz="1400" kern="0" dirty="0">
                <a:hlinkClick r:id="rId4"/>
              </a:rPr>
              <a:t>www.ddintsis.com</a:t>
            </a:r>
            <a:endParaRPr lang="ru-RU" sz="1400" kern="0" dirty="0"/>
          </a:p>
          <a:p>
            <a:pPr algn="r"/>
            <a:r>
              <a:rPr lang="en-US" sz="1400" kern="0" dirty="0">
                <a:hlinkClick r:id="rId5"/>
              </a:rPr>
              <a:t>www.t.me/pmtips</a:t>
            </a:r>
            <a:r>
              <a:rPr lang="en-US" sz="1400" kern="0" dirty="0"/>
              <a:t>   </a:t>
            </a:r>
            <a:endParaRPr lang="ru-RU" sz="1400" kern="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557A9D2-D2ED-43A2-99C9-7AF816F1B024}"/>
              </a:ext>
            </a:extLst>
          </p:cNvPr>
          <p:cNvSpPr/>
          <p:nvPr/>
        </p:nvSpPr>
        <p:spPr>
          <a:xfrm>
            <a:off x="3791164" y="778792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</a:rPr>
              <a:t>Лучшее из водопада и </a:t>
            </a:r>
            <a:r>
              <a:rPr lang="ru-RU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аджайла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</a:rPr>
              <a:t> при планировании проектов по разработке и внедрению софта</a:t>
            </a:r>
            <a:endParaRPr lang="ru-RU" sz="28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B673BC7-836B-4FB6-84D0-AB017DCE0604}"/>
              </a:ext>
            </a:extLst>
          </p:cNvPr>
          <p:cNvSpPr/>
          <p:nvPr/>
        </p:nvSpPr>
        <p:spPr>
          <a:xfrm>
            <a:off x="292813" y="3901451"/>
            <a:ext cx="4135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222222"/>
                </a:solidFill>
                <a:latin typeface="arial" panose="020B0604020202020204" pitchFamily="34" charset="0"/>
              </a:rPr>
              <a:t>ДАНИЛ ДИНЦИС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593244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Источники стандартов и методик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1"/>
          </p:nvPr>
        </p:nvSpPr>
        <p:spPr>
          <a:xfrm>
            <a:off x="484188" y="1617663"/>
            <a:ext cx="5485097" cy="3293384"/>
          </a:xfrm>
        </p:spPr>
        <p:txBody>
          <a:bodyPr>
            <a:normAutofit/>
          </a:bodyPr>
          <a:lstStyle/>
          <a:p>
            <a:r>
              <a:rPr lang="ru-RU" dirty="0"/>
              <a:t>PMBOK® </a:t>
            </a:r>
            <a:r>
              <a:rPr lang="ru-RU" dirty="0" err="1"/>
              <a:t>Guide</a:t>
            </a:r>
            <a:r>
              <a:rPr lang="ru-RU" dirty="0"/>
              <a:t> 5-6 </a:t>
            </a:r>
            <a:r>
              <a:rPr lang="ru-RU" dirty="0" err="1"/>
              <a:t>Edition</a:t>
            </a:r>
            <a:endParaRPr lang="en-US" dirty="0"/>
          </a:p>
          <a:p>
            <a:r>
              <a:rPr lang="en-US" dirty="0"/>
              <a:t>PMBOK Extension for Software Projects</a:t>
            </a:r>
            <a:endParaRPr lang="ru-RU" dirty="0"/>
          </a:p>
          <a:p>
            <a:r>
              <a:rPr lang="ru-RU" dirty="0"/>
              <a:t>ISO/IEC/IEEE</a:t>
            </a:r>
            <a:r>
              <a:rPr lang="en-US" dirty="0"/>
              <a:t>/</a:t>
            </a:r>
            <a:r>
              <a:rPr lang="ru-RU" dirty="0"/>
              <a:t>ГОСТ Р ИСО 12207, 15288</a:t>
            </a:r>
          </a:p>
          <a:p>
            <a:r>
              <a:rPr lang="ru-RU" dirty="0"/>
              <a:t>IEEE </a:t>
            </a:r>
            <a:r>
              <a:rPr lang="ru-RU" dirty="0" err="1"/>
              <a:t>Standards</a:t>
            </a:r>
            <a:r>
              <a:rPr lang="ru-RU" dirty="0"/>
              <a:t> (SWEBOK® </a:t>
            </a:r>
            <a:r>
              <a:rPr lang="en-US" dirty="0"/>
              <a:t>3</a:t>
            </a:r>
            <a:r>
              <a:rPr lang="ru-RU" dirty="0"/>
              <a:t>)</a:t>
            </a:r>
          </a:p>
          <a:p>
            <a:r>
              <a:rPr lang="en-US" dirty="0"/>
              <a:t>ITIL ®, MOF®</a:t>
            </a:r>
            <a:endParaRPr lang="ru-RU" dirty="0"/>
          </a:p>
          <a:p>
            <a:r>
              <a:rPr lang="en-US" dirty="0"/>
              <a:t>Agile Manifesto</a:t>
            </a:r>
          </a:p>
          <a:p>
            <a:r>
              <a:rPr lang="en-US" dirty="0" err="1"/>
              <a:t>SCRUMBoK</a:t>
            </a:r>
            <a:endParaRPr lang="en-US" dirty="0"/>
          </a:p>
          <a:p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1983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hlinkClick r:id="" action="ppaction://noaction" highlightClick="1"/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8240972"/>
              </p:ext>
            </p:extLst>
          </p:nvPr>
        </p:nvGraphicFramePr>
        <p:xfrm>
          <a:off x="319104" y="1502856"/>
          <a:ext cx="7917716" cy="4648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4700149" y="1319263"/>
            <a:ext cx="3536671" cy="276378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GB" sz="15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837308" y="1144040"/>
            <a:ext cx="4049831" cy="2427534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GB" sz="15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19104" y="274638"/>
            <a:ext cx="6459383" cy="7093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4587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kern="0" dirty="0"/>
              <a:t>Что такое ИТ продукт (</a:t>
            </a:r>
            <a:r>
              <a:rPr lang="en-US" kern="0" dirty="0"/>
              <a:t>software)</a:t>
            </a:r>
            <a:r>
              <a:rPr lang="ru-RU" kern="0" dirty="0"/>
              <a:t>?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914400" y="3272771"/>
            <a:ext cx="2917372" cy="5976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4587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kern="0" dirty="0"/>
              <a:t>Бизнес-решение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5116522" y="3229706"/>
            <a:ext cx="2703924" cy="5976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4587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kern="0" dirty="0"/>
              <a:t>Согласованное решение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766812" y="5737756"/>
            <a:ext cx="3064960" cy="5976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4587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kern="0" dirty="0"/>
              <a:t>Обслуживаемый и</a:t>
            </a:r>
          </a:p>
          <a:p>
            <a:r>
              <a:rPr lang="ru-RU" kern="0" dirty="0"/>
              <a:t>развиваемый</a:t>
            </a:r>
          </a:p>
        </p:txBody>
      </p:sp>
    </p:spTree>
    <p:extLst>
      <p:ext uri="{BB962C8B-B14F-4D97-AF65-F5344CB8AC3E}">
        <p14:creationId xmlns:p14="http://schemas.microsoft.com/office/powerpoint/2010/main" val="2112800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223505" cy="799419"/>
          </a:xfrm>
        </p:spPr>
        <p:txBody>
          <a:bodyPr>
            <a:normAutofit/>
          </a:bodyPr>
          <a:lstStyle/>
          <a:p>
            <a:r>
              <a:rPr lang="ru-RU" dirty="0"/>
              <a:t>Специфика ПО как продукта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4936" y="3654160"/>
            <a:ext cx="1621677" cy="17984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5147" y="1384321"/>
            <a:ext cx="1932599" cy="13168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613" y="1170942"/>
            <a:ext cx="2048434" cy="174360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613" y="4093007"/>
            <a:ext cx="1938696" cy="182286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6976" y="2922556"/>
            <a:ext cx="2127688" cy="1402202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463717" y="2965769"/>
            <a:ext cx="2526063" cy="799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4587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kern="0" dirty="0"/>
              <a:t>Обширная аудитория</a:t>
            </a: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496619" y="5959334"/>
            <a:ext cx="2616421" cy="799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4587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kern="0" dirty="0"/>
              <a:t>Виртуальные</a:t>
            </a:r>
          </a:p>
          <a:p>
            <a:r>
              <a:rPr lang="ru-RU" kern="0" dirty="0"/>
              <a:t>команды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3282237" y="4553398"/>
            <a:ext cx="2599770" cy="799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4587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kern="0" dirty="0"/>
              <a:t>Внешние зависимости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5908381" y="2824238"/>
            <a:ext cx="2866130" cy="799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4587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kern="0" dirty="0"/>
              <a:t>Продвинутые исполнители</a:t>
            </a: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6444936" y="5559625"/>
            <a:ext cx="2045921" cy="799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4587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kern="0" dirty="0"/>
              <a:t>Продвинутые пользователи</a:t>
            </a:r>
          </a:p>
        </p:txBody>
      </p:sp>
    </p:spTree>
    <p:extLst>
      <p:ext uri="{BB962C8B-B14F-4D97-AF65-F5344CB8AC3E}">
        <p14:creationId xmlns:p14="http://schemas.microsoft.com/office/powerpoint/2010/main" val="1254919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6713" y="2272403"/>
            <a:ext cx="8229600" cy="908119"/>
          </a:xfrm>
        </p:spPr>
        <p:txBody>
          <a:bodyPr/>
          <a:lstStyle/>
          <a:p>
            <a:pPr algn="ctr"/>
            <a:r>
              <a:rPr lang="ru-RU" dirty="0"/>
              <a:t>Методологии и модели планирования</a:t>
            </a:r>
          </a:p>
        </p:txBody>
      </p:sp>
    </p:spTree>
    <p:extLst>
      <p:ext uri="{BB962C8B-B14F-4D97-AF65-F5344CB8AC3E}">
        <p14:creationId xmlns:p14="http://schemas.microsoft.com/office/powerpoint/2010/main" val="1672320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Номер слайда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ru-RU" altLang="ru-RU" sz="1800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7173" name="Text Box 4"/>
          <p:cNvSpPr txBox="1">
            <a:spLocks noChangeArrowheads="1"/>
          </p:cNvSpPr>
          <p:nvPr/>
        </p:nvSpPr>
        <p:spPr bwMode="auto">
          <a:xfrm>
            <a:off x="1979613" y="652689"/>
            <a:ext cx="54213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60000"/>
              </a:spcBef>
              <a:buSzTx/>
              <a:buFontTx/>
              <a:buNone/>
            </a:pPr>
            <a:r>
              <a:rPr lang="ru-RU" altLang="ru-RU" sz="2000" dirty="0">
                <a:solidFill>
                  <a:srgbClr val="0000FF"/>
                </a:solidFill>
                <a:latin typeface="Arial" panose="020B0604020202020204" pitchFamily="34" charset="0"/>
              </a:rPr>
              <a:t>Водопад – хочу все знать сразу!</a:t>
            </a:r>
          </a:p>
        </p:txBody>
      </p:sp>
      <p:pic>
        <p:nvPicPr>
          <p:cNvPr id="7175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1785258"/>
            <a:ext cx="5179492" cy="287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989126" y="5282745"/>
            <a:ext cx="740228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60000"/>
              </a:spcBef>
              <a:buSzTx/>
              <a:buFontTx/>
              <a:buNone/>
            </a:pPr>
            <a:r>
              <a:rPr lang="ru-RU" altLang="ru-RU" sz="2000" dirty="0">
                <a:solidFill>
                  <a:srgbClr val="0000FF"/>
                </a:solidFill>
                <a:latin typeface="Arial" panose="020B0604020202020204" pitchFamily="34" charset="0"/>
              </a:rPr>
              <a:t>Наиболее любим внешними заказчиками и руководством</a:t>
            </a:r>
          </a:p>
        </p:txBody>
      </p:sp>
    </p:spTree>
    <p:extLst>
      <p:ext uri="{BB962C8B-B14F-4D97-AF65-F5344CB8AC3E}">
        <p14:creationId xmlns:p14="http://schemas.microsoft.com/office/powerpoint/2010/main" val="646361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Номер слайда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ru-RU" altLang="ru-RU" sz="1800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8198" name="Text Box 4"/>
          <p:cNvSpPr txBox="1">
            <a:spLocks noChangeArrowheads="1"/>
          </p:cNvSpPr>
          <p:nvPr/>
        </p:nvSpPr>
        <p:spPr bwMode="auto">
          <a:xfrm>
            <a:off x="2873275" y="1078743"/>
            <a:ext cx="30397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60000"/>
              </a:spcBef>
              <a:buSzTx/>
              <a:buFontTx/>
              <a:buNone/>
            </a:pPr>
            <a:r>
              <a:rPr lang="ru-RU" altLang="ru-RU" sz="2000" b="1" dirty="0">
                <a:solidFill>
                  <a:srgbClr val="0000FF"/>
                </a:solidFill>
                <a:latin typeface="Arial" panose="020B0604020202020204" pitchFamily="34" charset="0"/>
              </a:rPr>
              <a:t>Набегающая волна</a:t>
            </a:r>
          </a:p>
        </p:txBody>
      </p:sp>
      <p:pic>
        <p:nvPicPr>
          <p:cNvPr id="8199" name="Picture 7" descr="0513T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377" y="1884784"/>
            <a:ext cx="5559701" cy="25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880572" y="4848108"/>
            <a:ext cx="54213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60000"/>
              </a:spcBef>
              <a:buSzTx/>
              <a:buFontTx/>
              <a:buNone/>
            </a:pPr>
            <a:r>
              <a:rPr lang="ru-RU" altLang="ru-RU" sz="2000" dirty="0">
                <a:solidFill>
                  <a:srgbClr val="0000FF"/>
                </a:solidFill>
                <a:latin typeface="Arial" panose="020B0604020202020204" pitchFamily="34" charset="0"/>
              </a:rPr>
              <a:t>Поэтапное планирование или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4011EEFB-6303-4482-B4C3-98F2535793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0572" y="5333048"/>
            <a:ext cx="403247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60000"/>
              </a:spcBef>
              <a:buSzTx/>
              <a:buFontTx/>
              <a:buNone/>
            </a:pPr>
            <a:r>
              <a:rPr lang="ru-RU" altLang="ru-RU" sz="2000" dirty="0">
                <a:solidFill>
                  <a:srgbClr val="0000FF"/>
                </a:solidFill>
                <a:latin typeface="Arial" panose="020B0604020202020204" pitchFamily="34" charset="0"/>
              </a:rPr>
              <a:t>Планирование от достигнутого</a:t>
            </a:r>
          </a:p>
        </p:txBody>
      </p:sp>
    </p:spTree>
    <p:extLst>
      <p:ext uri="{BB962C8B-B14F-4D97-AF65-F5344CB8AC3E}">
        <p14:creationId xmlns:p14="http://schemas.microsoft.com/office/powerpoint/2010/main" val="3465753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71991"/>
          </a:xfrm>
        </p:spPr>
        <p:txBody>
          <a:bodyPr/>
          <a:lstStyle/>
          <a:p>
            <a:r>
              <a:rPr lang="ru-RU" dirty="0"/>
              <a:t>Достоинства и преимущества водопадных подходов к планированию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1"/>
          </p:nvPr>
        </p:nvSpPr>
        <p:spPr>
          <a:xfrm>
            <a:off x="457200" y="1922463"/>
            <a:ext cx="7542212" cy="169159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Четко и жестко зафиксированные требования</a:t>
            </a:r>
          </a:p>
          <a:p>
            <a:r>
              <a:rPr lang="ru-RU" dirty="0">
                <a:solidFill>
                  <a:schemeClr val="tx2"/>
                </a:solidFill>
              </a:rPr>
              <a:t>Прозрачное содержание: работы, ресурсы, длительность, бюджет</a:t>
            </a:r>
          </a:p>
          <a:p>
            <a:r>
              <a:rPr lang="ru-RU" dirty="0">
                <a:solidFill>
                  <a:schemeClr val="tx2"/>
                </a:solidFill>
              </a:rPr>
              <a:t>Возможность для архитектурного планирования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65310CFC-0FAB-43B4-B5F7-10F6E2290D5A}"/>
              </a:ext>
            </a:extLst>
          </p:cNvPr>
          <p:cNvSpPr txBox="1">
            <a:spLocks/>
          </p:cNvSpPr>
          <p:nvPr/>
        </p:nvSpPr>
        <p:spPr>
          <a:xfrm>
            <a:off x="618565" y="4539727"/>
            <a:ext cx="7542212" cy="1333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975" indent="-180975" algn="l" rtl="0" eaLnBrk="1" fontAlgn="base" hangingPunct="1">
              <a:spcBef>
                <a:spcPct val="0"/>
              </a:spcBef>
              <a:spcAft>
                <a:spcPct val="40000"/>
              </a:spcAft>
              <a:buClr>
                <a:srgbClr val="004587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4500" indent="-261938" algn="l" rtl="0" eaLnBrk="1" fontAlgn="base" hangingPunct="1">
              <a:spcBef>
                <a:spcPct val="0"/>
              </a:spcBef>
              <a:spcAft>
                <a:spcPct val="40000"/>
              </a:spcAft>
              <a:buClr>
                <a:srgbClr val="004587"/>
              </a:buClr>
              <a:buChar char="–"/>
              <a:defRPr sz="1800">
                <a:solidFill>
                  <a:schemeClr val="tx1"/>
                </a:solidFill>
                <a:latin typeface="+mn-lt"/>
                <a:cs typeface="+mn-cs"/>
              </a:defRPr>
            </a:lvl2pPr>
            <a:lvl3pPr marL="720725" indent="-274638" algn="l" rtl="0" eaLnBrk="1" fontAlgn="base" hangingPunct="1">
              <a:spcBef>
                <a:spcPct val="0"/>
              </a:spcBef>
              <a:spcAft>
                <a:spcPct val="40000"/>
              </a:spcAft>
              <a:buClr>
                <a:srgbClr val="004587"/>
              </a:buClr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987425" indent="-265113" algn="l" rtl="0" eaLnBrk="1" fontAlgn="base" hangingPunct="1">
              <a:spcBef>
                <a:spcPct val="0"/>
              </a:spcBef>
              <a:spcAft>
                <a:spcPct val="4000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254125" indent="-265113" algn="l" rtl="0" eaLnBrk="1" fontAlgn="base" hangingPunct="1">
              <a:spcBef>
                <a:spcPct val="0"/>
              </a:spcBef>
              <a:spcAft>
                <a:spcPct val="4000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1711325" indent="-265113" algn="l" rtl="0" eaLnBrk="1" fontAlgn="base" hangingPunct="1">
              <a:spcBef>
                <a:spcPct val="0"/>
              </a:spcBef>
              <a:spcAft>
                <a:spcPct val="4000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168525" indent="-265113" algn="l" rtl="0" eaLnBrk="1" fontAlgn="base" hangingPunct="1">
              <a:spcBef>
                <a:spcPct val="0"/>
              </a:spcBef>
              <a:spcAft>
                <a:spcPct val="4000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2625725" indent="-265113" algn="l" rtl="0" eaLnBrk="1" fontAlgn="base" hangingPunct="1">
              <a:spcBef>
                <a:spcPct val="0"/>
              </a:spcBef>
              <a:spcAft>
                <a:spcPct val="4000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082925" indent="-265113" algn="l" rtl="0" eaLnBrk="1" fontAlgn="base" hangingPunct="1">
              <a:spcBef>
                <a:spcPct val="0"/>
              </a:spcBef>
              <a:spcAft>
                <a:spcPct val="4000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i="1" dirty="0"/>
              <a:t>“It's only the IDIOTS who don't understand that who would try to plan a system in the absence of requirements.”</a:t>
            </a:r>
            <a:endParaRPr lang="ru-RU" i="1" dirty="0"/>
          </a:p>
          <a:p>
            <a:pPr marL="0" indent="0" algn="r">
              <a:buNone/>
            </a:pPr>
            <a:r>
              <a:rPr lang="ru-RU" kern="0" dirty="0"/>
              <a:t>(с) </a:t>
            </a:r>
            <a:r>
              <a:rPr lang="en-US" kern="0" dirty="0"/>
              <a:t>Bill Duncan</a:t>
            </a:r>
            <a:endParaRPr lang="ru-RU" kern="0" dirty="0"/>
          </a:p>
        </p:txBody>
      </p:sp>
    </p:spTree>
    <p:extLst>
      <p:ext uri="{BB962C8B-B14F-4D97-AF65-F5344CB8AC3E}">
        <p14:creationId xmlns:p14="http://schemas.microsoft.com/office/powerpoint/2010/main" val="2518243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Content Placeholder 2"/>
          <p:cNvSpPr txBox="1">
            <a:spLocks/>
          </p:cNvSpPr>
          <p:nvPr/>
        </p:nvSpPr>
        <p:spPr bwMode="auto">
          <a:xfrm>
            <a:off x="531813" y="2060575"/>
            <a:ext cx="8229600" cy="389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endParaRPr lang="ru-RU" altLang="ru-RU" sz="1800" dirty="0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endParaRPr lang="en-GB" altLang="ru-RU" sz="1800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pic>
        <p:nvPicPr>
          <p:cNvPr id="2" name="Рисунок 1" descr="Why Apply Agile Project Management Principles (part 2 of 2)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788" y="1163903"/>
            <a:ext cx="4202043" cy="315153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951332" y="450966"/>
            <a:ext cx="46207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60000"/>
              </a:spcBef>
            </a:pPr>
            <a:r>
              <a:rPr lang="ru-RU" b="1" dirty="0">
                <a:solidFill>
                  <a:srgbClr val="0000FF"/>
                </a:solidFill>
                <a:latin typeface="Arial" panose="020B0604020202020204" pitchFamily="34" charset="0"/>
              </a:rPr>
              <a:t>Адаптивные или гибкие модели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5B1B4E3-BF56-4FB5-95F7-8C588E1CFAA8}"/>
              </a:ext>
            </a:extLst>
          </p:cNvPr>
          <p:cNvSpPr txBox="1">
            <a:spLocks/>
          </p:cNvSpPr>
          <p:nvPr/>
        </p:nvSpPr>
        <p:spPr bwMode="auto">
          <a:xfrm>
            <a:off x="531813" y="4493967"/>
            <a:ext cx="8229600" cy="1975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000" dirty="0">
                <a:solidFill>
                  <a:srgbClr val="0000FF"/>
                </a:solidFill>
                <a:latin typeface="Arial" panose="020B0604020202020204" pitchFamily="34" charset="0"/>
              </a:rPr>
              <a:t>Инкрементальное планирование</a:t>
            </a: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000" dirty="0">
                <a:solidFill>
                  <a:srgbClr val="0000FF"/>
                </a:solidFill>
                <a:latin typeface="Arial" panose="020B0604020202020204" pitchFamily="34" charset="0"/>
              </a:rPr>
              <a:t>Вовлечение пользователей и разработчиков в единую команду</a:t>
            </a: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000" dirty="0">
                <a:solidFill>
                  <a:srgbClr val="0000FF"/>
                </a:solidFill>
                <a:latin typeface="Arial" panose="020B0604020202020204" pitchFamily="34" charset="0"/>
              </a:rPr>
              <a:t>Небольшие самоорганизующиеся команды</a:t>
            </a: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000" dirty="0">
                <a:solidFill>
                  <a:srgbClr val="0000FF"/>
                </a:solidFill>
                <a:latin typeface="Arial" panose="020B0604020202020204" pitchFamily="34" charset="0"/>
              </a:rPr>
              <a:t>Команды включают специалистов общей и узкой квалификации</a:t>
            </a: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000" dirty="0">
                <a:solidFill>
                  <a:srgbClr val="0000FF"/>
                </a:solidFill>
                <a:latin typeface="Arial" panose="020B0604020202020204" pitchFamily="34" charset="0"/>
              </a:rPr>
              <a:t>Быстрый видимый для заказчика результат</a:t>
            </a:r>
          </a:p>
        </p:txBody>
      </p:sp>
    </p:spTree>
    <p:extLst>
      <p:ext uri="{BB962C8B-B14F-4D97-AF65-F5344CB8AC3E}">
        <p14:creationId xmlns:p14="http://schemas.microsoft.com/office/powerpoint/2010/main" val="2492240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SCRUM:</a:t>
            </a:r>
            <a:r>
              <a:rPr lang="ru-RU" dirty="0"/>
              <a:t> техники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199"/>
            <a:ext cx="4050254" cy="1465730"/>
          </a:xfrm>
        </p:spPr>
        <p:txBody>
          <a:bodyPr/>
          <a:lstStyle/>
          <a:p>
            <a:r>
              <a:rPr lang="ru-RU" dirty="0">
                <a:solidFill>
                  <a:schemeClr val="tx2"/>
                </a:solidFill>
              </a:rPr>
              <a:t>Планирование по спринтам</a:t>
            </a:r>
          </a:p>
          <a:p>
            <a:r>
              <a:rPr lang="ru-RU" dirty="0">
                <a:solidFill>
                  <a:schemeClr val="tx2"/>
                </a:solidFill>
              </a:rPr>
              <a:t>Обзоры спринтов</a:t>
            </a:r>
          </a:p>
          <a:p>
            <a:r>
              <a:rPr lang="ru-RU" dirty="0">
                <a:solidFill>
                  <a:schemeClr val="tx2"/>
                </a:solidFill>
              </a:rPr>
              <a:t>Ретроспектива спринтов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9AFA1-E01F-4869-9A2C-AE6B64FF5724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5" name="Рисунок 4" descr="Scrum — Википедия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588" y="2895600"/>
            <a:ext cx="6213762" cy="3106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729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802188-53E4-4E05-A154-06A8EC5AE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365" y="274638"/>
            <a:ext cx="8778239" cy="822642"/>
          </a:xfrm>
        </p:spPr>
        <p:txBody>
          <a:bodyPr/>
          <a:lstStyle/>
          <a:p>
            <a:r>
              <a:rPr lang="ru-RU" dirty="0"/>
              <a:t>ДАВАЙТЕ СРАВНИМ СО СТРОИТЕЛЬСТВОМ</a:t>
            </a:r>
            <a:r>
              <a:rPr lang="en-US" dirty="0"/>
              <a:t> </a:t>
            </a:r>
            <a:r>
              <a:rPr lang="ru-RU" dirty="0"/>
              <a:t>ДОМА!</a:t>
            </a:r>
          </a:p>
        </p:txBody>
      </p:sp>
      <p:pic>
        <p:nvPicPr>
          <p:cNvPr id="5" name="Рисунок 4" descr="Изображение выглядит как трава, небо, внешний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C87E9CA0-55F0-44DB-AB04-783D9639C9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0" y="1365969"/>
            <a:ext cx="7861898" cy="522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70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endParaRPr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38867" y="5031513"/>
            <a:ext cx="807361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2"/>
                </a:solidFill>
              </a:rPr>
              <a:t>Детальные решения принимаются на ранних стадиях планирования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2"/>
                </a:solidFill>
              </a:rPr>
              <a:t>Изменения в ходе исполнения неизбежны и болезненны</a:t>
            </a:r>
            <a:endParaRPr lang="ru-RU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2"/>
                </a:solidFill>
              </a:rPr>
              <a:t>Рыночная ценность итогового продукта под угрозой из-за длительной разработки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1005" y="166011"/>
            <a:ext cx="588479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>
                <a:solidFill>
                  <a:srgbClr val="004587"/>
                </a:solidFill>
                <a:latin typeface="+mj-lt"/>
                <a:ea typeface="+mj-ea"/>
                <a:cs typeface="+mj-cs"/>
              </a:rPr>
              <a:t>Ограничения последовательных </a:t>
            </a:r>
          </a:p>
          <a:p>
            <a:r>
              <a:rPr lang="ru-RU" sz="2600" b="1" dirty="0">
                <a:solidFill>
                  <a:srgbClr val="004587"/>
                </a:solidFill>
                <a:latin typeface="+mj-lt"/>
                <a:ea typeface="+mj-ea"/>
                <a:cs typeface="+mj-cs"/>
              </a:rPr>
              <a:t>Моделей планирования</a:t>
            </a:r>
          </a:p>
        </p:txBody>
      </p:sp>
      <p:pic>
        <p:nvPicPr>
          <p:cNvPr id="4" name="Рисунок 3" descr="Изображение выглядит как внутренний, пол, потолок, комнат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8C4C614C-BA0E-4A23-9190-AA9A69B5CE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563" y="1167232"/>
            <a:ext cx="5587297" cy="374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84395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2597945" y="2778092"/>
            <a:ext cx="1365647" cy="1740694"/>
          </a:xfrm>
          <a:prstGeom prst="rect">
            <a:avLst/>
          </a:prstGeom>
          <a:noFill/>
          <a:ln w="28575">
            <a:solidFill>
              <a:srgbClr val="8D8D8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500"/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2343151" y="4571009"/>
            <a:ext cx="4641056" cy="305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056" tIns="34529" rIns="69056" bIns="34529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85000"/>
              </a:lnSpc>
              <a:spcBef>
                <a:spcPct val="60000"/>
              </a:spcBef>
            </a:pPr>
            <a:r>
              <a:rPr lang="ru-RU" altLang="ru-RU" sz="1800" b="1" dirty="0"/>
              <a:t>Время</a:t>
            </a:r>
            <a:endParaRPr lang="en-US" altLang="ru-RU" sz="1800" b="1" dirty="0"/>
          </a:p>
        </p:txBody>
      </p:sp>
      <p:sp>
        <p:nvSpPr>
          <p:cNvPr id="21509" name="Line 5"/>
          <p:cNvSpPr>
            <a:spLocks noChangeShapeType="1"/>
          </p:cNvSpPr>
          <p:nvPr/>
        </p:nvSpPr>
        <p:spPr bwMode="auto">
          <a:xfrm>
            <a:off x="2437129" y="1798755"/>
            <a:ext cx="1190" cy="276701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 sz="1500"/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 rot="-5400000">
            <a:off x="891779" y="3069604"/>
            <a:ext cx="2600325" cy="305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056" tIns="34529" rIns="69056" bIns="34529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85000"/>
              </a:lnSpc>
              <a:spcBef>
                <a:spcPct val="60000"/>
              </a:spcBef>
            </a:pPr>
            <a:r>
              <a:rPr lang="ru-RU" altLang="ru-RU" sz="1800" b="1" dirty="0"/>
              <a:t>Функциональность</a:t>
            </a:r>
            <a:endParaRPr lang="en-US" altLang="ru-RU" sz="1800" b="1" dirty="0"/>
          </a:p>
        </p:txBody>
      </p:sp>
      <p:sp>
        <p:nvSpPr>
          <p:cNvPr id="21511" name="Line 7"/>
          <p:cNvSpPr>
            <a:spLocks noChangeShapeType="1"/>
          </p:cNvSpPr>
          <p:nvPr/>
        </p:nvSpPr>
        <p:spPr bwMode="auto">
          <a:xfrm flipH="1">
            <a:off x="2437211" y="4543789"/>
            <a:ext cx="4855369" cy="119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 sz="1500"/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2437129" y="5266808"/>
            <a:ext cx="49806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800" b="1" dirty="0">
                <a:solidFill>
                  <a:schemeClr val="tx2"/>
                </a:solidFill>
              </a:rPr>
              <a:t>Минимизация рисков требований?</a:t>
            </a:r>
            <a:endParaRPr lang="en-US" altLang="ru-RU" sz="1800" b="1" dirty="0">
              <a:solidFill>
                <a:schemeClr val="tx2"/>
              </a:solidFill>
            </a:endParaRP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2597944" y="4222320"/>
            <a:ext cx="136683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ru-RU" sz="1500" b="1" dirty="0">
                <a:solidFill>
                  <a:srgbClr val="CC3300"/>
                </a:solidFill>
              </a:rPr>
              <a:t>Release 1</a:t>
            </a:r>
          </a:p>
        </p:txBody>
      </p:sp>
      <p:grpSp>
        <p:nvGrpSpPr>
          <p:cNvPr id="21514" name="Group 10"/>
          <p:cNvGrpSpPr>
            <a:grpSpLocks/>
          </p:cNvGrpSpPr>
          <p:nvPr/>
        </p:nvGrpSpPr>
        <p:grpSpPr bwMode="auto">
          <a:xfrm>
            <a:off x="4083844" y="2230404"/>
            <a:ext cx="1366838" cy="1766888"/>
            <a:chOff x="2470" y="1842"/>
            <a:chExt cx="1148" cy="1484"/>
          </a:xfrm>
        </p:grpSpPr>
        <p:sp>
          <p:nvSpPr>
            <p:cNvPr id="21523" name="Rectangle 11"/>
            <p:cNvSpPr>
              <a:spLocks noChangeArrowheads="1"/>
            </p:cNvSpPr>
            <p:nvPr/>
          </p:nvSpPr>
          <p:spPr bwMode="auto">
            <a:xfrm>
              <a:off x="2470" y="1842"/>
              <a:ext cx="1147" cy="1462"/>
            </a:xfrm>
            <a:prstGeom prst="rect">
              <a:avLst/>
            </a:prstGeom>
            <a:noFill/>
            <a:ln w="28575">
              <a:solidFill>
                <a:srgbClr val="8D8D8D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 sz="1500"/>
            </a:p>
          </p:txBody>
        </p:sp>
        <p:sp>
          <p:nvSpPr>
            <p:cNvPr id="21524" name="Text Box 12"/>
            <p:cNvSpPr txBox="1">
              <a:spLocks noChangeArrowheads="1"/>
            </p:cNvSpPr>
            <p:nvPr/>
          </p:nvSpPr>
          <p:spPr bwMode="auto">
            <a:xfrm>
              <a:off x="2470" y="3055"/>
              <a:ext cx="1148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ru-RU" sz="1500" b="1" dirty="0">
                  <a:solidFill>
                    <a:srgbClr val="CC3300"/>
                  </a:solidFill>
                </a:rPr>
                <a:t>Release 2</a:t>
              </a:r>
            </a:p>
          </p:txBody>
        </p:sp>
      </p:grpSp>
      <p:grpSp>
        <p:nvGrpSpPr>
          <p:cNvPr id="21515" name="Group 13"/>
          <p:cNvGrpSpPr>
            <a:grpSpLocks/>
          </p:cNvGrpSpPr>
          <p:nvPr/>
        </p:nvGrpSpPr>
        <p:grpSpPr bwMode="auto">
          <a:xfrm>
            <a:off x="5569744" y="1706529"/>
            <a:ext cx="1366838" cy="1766888"/>
            <a:chOff x="3718" y="1402"/>
            <a:chExt cx="1148" cy="1484"/>
          </a:xfrm>
        </p:grpSpPr>
        <p:sp>
          <p:nvSpPr>
            <p:cNvPr id="21521" name="Rectangle 14"/>
            <p:cNvSpPr>
              <a:spLocks noChangeArrowheads="1"/>
            </p:cNvSpPr>
            <p:nvPr/>
          </p:nvSpPr>
          <p:spPr bwMode="auto">
            <a:xfrm>
              <a:off x="3718" y="1402"/>
              <a:ext cx="1147" cy="1462"/>
            </a:xfrm>
            <a:prstGeom prst="rect">
              <a:avLst/>
            </a:prstGeom>
            <a:noFill/>
            <a:ln w="28575">
              <a:solidFill>
                <a:srgbClr val="8D8D8D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 sz="1500"/>
            </a:p>
          </p:txBody>
        </p:sp>
        <p:sp>
          <p:nvSpPr>
            <p:cNvPr id="21522" name="Text Box 15"/>
            <p:cNvSpPr txBox="1">
              <a:spLocks noChangeArrowheads="1"/>
            </p:cNvSpPr>
            <p:nvPr/>
          </p:nvSpPr>
          <p:spPr bwMode="auto">
            <a:xfrm>
              <a:off x="3718" y="2615"/>
              <a:ext cx="1148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ru-RU" sz="1500" b="1" dirty="0">
                  <a:solidFill>
                    <a:srgbClr val="CC3300"/>
                  </a:solidFill>
                </a:rPr>
                <a:t>Release 3</a:t>
              </a:r>
            </a:p>
          </p:txBody>
        </p:sp>
      </p:grpSp>
      <p:pic>
        <p:nvPicPr>
          <p:cNvPr id="21516" name="Picture 16" descr="BugTrackingArro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4711">
            <a:off x="3250407" y="2531633"/>
            <a:ext cx="940594" cy="611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7" name="Picture 17" descr="BugTrackingArro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4711">
            <a:off x="4736307" y="1937511"/>
            <a:ext cx="940594" cy="611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8" name="Picture 18" descr="MSF-Process-Model-Milesto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005" y="2953114"/>
            <a:ext cx="1169194" cy="1169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9" name="Picture 19" descr="MSF-Process-Model-Milesto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7905" y="2322083"/>
            <a:ext cx="1169194" cy="1169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20" name="Picture 20" descr="MSF-Process-Model-Milesto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711" y="1749392"/>
            <a:ext cx="1169194" cy="1169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1778795" y="222112"/>
            <a:ext cx="6172200" cy="530892"/>
          </a:xfrm>
          <a:prstGeom prst="rect">
            <a:avLst/>
          </a:prstGeom>
          <a:effectLst/>
        </p:spPr>
        <p:txBody>
          <a:bodyPr vert="horz" lIns="68580" tIns="34290" rIns="68580" bIns="3429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ru-RU" sz="2600" b="1" dirty="0">
                <a:solidFill>
                  <a:srgbClr val="004587"/>
                </a:solidFill>
              </a:rPr>
              <a:t>РЕГУЛЯРНЫЙ ВЫПУСК РЕЛИЗОВ</a:t>
            </a:r>
            <a:endParaRPr lang="en-GB" sz="2600" b="1" dirty="0">
              <a:solidFill>
                <a:srgbClr val="0045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09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дерево, внешний, здание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id="{95FD478B-7FB5-4ADA-82D4-70E386B03A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" y="957262"/>
            <a:ext cx="9001125" cy="494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2744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рава, небо, внешний, дерево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43B2DD32-073C-4800-84B9-B21CE35DC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43" y="1199453"/>
            <a:ext cx="8096250" cy="404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932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здание, небо, внешний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F7F22F90-7761-4E44-A911-AABD41113E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66" y="1843185"/>
            <a:ext cx="8317036" cy="415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2686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CustomShape 1"/>
          <p:cNvSpPr/>
          <p:nvPr/>
        </p:nvSpPr>
        <p:spPr>
          <a:xfrm>
            <a:off x="1065350" y="228375"/>
            <a:ext cx="4829842" cy="642996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r>
              <a:rPr lang="ru-RU" sz="2600" b="1" dirty="0">
                <a:solidFill>
                  <a:srgbClr val="004587"/>
                </a:solidFill>
                <a:latin typeface="+mj-lt"/>
                <a:ea typeface="+mj-ea"/>
                <a:cs typeface="+mj-cs"/>
              </a:rPr>
              <a:t>Риски адаптивных моделей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29603" y="4227589"/>
            <a:ext cx="764319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2"/>
                </a:solidFill>
              </a:rPr>
              <a:t>Сложности стратегического планирования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2"/>
                </a:solidFill>
              </a:rPr>
              <a:t>Неопределенности итогового продукта, объемов финансов, ресурсов и времени</a:t>
            </a:r>
            <a:endParaRPr lang="ru-RU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2"/>
                </a:solidFill>
              </a:rPr>
              <a:t>Высокая зависимость от вовлеченности и мотивации как команды исполнителей, так и команды пользователей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2"/>
                </a:solidFill>
              </a:rPr>
              <a:t>Накапливание ошибок от итерации к итерации</a:t>
            </a:r>
          </a:p>
        </p:txBody>
      </p:sp>
      <p:pic>
        <p:nvPicPr>
          <p:cNvPr id="3" name="Рисунок 2" descr="Изображение выглядит как трава, небо, внешний, прицеп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250E7CE7-D7FD-4F46-8F0C-F27F0369F1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209" y="853543"/>
            <a:ext cx="4494119" cy="337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1430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72033B-633D-4348-BE2D-CF95A7021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10362"/>
            <a:ext cx="8229600" cy="758096"/>
          </a:xfrm>
        </p:spPr>
        <p:txBody>
          <a:bodyPr>
            <a:normAutofit fontScale="90000"/>
          </a:bodyPr>
          <a:lstStyle/>
          <a:p>
            <a:r>
              <a:rPr lang="ru-RU" dirty="0"/>
              <a:t>Как совместить лучшее и снизить специфические </a:t>
            </a:r>
            <a:r>
              <a:rPr lang="ru-RU"/>
              <a:t>риски различных моделей </a:t>
            </a:r>
            <a:r>
              <a:rPr lang="ru-RU" dirty="0"/>
              <a:t>планирования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F99FE2-9770-4082-A70E-0B95B8F7511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06069" y="6245467"/>
            <a:ext cx="6357771" cy="53444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2"/>
                </a:solidFill>
              </a:rPr>
              <a:t>Декомпозиция команды проекта на небольшие </a:t>
            </a:r>
            <a:r>
              <a:rPr lang="ru-RU" dirty="0" err="1">
                <a:solidFill>
                  <a:schemeClr val="tx2"/>
                </a:solidFill>
              </a:rPr>
              <a:t>тимы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04D9671-E6B0-4231-9177-B13F0B14C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069" y="1002075"/>
            <a:ext cx="6357771" cy="5086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1368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15261" cy="739153"/>
          </a:xfrm>
        </p:spPr>
        <p:txBody>
          <a:bodyPr>
            <a:normAutofit/>
          </a:bodyPr>
          <a:lstStyle/>
          <a:p>
            <a:r>
              <a:rPr lang="ru-RU" dirty="0"/>
              <a:t>Уровни принятия решений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975859955"/>
              </p:ext>
            </p:extLst>
          </p:nvPr>
        </p:nvGraphicFramePr>
        <p:xfrm>
          <a:off x="457200" y="1252330"/>
          <a:ext cx="7841974" cy="4854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370621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4588"/>
          </a:xfrm>
        </p:spPr>
        <p:txBody>
          <a:bodyPr/>
          <a:lstStyle/>
          <a:p>
            <a:r>
              <a:rPr lang="ru-RU" dirty="0" err="1"/>
              <a:t>Прототипирование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1"/>
          </p:nvPr>
        </p:nvSpPr>
        <p:spPr>
          <a:xfrm>
            <a:off x="484188" y="1617663"/>
            <a:ext cx="8229600" cy="3051156"/>
          </a:xfrm>
        </p:spPr>
        <p:txBody>
          <a:bodyPr>
            <a:normAutofit/>
          </a:bodyPr>
          <a:lstStyle/>
          <a:p>
            <a:r>
              <a:rPr lang="ru-RU" dirty="0" err="1"/>
              <a:t>Прототипирование</a:t>
            </a:r>
            <a:r>
              <a:rPr lang="ru-RU" dirty="0"/>
              <a:t> — это создание макета, модели будущего приложения для того, чтобы определить правильность структуры приложения, его функциональности и, в целом, концепции приложения.</a:t>
            </a:r>
          </a:p>
          <a:p>
            <a:r>
              <a:rPr lang="ru-RU" dirty="0"/>
              <a:t>Прототип позволяет также получить обратную связь от будущих пользователей, причем, именно тогда, когда это наиболее необходимо: в начале проекта еще есть возможность исправить ошибки проектирования практически без потерь.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85875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4588"/>
          </a:xfrm>
        </p:spPr>
        <p:txBody>
          <a:bodyPr/>
          <a:lstStyle/>
          <a:p>
            <a:r>
              <a:rPr lang="ru-RU" dirty="0"/>
              <a:t>Шаги создания прототипа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ru-RU" dirty="0"/>
              <a:t>Определение начальных требований</a:t>
            </a:r>
          </a:p>
          <a:p>
            <a:r>
              <a:rPr lang="ru-RU" dirty="0"/>
              <a:t>Разработка первого варианта прототипа, который содержит только пользовательский интерфейс системы</a:t>
            </a:r>
          </a:p>
          <a:p>
            <a:r>
              <a:rPr lang="ru-RU" dirty="0"/>
              <a:t>Изучение прототипа заказчиком и конечными пользователями, получение обратной связи о необходимых изменениях и дополнениях</a:t>
            </a:r>
          </a:p>
          <a:p>
            <a:r>
              <a:rPr lang="ru-RU" dirty="0"/>
              <a:t>Переработка и улучшение прототипа: с учетом полученных замечаний и предложений изменяются как спецификации так и прототип, после этого шаги 3 и 4 могут повторяться.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49825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92413" cy="793766"/>
          </a:xfrm>
        </p:spPr>
        <p:txBody>
          <a:bodyPr>
            <a:normAutofit/>
          </a:bodyPr>
          <a:lstStyle/>
          <a:p>
            <a:r>
              <a:rPr lang="ru-RU" dirty="0"/>
              <a:t>Простейший прототип: </a:t>
            </a:r>
            <a:r>
              <a:rPr lang="en-US" dirty="0"/>
              <a:t>Wireframe</a:t>
            </a:r>
            <a:r>
              <a:rPr lang="ru-RU" dirty="0"/>
              <a:t> (Каркас)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371171" y="2013735"/>
            <a:ext cx="4005619" cy="2291138"/>
          </a:xfrm>
        </p:spPr>
        <p:txBody>
          <a:bodyPr>
            <a:normAutofit/>
          </a:bodyPr>
          <a:lstStyle/>
          <a:p>
            <a:r>
              <a:rPr lang="ru-RU" dirty="0"/>
              <a:t>Краткое визуальное представление продукта</a:t>
            </a:r>
            <a:endParaRPr lang="en-US" dirty="0"/>
          </a:p>
          <a:p>
            <a:r>
              <a:rPr lang="ru-RU" dirty="0"/>
              <a:t>Простое и понятное для обсуждения с пользователями и командой</a:t>
            </a:r>
            <a:endParaRPr lang="en-US" dirty="0"/>
          </a:p>
          <a:p>
            <a:r>
              <a:rPr lang="ru-RU" dirty="0"/>
              <a:t>Основа для сбора идей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838" y="1208253"/>
            <a:ext cx="3533775" cy="456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3940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457" y="218370"/>
            <a:ext cx="7302411" cy="567843"/>
          </a:xfrm>
        </p:spPr>
        <p:txBody>
          <a:bodyPr>
            <a:normAutofit/>
          </a:bodyPr>
          <a:lstStyle/>
          <a:p>
            <a:r>
              <a:rPr lang="ru-RU" dirty="0"/>
              <a:t>Финальный прототип = </a:t>
            </a:r>
            <a:r>
              <a:rPr lang="ru-RU" dirty="0" err="1"/>
              <a:t>продакшн</a:t>
            </a:r>
            <a:r>
              <a:rPr lang="ru-RU" dirty="0"/>
              <a:t> версия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673" y="1044396"/>
            <a:ext cx="6710196" cy="497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9981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7338"/>
          </a:xfrm>
        </p:spPr>
        <p:txBody>
          <a:bodyPr>
            <a:normAutofit/>
          </a:bodyPr>
          <a:lstStyle/>
          <a:p>
            <a:r>
              <a:rPr lang="ru-RU" dirty="0"/>
              <a:t>Достоинства </a:t>
            </a:r>
            <a:r>
              <a:rPr lang="ru-RU" dirty="0" err="1"/>
              <a:t>прототипирования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1"/>
          </p:nvPr>
        </p:nvSpPr>
        <p:spPr>
          <a:xfrm>
            <a:off x="326314" y="1201869"/>
            <a:ext cx="8229600" cy="1637166"/>
          </a:xfrm>
        </p:spPr>
        <p:txBody>
          <a:bodyPr>
            <a:normAutofit fontScale="92500"/>
          </a:bodyPr>
          <a:lstStyle/>
          <a:p>
            <a:r>
              <a:rPr lang="ru-RU" dirty="0"/>
              <a:t>Вовлечение пользователей</a:t>
            </a:r>
          </a:p>
          <a:p>
            <a:r>
              <a:rPr lang="ru-RU" dirty="0"/>
              <a:t>Снижение рисков, связанных с удовлетворенностью пользователя</a:t>
            </a:r>
          </a:p>
          <a:p>
            <a:r>
              <a:rPr lang="ru-RU" dirty="0"/>
              <a:t>Повышение удовлетворенности заказчика (на локальном отрезке)</a:t>
            </a:r>
          </a:p>
          <a:p>
            <a:r>
              <a:rPr lang="ru-RU" dirty="0"/>
              <a:t>Экономия времени</a:t>
            </a:r>
            <a:r>
              <a:rPr lang="en-US" dirty="0"/>
              <a:t> </a:t>
            </a:r>
            <a:r>
              <a:rPr lang="ru-RU" dirty="0"/>
              <a:t>на согласования </a:t>
            </a:r>
            <a:r>
              <a:rPr lang="en-US" dirty="0"/>
              <a:t>(Lean)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363" y="3091542"/>
            <a:ext cx="5380471" cy="29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9794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Совмещение на основе управления</a:t>
            </a:r>
            <a:br>
              <a:rPr lang="ru-RU" dirty="0"/>
            </a:br>
            <a:r>
              <a:rPr lang="ru-RU" dirty="0"/>
              <a:t>различного уровня рисками</a:t>
            </a:r>
            <a:endParaRPr lang="en-GB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8629" y="1937061"/>
            <a:ext cx="6947781" cy="373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501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93550"/>
          </a:xfrm>
        </p:spPr>
        <p:txBody>
          <a:bodyPr/>
          <a:lstStyle/>
          <a:p>
            <a:r>
              <a:rPr lang="en-US" dirty="0"/>
              <a:t>Microsoft® Daily Build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1"/>
          </p:nvPr>
        </p:nvSpPr>
        <p:spPr>
          <a:xfrm>
            <a:off x="484188" y="1617663"/>
            <a:ext cx="8229600" cy="2567062"/>
          </a:xfrm>
        </p:spPr>
        <p:txBody>
          <a:bodyPr/>
          <a:lstStyle/>
          <a:p>
            <a:r>
              <a:rPr lang="ru-RU" dirty="0"/>
              <a:t>Разработчики ежедневно выкладывают свой </a:t>
            </a:r>
            <a:r>
              <a:rPr lang="ru-RU" dirty="0" err="1"/>
              <a:t>билд</a:t>
            </a:r>
            <a:r>
              <a:rPr lang="ru-RU" dirty="0"/>
              <a:t> в общую систему</a:t>
            </a:r>
          </a:p>
          <a:p>
            <a:r>
              <a:rPr lang="ru-RU" dirty="0"/>
              <a:t>Производится интеграция</a:t>
            </a:r>
          </a:p>
          <a:p>
            <a:r>
              <a:rPr lang="ru-RU" dirty="0"/>
              <a:t>Тестирование</a:t>
            </a:r>
          </a:p>
          <a:p>
            <a:r>
              <a:rPr lang="ru-RU" dirty="0"/>
              <a:t>При работе над большим продуктом каждая группа действует автономно, но при этом </a:t>
            </a:r>
            <a:r>
              <a:rPr lang="ru-RU" dirty="0" err="1"/>
              <a:t>билды</a:t>
            </a:r>
            <a:r>
              <a:rPr lang="ru-RU" dirty="0"/>
              <a:t> интегрируются.</a:t>
            </a:r>
          </a:p>
        </p:txBody>
      </p:sp>
    </p:spTree>
    <p:extLst>
      <p:ext uri="{BB962C8B-B14F-4D97-AF65-F5344CB8AC3E}">
        <p14:creationId xmlns:p14="http://schemas.microsoft.com/office/powerpoint/2010/main" val="34875368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302" y="272659"/>
            <a:ext cx="7886700" cy="824621"/>
          </a:xfrm>
        </p:spPr>
        <p:txBody>
          <a:bodyPr>
            <a:normAutofit/>
          </a:bodyPr>
          <a:lstStyle/>
          <a:p>
            <a:r>
              <a:rPr lang="ru-RU" dirty="0"/>
              <a:t>Мульти-итерационная</a:t>
            </a:r>
            <a:r>
              <a:rPr lang="en-US" dirty="0"/>
              <a:t> </a:t>
            </a:r>
            <a:r>
              <a:rPr lang="ru-RU" dirty="0"/>
              <a:t>последовательность</a:t>
            </a:r>
            <a:r>
              <a:rPr lang="en-US" dirty="0"/>
              <a:t> </a:t>
            </a:r>
            <a:r>
              <a:rPr lang="ru-RU" dirty="0"/>
              <a:t>разработки</a:t>
            </a:r>
            <a:r>
              <a:rPr lang="en-US" dirty="0"/>
              <a:t> (</a:t>
            </a:r>
            <a:r>
              <a:rPr lang="ru-RU" dirty="0"/>
              <a:t>Мега Спринты в </a:t>
            </a:r>
            <a:r>
              <a:rPr lang="en-US" dirty="0"/>
              <a:t>SCRUM)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C34E76-3ABA-4BF1-B9CB-8BEDAEC193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697" y="1237129"/>
            <a:ext cx="7105650" cy="4800600"/>
          </a:xfrm>
          <a:prstGeom prst="rect">
            <a:avLst/>
          </a:prstGeom>
        </p:spPr>
      </p:pic>
      <p:sp>
        <p:nvSpPr>
          <p:cNvPr id="5" name="CustomShape 1">
            <a:extLst>
              <a:ext uri="{FF2B5EF4-FFF2-40B4-BE49-F238E27FC236}">
                <a16:creationId xmlns:a16="http://schemas.microsoft.com/office/drawing/2014/main" id="{336E9A22-8F84-4FBC-801B-50DAC788B92A}"/>
              </a:ext>
            </a:extLst>
          </p:cNvPr>
          <p:cNvSpPr/>
          <p:nvPr/>
        </p:nvSpPr>
        <p:spPr>
          <a:xfrm>
            <a:off x="1629784" y="5890840"/>
            <a:ext cx="5771477" cy="783558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r>
              <a:rPr lang="ru-RU" sz="2600" b="1" dirty="0">
                <a:solidFill>
                  <a:srgbClr val="004587"/>
                </a:solidFill>
                <a:latin typeface="+mj-lt"/>
                <a:ea typeface="+mj-ea"/>
                <a:cs typeface="+mj-cs"/>
              </a:rPr>
              <a:t>Жизненный цикл одной итерации</a:t>
            </a:r>
            <a:endParaRPr sz="2600" b="1" dirty="0">
              <a:solidFill>
                <a:srgbClr val="004587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161165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8350" cy="706090"/>
          </a:xfrm>
        </p:spPr>
        <p:txBody>
          <a:bodyPr>
            <a:normAutofit/>
          </a:bodyPr>
          <a:lstStyle/>
          <a:p>
            <a:r>
              <a:rPr lang="ru-RU" dirty="0"/>
              <a:t>Масштаб изменений</a:t>
            </a:r>
            <a:r>
              <a:rPr lang="en-US" dirty="0"/>
              <a:t> vs </a:t>
            </a:r>
            <a:r>
              <a:rPr lang="ru-RU" dirty="0"/>
              <a:t>Модель планирования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3644941"/>
              </p:ext>
            </p:extLst>
          </p:nvPr>
        </p:nvGraphicFramePr>
        <p:xfrm>
          <a:off x="457200" y="2092026"/>
          <a:ext cx="8408350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32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97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20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91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841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2058">
                <a:tc>
                  <a:txBody>
                    <a:bodyPr/>
                    <a:lstStyle/>
                    <a:p>
                      <a:r>
                        <a:rPr lang="ru-RU" sz="1600" dirty="0"/>
                        <a:t>Категория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Масштаб изменений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Уровень трудностей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/>
                        <a:t>Длитель-ность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Модель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058">
                <a:tc>
                  <a:txBody>
                    <a:bodyPr/>
                    <a:lstStyle/>
                    <a:p>
                      <a:r>
                        <a:rPr lang="ru-RU" dirty="0"/>
                        <a:t>Первая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Изменения в существующих рабочих процедурах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Малый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Быстрое изменение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Гибкая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058">
                <a:tc>
                  <a:txBody>
                    <a:bodyPr/>
                    <a:lstStyle/>
                    <a:p>
                      <a:r>
                        <a:rPr lang="ru-RU" dirty="0"/>
                        <a:t>Вторая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Изменения бизнес-процедур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Средний и Сложный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Средняя и длительная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Адаптивные как часть проектов и программ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058">
                <a:tc>
                  <a:txBody>
                    <a:bodyPr/>
                    <a:lstStyle/>
                    <a:p>
                      <a:r>
                        <a:rPr lang="ru-RU" dirty="0"/>
                        <a:t>Третья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Изменение бизнеса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Очень сложный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Долгосрочная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Портфели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27320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7D4D9C-27DF-4EBB-AB93-93B4C1BE3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Зависимость точности оценок от уровня известности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2F57A-8130-484F-B3DD-F98F34F7F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457657"/>
            <a:ext cx="6229350" cy="1940607"/>
          </a:xfrm>
        </p:spPr>
        <p:txBody>
          <a:bodyPr/>
          <a:lstStyle/>
          <a:p>
            <a:r>
              <a:rPr lang="ru-RU" dirty="0"/>
              <a:t>Типовые проекты</a:t>
            </a:r>
          </a:p>
          <a:p>
            <a:r>
              <a:rPr lang="ru-RU" dirty="0"/>
              <a:t>Имеющие аналоги </a:t>
            </a:r>
          </a:p>
          <a:p>
            <a:r>
              <a:rPr lang="ru-RU" dirty="0"/>
              <a:t>Инновационные в рамках компании</a:t>
            </a:r>
          </a:p>
          <a:p>
            <a:r>
              <a:rPr lang="ru-RU" dirty="0"/>
              <a:t>Инновационные в отрасли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3527F61-F449-469B-9550-63451B5A38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9AFA1-E01F-4869-9A2C-AE6B64FF5724}" type="slidenum">
              <a:rPr lang="ru-RU" smtClean="0"/>
              <a:pPr/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25861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1E28EA-C866-487D-BB91-7A085AF17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80789"/>
          </a:xfrm>
        </p:spPr>
        <p:txBody>
          <a:bodyPr/>
          <a:lstStyle/>
          <a:p>
            <a:r>
              <a:rPr lang="ru-RU" dirty="0"/>
              <a:t>Типовые проекты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E57DE6-EFE5-482B-9733-F79B8BCB5C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457657"/>
            <a:ext cx="6412230" cy="1026207"/>
          </a:xfrm>
        </p:spPr>
        <p:txBody>
          <a:bodyPr/>
          <a:lstStyle/>
          <a:p>
            <a:r>
              <a:rPr lang="ru-RU" dirty="0"/>
              <a:t>Точные оценки можно давать на ранних этапах</a:t>
            </a:r>
          </a:p>
          <a:p>
            <a:r>
              <a:rPr lang="ru-RU" dirty="0"/>
              <a:t>Вводить нормативы на исполнение работ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1EE15EC-0E38-4B0A-AD97-1D3D0C3C47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9AFA1-E01F-4869-9A2C-AE6B64FF5724}" type="slidenum">
              <a:rPr lang="ru-RU" smtClean="0"/>
              <a:pPr/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99326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1789" y="255638"/>
            <a:ext cx="7849455" cy="812874"/>
          </a:xfrm>
        </p:spPr>
        <p:txBody>
          <a:bodyPr>
            <a:normAutofit/>
          </a:bodyPr>
          <a:lstStyle/>
          <a:p>
            <a:r>
              <a:rPr lang="ru-RU" b="1" dirty="0"/>
              <a:t>Развитие продукта. Регулярные улучшения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766" y="1524433"/>
            <a:ext cx="4000285" cy="4000285"/>
          </a:xfrm>
        </p:spPr>
      </p:pic>
    </p:spTree>
    <p:extLst>
      <p:ext uri="{BB962C8B-B14F-4D97-AF65-F5344CB8AC3E}">
        <p14:creationId xmlns:p14="http://schemas.microsoft.com/office/powerpoint/2010/main" val="8372014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1E28EA-C866-487D-BB91-7A085AF17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80789"/>
          </a:xfrm>
        </p:spPr>
        <p:txBody>
          <a:bodyPr/>
          <a:lstStyle/>
          <a:p>
            <a:r>
              <a:rPr lang="ru-RU" dirty="0"/>
              <a:t>Проекты, имеющие аналоги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E57DE6-EFE5-482B-9733-F79B8BCB5C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457657"/>
            <a:ext cx="7886700" cy="1960231"/>
          </a:xfrm>
        </p:spPr>
        <p:txBody>
          <a:bodyPr/>
          <a:lstStyle/>
          <a:p>
            <a:r>
              <a:rPr lang="ru-RU" dirty="0"/>
              <a:t>Относительные оценки можно давать на ранних этапах</a:t>
            </a:r>
          </a:p>
          <a:p>
            <a:r>
              <a:rPr lang="ru-RU" dirty="0"/>
              <a:t>Вводить нормативы на исполнение типовых работ</a:t>
            </a:r>
          </a:p>
          <a:p>
            <a:r>
              <a:rPr lang="ru-RU" dirty="0"/>
              <a:t>Использовать историческую информацию</a:t>
            </a:r>
          </a:p>
          <a:p>
            <a:r>
              <a:rPr lang="ru-RU" dirty="0"/>
              <a:t>Корректировать </a:t>
            </a:r>
            <a:r>
              <a:rPr lang="ru-RU" dirty="0" err="1"/>
              <a:t>экспертно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1EE15EC-0E38-4B0A-AD97-1D3D0C3C47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9AFA1-E01F-4869-9A2C-AE6B64FF5724}" type="slidenum">
              <a:rPr lang="ru-RU" smtClean="0"/>
              <a:pPr/>
              <a:t>32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01341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1E28EA-C866-487D-BB91-7A085AF17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23594"/>
          </a:xfrm>
        </p:spPr>
        <p:txBody>
          <a:bodyPr/>
          <a:lstStyle/>
          <a:p>
            <a:r>
              <a:rPr lang="ru-RU" dirty="0"/>
              <a:t>Инновационные проекты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E57DE6-EFE5-482B-9733-F79B8BCB5C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238201"/>
            <a:ext cx="7886700" cy="1602279"/>
          </a:xfrm>
        </p:spPr>
        <p:txBody>
          <a:bodyPr/>
          <a:lstStyle/>
          <a:p>
            <a:r>
              <a:rPr lang="ru-RU" dirty="0"/>
              <a:t>Поэтапное планирование с постепенным уточнением (итерационный подход)</a:t>
            </a:r>
          </a:p>
          <a:p>
            <a:r>
              <a:rPr lang="ru-RU" dirty="0"/>
              <a:t>Оценка по трем точкам</a:t>
            </a:r>
          </a:p>
          <a:p>
            <a:r>
              <a:rPr lang="ru-RU" dirty="0"/>
              <a:t>Учет стандартного отклонения при планировании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1EE15EC-0E38-4B0A-AD97-1D3D0C3C47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9AFA1-E01F-4869-9A2C-AE6B64FF5724}" type="slidenum">
              <a:rPr lang="ru-RU" smtClean="0"/>
              <a:pPr/>
              <a:t>33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17273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E62C4D-DA72-4153-B2FC-35E9E5751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8058150" cy="715066"/>
          </a:xfrm>
        </p:spPr>
        <p:txBody>
          <a:bodyPr/>
          <a:lstStyle/>
          <a:p>
            <a:r>
              <a:rPr lang="ru-RU" dirty="0"/>
              <a:t>ДЕЛАЕМ ВЫВОДЫ: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118484-0AD2-4BF3-97CD-EC6644A7EF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013" y="4662975"/>
            <a:ext cx="7886700" cy="1759341"/>
          </a:xfrm>
        </p:spPr>
        <p:txBody>
          <a:bodyPr/>
          <a:lstStyle/>
          <a:p>
            <a:r>
              <a:rPr lang="ru-RU" dirty="0">
                <a:solidFill>
                  <a:schemeClr val="tx2"/>
                </a:solidFill>
              </a:rPr>
              <a:t>«Серебряной пули» не существует</a:t>
            </a:r>
          </a:p>
          <a:p>
            <a:r>
              <a:rPr lang="ru-RU" dirty="0">
                <a:solidFill>
                  <a:schemeClr val="tx2"/>
                </a:solidFill>
              </a:rPr>
              <a:t>Успех заключается в грамотном комбинировании моделей</a:t>
            </a:r>
          </a:p>
          <a:p>
            <a:r>
              <a:rPr lang="ru-RU" dirty="0">
                <a:solidFill>
                  <a:schemeClr val="tx2"/>
                </a:solidFill>
              </a:rPr>
              <a:t>Адаптивность в организации работ и умении быстро адаптироваться к выбранной модели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03EB3F7-9C7F-4F71-8020-4F979D50D4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846505" y="925618"/>
            <a:ext cx="4762500" cy="35718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5FC7A8-5544-43D3-BC50-3121662AA4D6}"/>
              </a:ext>
            </a:extLst>
          </p:cNvPr>
          <p:cNvSpPr txBox="1"/>
          <p:nvPr/>
        </p:nvSpPr>
        <p:spPr>
          <a:xfrm>
            <a:off x="1997113" y="6753280"/>
            <a:ext cx="47625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>
                <a:hlinkClick r:id="rId3" tooltip="http://coach.com.ua/articles_formula_for_success.htm"/>
              </a:rPr>
              <a:t>Эта фотография</a:t>
            </a:r>
            <a:r>
              <a:rPr lang="ru-RU" sz="900"/>
              <a:t>, автор: Неизвестный автор, лицензия: </a:t>
            </a:r>
            <a:r>
              <a:rPr lang="ru-RU" sz="900">
                <a:hlinkClick r:id="rId4" tooltip="https://creativecommons.org/licenses/by-nc-sa/3.0/"/>
              </a:rPr>
              <a:t>CC BY-NC-SA</a:t>
            </a:r>
            <a:endParaRPr lang="ru-RU" sz="900"/>
          </a:p>
        </p:txBody>
      </p:sp>
    </p:spTree>
    <p:extLst>
      <p:ext uri="{BB962C8B-B14F-4D97-AF65-F5344CB8AC3E}">
        <p14:creationId xmlns:p14="http://schemas.microsoft.com/office/powerpoint/2010/main" val="41124402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0369"/>
          </a:xfrm>
        </p:spPr>
        <p:txBody>
          <a:bodyPr/>
          <a:lstStyle/>
          <a:p>
            <a:r>
              <a:rPr lang="ru-RU" dirty="0"/>
              <a:t>КОНТАКТЫ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2226469"/>
            <a:ext cx="7886700" cy="2324100"/>
          </a:xfrm>
        </p:spPr>
        <p:txBody>
          <a:bodyPr/>
          <a:lstStyle/>
          <a:p>
            <a:r>
              <a:rPr lang="en-US" dirty="0">
                <a:hlinkClick r:id="rId2"/>
              </a:rPr>
              <a:t>consult@ddintsis.com</a:t>
            </a:r>
            <a:endParaRPr lang="en-US" dirty="0"/>
          </a:p>
          <a:p>
            <a:r>
              <a:rPr lang="en-US" dirty="0">
                <a:hlinkClick r:id="rId3"/>
              </a:rPr>
              <a:t>www.ddintsis.com</a:t>
            </a:r>
            <a:endParaRPr lang="en-US" dirty="0"/>
          </a:p>
          <a:p>
            <a:r>
              <a:rPr lang="en-US" dirty="0">
                <a:hlinkClick r:id="rId4"/>
              </a:rPr>
              <a:t>www.t.me/pmtips</a:t>
            </a:r>
            <a:endParaRPr lang="en-US" dirty="0"/>
          </a:p>
          <a:p>
            <a:endParaRPr lang="en-US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971950"/>
      </p:ext>
    </p:extLst>
  </p:cSld>
  <p:clrMapOvr>
    <a:masterClrMapping/>
  </p:clrMapOvr>
</p:sld>
</file>

<file path=ppt/theme/theme1.xml><?xml version="1.0" encoding="utf-8"?>
<a:theme xmlns:a="http://schemas.openxmlformats.org/drawingml/2006/main" name="В этом файле Вы сделаете свою презентацию">
  <a:themeElements>
    <a:clrScheme name="Specialist">
      <a:dk1>
        <a:srgbClr val="000000"/>
      </a:dk1>
      <a:lt1>
        <a:srgbClr val="FFFFFF"/>
      </a:lt1>
      <a:dk2>
        <a:srgbClr val="002346"/>
      </a:dk2>
      <a:lt2>
        <a:srgbClr val="C1E3FF"/>
      </a:lt2>
      <a:accent1>
        <a:srgbClr val="004587"/>
      </a:accent1>
      <a:accent2>
        <a:srgbClr val="008776"/>
      </a:accent2>
      <a:accent3>
        <a:srgbClr val="010087"/>
      </a:accent3>
      <a:accent4>
        <a:srgbClr val="5583AF"/>
      </a:accent4>
      <a:accent5>
        <a:srgbClr val="55AFA4"/>
      </a:accent5>
      <a:accent6>
        <a:srgbClr val="5655AF"/>
      </a:accent6>
      <a:hlink>
        <a:srgbClr val="7F7F7F"/>
      </a:hlink>
      <a:folHlink>
        <a:srgbClr val="7F7F7F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8A058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5914F"/>
        </a:accent6>
        <a:hlink>
          <a:srgbClr val="C40505"/>
        </a:hlink>
        <a:folHlink>
          <a:srgbClr val="91919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В этом файле Вы сделаете свою презентацию</Template>
  <TotalTime>0</TotalTime>
  <Words>767</Words>
  <Application>Microsoft Office PowerPoint</Application>
  <PresentationFormat>Экран (4:3)</PresentationFormat>
  <Paragraphs>176</Paragraphs>
  <Slides>35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0" baseType="lpstr">
      <vt:lpstr>Arial</vt:lpstr>
      <vt:lpstr>Arial</vt:lpstr>
      <vt:lpstr>Wingdings</vt:lpstr>
      <vt:lpstr>Wingdings 3</vt:lpstr>
      <vt:lpstr>В этом файле Вы сделаете свою презентацию</vt:lpstr>
      <vt:lpstr>Презентация PowerPoint</vt:lpstr>
      <vt:lpstr>Источники стандартов и методик</vt:lpstr>
      <vt:lpstr>Презентация PowerPoint</vt:lpstr>
      <vt:lpstr>Специфика ПО как продукта</vt:lpstr>
      <vt:lpstr>Методологии и модели планирования</vt:lpstr>
      <vt:lpstr>Презентация PowerPoint</vt:lpstr>
      <vt:lpstr>Презентация PowerPoint</vt:lpstr>
      <vt:lpstr>Достоинства и преимущества водопадных подходов к планированию</vt:lpstr>
      <vt:lpstr>Презентация PowerPoint</vt:lpstr>
      <vt:lpstr>SCRUM: техники</vt:lpstr>
      <vt:lpstr>ДАВАЙТЕ СРАВНИМ СО СТРОИТЕЛЬСТВОМ ДОМА!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Как совместить лучшее и снизить специфические риски различных моделей планирования</vt:lpstr>
      <vt:lpstr>Уровни принятия решений</vt:lpstr>
      <vt:lpstr>Прототипирование</vt:lpstr>
      <vt:lpstr>Шаги создания прототипа</vt:lpstr>
      <vt:lpstr>Простейший прототип: Wireframe (Каркас)</vt:lpstr>
      <vt:lpstr>Финальный прототип = продакшн версия</vt:lpstr>
      <vt:lpstr>Достоинства прототипирования</vt:lpstr>
      <vt:lpstr>Совмещение на основе управления различного уровня рисками</vt:lpstr>
      <vt:lpstr>Microsoft® Daily Build</vt:lpstr>
      <vt:lpstr>Мульти-итерационная последовательность разработки (Мега Спринты в SCRUM)</vt:lpstr>
      <vt:lpstr>Масштаб изменений vs Модель планирования</vt:lpstr>
      <vt:lpstr>Зависимость точности оценок от уровня известности проекта</vt:lpstr>
      <vt:lpstr>Типовые проекты</vt:lpstr>
      <vt:lpstr>Развитие продукта. Регулярные улучшения</vt:lpstr>
      <vt:lpstr>Проекты, имеющие аналоги</vt:lpstr>
      <vt:lpstr>Инновационные проекты</vt:lpstr>
      <vt:lpstr>ДЕЛАЕМ ВЫВОДЫ: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2013-04-16T09:04:40Z</dcterms:created>
  <dcterms:modified xsi:type="dcterms:W3CDTF">2017-09-24T16:53:52Z</dcterms:modified>
</cp:coreProperties>
</file>