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6" r:id="rId3"/>
    <p:sldId id="257" r:id="rId4"/>
    <p:sldId id="278" r:id="rId5"/>
    <p:sldId id="279" r:id="rId6"/>
    <p:sldId id="285" r:id="rId7"/>
    <p:sldId id="286" r:id="rId8"/>
    <p:sldId id="280" r:id="rId9"/>
    <p:sldId id="281" r:id="rId10"/>
    <p:sldId id="287" r:id="rId11"/>
    <p:sldId id="288" r:id="rId12"/>
    <p:sldId id="289" r:id="rId13"/>
    <p:sldId id="294" r:id="rId14"/>
    <p:sldId id="295" r:id="rId15"/>
    <p:sldId id="292" r:id="rId16"/>
    <p:sldId id="290" r:id="rId17"/>
    <p:sldId id="284" r:id="rId18"/>
    <p:sldId id="296" r:id="rId19"/>
    <p:sldId id="297" r:id="rId20"/>
    <p:sldId id="282" r:id="rId21"/>
    <p:sldId id="299" r:id="rId22"/>
    <p:sldId id="298" r:id="rId23"/>
    <p:sldId id="300" r:id="rId24"/>
    <p:sldId id="277" r:id="rId25"/>
    <p:sldId id="301" r:id="rId26"/>
    <p:sldId id="302" r:id="rId27"/>
    <p:sldId id="275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19">
          <p15:clr>
            <a:srgbClr val="A4A3A4"/>
          </p15:clr>
        </p15:guide>
        <p15:guide id="2" orient="horz" pos="4201">
          <p15:clr>
            <a:srgbClr val="A4A3A4"/>
          </p15:clr>
        </p15:guide>
        <p15:guide id="3" pos="305">
          <p15:clr>
            <a:srgbClr val="A4A3A4"/>
          </p15:clr>
        </p15:guide>
        <p15:guide id="4" pos="54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0" autoAdjust="0"/>
    <p:restoredTop sz="94600" autoAdjust="0"/>
  </p:normalViewPr>
  <p:slideViewPr>
    <p:cSldViewPr snapToGrid="0">
      <p:cViewPr varScale="1">
        <p:scale>
          <a:sx n="97" d="100"/>
          <a:sy n="97" d="100"/>
        </p:scale>
        <p:origin x="1104" y="84"/>
      </p:cViewPr>
      <p:guideLst>
        <p:guide orient="horz" pos="1019"/>
        <p:guide orient="horz" pos="4201"/>
        <p:guide pos="305"/>
        <p:guide pos="54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85A1BFC-A748-4456-889D-675E4E2BA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87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A5A9E54-1697-48B5-80FD-25B673F74D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963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C0655-D888-403F-824D-C33C4396E3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39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E09F-839A-4E46-AA96-6B1F206C891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4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C0655-D888-403F-824D-C33C4396E38F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19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C0655-D888-403F-824D-C33C4396E3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9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3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408113" y="4843463"/>
            <a:ext cx="6484937" cy="1081087"/>
          </a:xfrm>
          <a:prstGeom prst="rect">
            <a:avLst/>
          </a:prstGeo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111636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408113" y="5903913"/>
            <a:ext cx="6480175" cy="800100"/>
          </a:xfrm>
          <a:prstGeom prst="rect">
            <a:avLst/>
          </a:prstGeo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de-DE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928" y="490815"/>
            <a:ext cx="4225699" cy="209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8229600" cy="450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00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1000" b="1" dirty="0" smtClean="0">
                <a:solidFill>
                  <a:srgbClr val="004587"/>
                </a:solidFill>
              </a:rPr>
              <a:t>Страница</a:t>
            </a:r>
            <a:r>
              <a:rPr lang="de-DE" sz="1000" b="1" dirty="0" smtClean="0">
                <a:solidFill>
                  <a:srgbClr val="004587"/>
                </a:solidFill>
              </a:rPr>
              <a:t> </a:t>
            </a:r>
            <a:r>
              <a:rPr lang="de-DE" sz="1000" b="1" dirty="0">
                <a:solidFill>
                  <a:srgbClr val="004587"/>
                </a:solidFill>
                <a:sym typeface="Wingdings" pitchFamily="2" charset="2"/>
              </a:rPr>
              <a:t>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fld id="{D22FFDB2-71C7-498E-8229-FD3F8A3503D5}" type="slidenum">
              <a:rPr lang="de-DE" sz="1000" b="1">
                <a:solidFill>
                  <a:srgbClr val="004587"/>
                </a:solidFill>
              </a:rPr>
              <a:pPr>
                <a:defRPr/>
              </a:pPr>
              <a:t>‹#›</a:t>
            </a:fld>
            <a:endParaRPr lang="de-DE" sz="1000" b="1" dirty="0">
              <a:solidFill>
                <a:srgbClr val="004587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00" y="436561"/>
            <a:ext cx="2659787" cy="1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9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  <p:sp>
        <p:nvSpPr>
          <p:cNvPr id="8" name="Объект 6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3816000" cy="450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9" name="Объект 6"/>
          <p:cNvSpPr>
            <a:spLocks noGrp="1"/>
          </p:cNvSpPr>
          <p:nvPr>
            <p:ph sz="quarter" idx="12"/>
          </p:nvPr>
        </p:nvSpPr>
        <p:spPr>
          <a:xfrm>
            <a:off x="4897788" y="1617663"/>
            <a:ext cx="3816000" cy="450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9705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4188" y="1617663"/>
            <a:ext cx="3816000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00458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97788" y="1617663"/>
            <a:ext cx="3816000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00458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  <p:sp>
        <p:nvSpPr>
          <p:cNvPr id="10" name="Объект 6"/>
          <p:cNvSpPr>
            <a:spLocks noGrp="1"/>
          </p:cNvSpPr>
          <p:nvPr>
            <p:ph sz="quarter" idx="11"/>
          </p:nvPr>
        </p:nvSpPr>
        <p:spPr>
          <a:xfrm>
            <a:off x="484188" y="2355688"/>
            <a:ext cx="3816000" cy="378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1" name="Объект 6"/>
          <p:cNvSpPr>
            <a:spLocks noGrp="1"/>
          </p:cNvSpPr>
          <p:nvPr>
            <p:ph sz="quarter" idx="12"/>
          </p:nvPr>
        </p:nvSpPr>
        <p:spPr>
          <a:xfrm>
            <a:off x="4897788" y="2355688"/>
            <a:ext cx="3816000" cy="3780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943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52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87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000E8-175C-46DB-BA0A-2AA95D01A0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7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 Even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0323"/>
            <a:ext cx="8229600" cy="10913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 - Title Case, Calibri 28 pt bold</a:t>
            </a:r>
            <a:br>
              <a:rPr lang="en-US" dirty="0" smtClean="0"/>
            </a:br>
            <a:r>
              <a:rPr lang="en-US" dirty="0" smtClean="0"/>
              <a:t>2 Line 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9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specialist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26000" y="6398075"/>
            <a:ext cx="288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1000" b="1" dirty="0" smtClean="0">
                <a:solidFill>
                  <a:srgbClr val="004587"/>
                </a:solidFill>
              </a:rPr>
              <a:t>Страница</a:t>
            </a:r>
            <a:r>
              <a:rPr lang="de-DE" sz="1000" b="1" dirty="0" smtClean="0">
                <a:solidFill>
                  <a:srgbClr val="004587"/>
                </a:solidFill>
              </a:rPr>
              <a:t> </a:t>
            </a:r>
            <a:r>
              <a:rPr lang="de-DE" sz="1000" b="1" dirty="0">
                <a:solidFill>
                  <a:srgbClr val="004587"/>
                </a:solidFill>
                <a:sym typeface="Wingdings" pitchFamily="2" charset="2"/>
              </a:rPr>
              <a:t>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fld id="{D22FFDB2-71C7-498E-8229-FD3F8A3503D5}" type="slidenum">
              <a:rPr lang="de-DE" sz="1000" b="1">
                <a:solidFill>
                  <a:srgbClr val="004587"/>
                </a:solidFill>
              </a:rPr>
              <a:pPr>
                <a:defRPr/>
              </a:pPr>
              <a:t>‹#›</a:t>
            </a:fld>
            <a:endParaRPr lang="de-DE" sz="1000" b="1" dirty="0">
              <a:solidFill>
                <a:srgbClr val="004587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132000" y="6398075"/>
            <a:ext cx="28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4587"/>
                </a:solidFill>
              </a:defRPr>
            </a:lvl1pPr>
          </a:lstStyle>
          <a:p>
            <a:r>
              <a:rPr lang="ru-RU" dirty="0" smtClean="0"/>
              <a:t>Нижний колонтитул</a:t>
            </a:r>
            <a:endParaRPr lang="ru-RU" dirty="0"/>
          </a:p>
        </p:txBody>
      </p:sp>
      <p:sp>
        <p:nvSpPr>
          <p:cNvPr id="5" name="TextBox 4">
            <a:hlinkClick r:id="rId12"/>
          </p:cNvPr>
          <p:cNvSpPr txBox="1"/>
          <p:nvPr/>
        </p:nvSpPr>
        <p:spPr>
          <a:xfrm>
            <a:off x="7371101" y="6379699"/>
            <a:ext cx="1480598" cy="3600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 err="1" smtClean="0">
                <a:solidFill>
                  <a:srgbClr val="004587"/>
                </a:solidFill>
              </a:rPr>
              <a:t>www.specialist.ru</a:t>
            </a:r>
            <a:endParaRPr lang="ru-RU" sz="1200" b="1" dirty="0">
              <a:solidFill>
                <a:srgbClr val="00458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76" r:id="rId8"/>
    <p:sldLayoutId id="2147483677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4587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720725" indent="-274638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987425" indent="-265113" algn="l" rtl="0" eaLnBrk="1" fontAlgn="base" hangingPunct="1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1254125" indent="-265113" algn="l" rtl="0" eaLnBrk="1" fontAlgn="base" hangingPunct="1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17113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inzis@specialist.ru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consult@Dintsis.or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ialist.ru/course/itpm-a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petralex.pro/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specialist.ru/course/izm-a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hyperlink" Target="http://www.specialist.ru/course/uprport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pecialist.ru/course/uprport" TargetMode="External"/><Relationship Id="rId3" Type="http://schemas.openxmlformats.org/officeDocument/2006/relationships/image" Target="../media/image25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specialist.ru/course/vnedupr" TargetMode="External"/><Relationship Id="rId5" Type="http://schemas.openxmlformats.org/officeDocument/2006/relationships/hyperlink" Target="http://www.specialist.ru/course/uprport" TargetMode="Externa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://www.petralexsolutions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specialist.ru/course/servdes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petralexsolutions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specialist.ru/course/servdes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petralexsolutions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specialist.ru/course/servdes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course/scrum1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urbandenoiser.com/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://www.specialist.ru/course/scrum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appcup.eu/finalists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course/uprog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specialist.ru/course/upres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course/guide/11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course/guide/20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dintsis.com/" TargetMode="External"/><Relationship Id="rId2" Type="http://schemas.openxmlformats.org/officeDocument/2006/relationships/hyperlink" Target="mailto:dinzis@specialist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IPDanilDints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152" y="4600780"/>
            <a:ext cx="6484937" cy="1081087"/>
          </a:xfrm>
        </p:spPr>
        <p:txBody>
          <a:bodyPr>
            <a:normAutofit fontScale="90000"/>
          </a:bodyPr>
          <a:lstStyle/>
          <a:p>
            <a:r>
              <a:rPr lang="ru-RU" dirty="0"/>
              <a:t>Выстраивание портфеля проектов и сервисов</a:t>
            </a:r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 bwMode="gray">
          <a:xfrm>
            <a:off x="545332" y="6053035"/>
            <a:ext cx="4980397" cy="55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Font typeface="Wingdings" pitchFamily="2" charset="2"/>
              <a:buNone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4500" indent="-2619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720725" indent="-2746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9874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2541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17113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b="1" kern="0" dirty="0" smtClean="0"/>
              <a:t>На примере </a:t>
            </a:r>
            <a:r>
              <a:rPr lang="ru-RU" b="1" kern="0" dirty="0" err="1" smtClean="0"/>
              <a:t>стартап</a:t>
            </a:r>
            <a:r>
              <a:rPr lang="ru-RU" b="1" kern="0" dirty="0" smtClean="0"/>
              <a:t> компании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213563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890" y="1929427"/>
            <a:ext cx="6469028" cy="3106937"/>
          </a:xfrm>
        </p:spPr>
        <p:txBody>
          <a:bodyPr>
            <a:normAutofit/>
          </a:bodyPr>
          <a:lstStyle/>
          <a:p>
            <a:r>
              <a:rPr lang="ru-RU" dirty="0" smtClean="0"/>
              <a:t>Консультант</a:t>
            </a:r>
            <a:endParaRPr lang="en-US" dirty="0" smtClean="0"/>
          </a:p>
          <a:p>
            <a:r>
              <a:rPr lang="ru-RU" dirty="0" err="1" smtClean="0"/>
              <a:t>Докт</a:t>
            </a:r>
            <a:r>
              <a:rPr lang="ru-RU" dirty="0"/>
              <a:t>. </a:t>
            </a:r>
            <a:r>
              <a:rPr lang="ru-RU" dirty="0" err="1"/>
              <a:t>техн</a:t>
            </a:r>
            <a:r>
              <a:rPr lang="ru-RU" dirty="0"/>
              <a:t>. наук</a:t>
            </a:r>
          </a:p>
          <a:p>
            <a:r>
              <a:rPr lang="en-US" dirty="0" err="1"/>
              <a:t>PgMP</a:t>
            </a:r>
            <a:r>
              <a:rPr lang="en-US" dirty="0"/>
              <a:t>, PMP, EXIN ITIL Intermediate certified, EXIN Trainer</a:t>
            </a:r>
          </a:p>
          <a:p>
            <a:r>
              <a:rPr lang="en-US" dirty="0"/>
              <a:t>dinzis@specialist.ru</a:t>
            </a:r>
          </a:p>
          <a:p>
            <a:r>
              <a:rPr lang="en-US" dirty="0"/>
              <a:t>consult@dintsis.org</a:t>
            </a:r>
          </a:p>
          <a:p>
            <a:r>
              <a:rPr lang="en-US" dirty="0" smtClean="0"/>
              <a:t>www.ddintsis.com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918" y="1347014"/>
            <a:ext cx="1979765" cy="2870958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0890" y="699319"/>
            <a:ext cx="50030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kern="0" dirty="0" smtClean="0"/>
              <a:t>Динцис Данил Юрьевич</a:t>
            </a:r>
            <a:endParaRPr lang="ru-RU" sz="2800" kern="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6073518" y="4723422"/>
            <a:ext cx="2922998" cy="8001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0975" indent="-1809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4500" indent="-2619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720725" indent="-2746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9874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2541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17113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>
                <a:hlinkClick r:id="rId3"/>
              </a:rPr>
              <a:t>dinzis@specialist.ru</a:t>
            </a:r>
            <a:endParaRPr lang="en-US" kern="0" dirty="0" smtClean="0"/>
          </a:p>
          <a:p>
            <a:r>
              <a:rPr lang="en-US" kern="0" dirty="0" smtClean="0">
                <a:hlinkClick r:id="rId4"/>
              </a:rPr>
              <a:t>consult@Dintsis.org</a:t>
            </a:r>
            <a:r>
              <a:rPr lang="en-US" kern="0" dirty="0" smtClean="0"/>
              <a:t> 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248987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87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Стандарты и методологии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722312" y="1643270"/>
            <a:ext cx="7964487" cy="3750365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4500" indent="-2619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720725" indent="-2746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9874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2541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17113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400" b="1" dirty="0" smtClean="0"/>
              <a:t>PMBOK</a:t>
            </a:r>
            <a:r>
              <a:rPr lang="ru-RU" sz="2400" b="1" dirty="0" smtClean="0"/>
              <a:t>® 2012</a:t>
            </a:r>
          </a:p>
          <a:p>
            <a:r>
              <a:rPr lang="en-US" sz="2400" b="1" dirty="0" smtClean="0"/>
              <a:t>PMI® Standard for Portfolio management 2012</a:t>
            </a:r>
          </a:p>
          <a:p>
            <a:r>
              <a:rPr lang="en-US" sz="2400" b="1" dirty="0" smtClean="0"/>
              <a:t>PMI® Organizational Change management Guide</a:t>
            </a:r>
          </a:p>
          <a:p>
            <a:r>
              <a:rPr lang="en-US" sz="2400" b="1" dirty="0" smtClean="0"/>
              <a:t>ISO21500</a:t>
            </a:r>
          </a:p>
          <a:p>
            <a:r>
              <a:rPr lang="en-US" sz="2400" b="1" dirty="0" smtClean="0"/>
              <a:t>PMI® PMBOK® Extension for Software projects</a:t>
            </a:r>
          </a:p>
          <a:p>
            <a:r>
              <a:rPr lang="en-US" sz="2400" b="1" dirty="0" smtClean="0"/>
              <a:t>IEEE® SWEBOK®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(Software Body of Knowledge)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9754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51" y="103128"/>
            <a:ext cx="8229600" cy="661885"/>
          </a:xfrm>
        </p:spPr>
        <p:txBody>
          <a:bodyPr/>
          <a:lstStyle/>
          <a:p>
            <a:r>
              <a:rPr lang="ru-RU" dirty="0" smtClean="0"/>
              <a:t>ИДЕЯ. БИЗНЕС КЕЙС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51" y="5230762"/>
            <a:ext cx="8608141" cy="904568"/>
          </a:xfrm>
        </p:spPr>
        <p:txBody>
          <a:bodyPr/>
          <a:lstStyle/>
          <a:p>
            <a:r>
              <a:rPr lang="ru-RU" dirty="0" smtClean="0"/>
              <a:t>ВОЗ: 10% населения с нарушениями уровня слуха</a:t>
            </a:r>
          </a:p>
          <a:p>
            <a:r>
              <a:rPr lang="ru-RU" dirty="0" smtClean="0"/>
              <a:t>Мир становится цифровым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51" y="968511"/>
            <a:ext cx="7049729" cy="396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8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2704"/>
          </a:xfrm>
        </p:spPr>
        <p:txBody>
          <a:bodyPr/>
          <a:lstStyle/>
          <a:p>
            <a:r>
              <a:rPr lang="ru-RU" dirty="0" smtClean="0"/>
              <a:t>РАЗРАБОТКА ТЕХОЛОГИЧЕСКОЙ БАЗЫ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710" y="1246238"/>
            <a:ext cx="8229600" cy="1408472"/>
          </a:xfrm>
        </p:spPr>
        <p:txBody>
          <a:bodyPr/>
          <a:lstStyle/>
          <a:p>
            <a:r>
              <a:rPr lang="ru-RU" dirty="0" smtClean="0"/>
              <a:t>Методы анализа и алгоритмы обработки речевой информации</a:t>
            </a:r>
          </a:p>
          <a:p>
            <a:r>
              <a:rPr lang="ru-RU" dirty="0" smtClean="0"/>
              <a:t>Апробация на пакете </a:t>
            </a:r>
            <a:r>
              <a:rPr lang="en-US" dirty="0" err="1" smtClean="0"/>
              <a:t>MathCAD</a:t>
            </a:r>
            <a:endParaRPr lang="en-US" dirty="0" smtClean="0"/>
          </a:p>
          <a:p>
            <a:r>
              <a:rPr lang="ru-RU" dirty="0" smtClean="0"/>
              <a:t>Адаптация алгоритмов на уровне С++ для различных платформ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26" y="1246238"/>
            <a:ext cx="5895968" cy="589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8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ижний колонтитул 1"/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ru-RU" altLang="en-US" sz="1200" smtClean="0">
                <a:solidFill>
                  <a:srgbClr val="003399"/>
                </a:solidFill>
                <a:latin typeface="Arial" panose="020B0604020202020204" pitchFamily="34" charset="0"/>
              </a:rPr>
              <a:t>Д.Ю. Динцис.   ITPM.  </a:t>
            </a:r>
          </a:p>
        </p:txBody>
      </p:sp>
      <p:sp>
        <p:nvSpPr>
          <p:cNvPr id="23555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ru-RU" altLang="en-US" sz="1800" smtClean="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en-US" altLang="en-US" sz="1800" smtClean="0">
                <a:solidFill>
                  <a:srgbClr val="0000FF"/>
                </a:solidFill>
                <a:latin typeface="Arial" panose="020B0604020202020204" pitchFamily="34" charset="0"/>
              </a:rPr>
              <a:t>-</a:t>
            </a:r>
            <a:fld id="{583FBA9D-2CAE-4248-B3F8-ADF2FA3155B2}" type="slidenum">
              <a:rPr lang="ru-RU" altLang="en-US" sz="1800" smtClean="0">
                <a:solidFill>
                  <a:srgbClr val="0000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ru-RU" altLang="en-US" sz="1800" smtClean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Равнобедренный треугольник 3"/>
          <p:cNvSpPr>
            <a:spLocks noChangeArrowheads="1"/>
          </p:cNvSpPr>
          <p:nvPr/>
        </p:nvSpPr>
        <p:spPr bwMode="auto">
          <a:xfrm>
            <a:off x="4562475" y="1844675"/>
            <a:ext cx="1800225" cy="3384550"/>
          </a:xfrm>
          <a:prstGeom prst="triangle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Равнобедренный треугольник 4"/>
          <p:cNvSpPr>
            <a:spLocks noChangeArrowheads="1"/>
          </p:cNvSpPr>
          <p:nvPr/>
        </p:nvSpPr>
        <p:spPr bwMode="auto">
          <a:xfrm>
            <a:off x="2043113" y="2060575"/>
            <a:ext cx="1366837" cy="2879725"/>
          </a:xfrm>
          <a:prstGeom prst="triangle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3558" name="Равнобедренный треугольник 5"/>
          <p:cNvSpPr>
            <a:spLocks noChangeArrowheads="1"/>
          </p:cNvSpPr>
          <p:nvPr/>
        </p:nvSpPr>
        <p:spPr bwMode="auto">
          <a:xfrm>
            <a:off x="2467897" y="1844675"/>
            <a:ext cx="4188541" cy="3287764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002060"/>
              </a:gs>
              <a:gs pos="83000">
                <a:srgbClr val="00B0F0"/>
              </a:gs>
              <a:gs pos="100000">
                <a:srgbClr val="00B0F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792649" y="5132439"/>
            <a:ext cx="1290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ru-RU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Ресурсы</a:t>
            </a:r>
          </a:p>
        </p:txBody>
      </p:sp>
      <p:sp>
        <p:nvSpPr>
          <p:cNvPr id="23560" name="TextBox 8"/>
          <p:cNvSpPr txBox="1">
            <a:spLocks noChangeArrowheads="1"/>
          </p:cNvSpPr>
          <p:nvPr/>
        </p:nvSpPr>
        <p:spPr bwMode="auto">
          <a:xfrm>
            <a:off x="6985716" y="5029200"/>
            <a:ext cx="1765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ru-RU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Содержание</a:t>
            </a:r>
          </a:p>
        </p:txBody>
      </p:sp>
      <p:sp>
        <p:nvSpPr>
          <p:cNvPr id="23561" name="Rectangle 24"/>
          <p:cNvSpPr>
            <a:spLocks noChangeArrowheads="1"/>
          </p:cNvSpPr>
          <p:nvPr/>
        </p:nvSpPr>
        <p:spPr bwMode="auto">
          <a:xfrm>
            <a:off x="3111500" y="444500"/>
            <a:ext cx="32432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2880" tIns="46038" rIns="182880" bIns="46038" anchor="ctr" anchorCtr="1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Тройное ограничение проекта</a:t>
            </a:r>
            <a:endParaRPr lang="en-US" altLang="en-US" sz="16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3562" name="Прямоугольник 1"/>
          <p:cNvSpPr>
            <a:spLocks noChangeArrowheads="1"/>
          </p:cNvSpPr>
          <p:nvPr/>
        </p:nvSpPr>
        <p:spPr bwMode="auto">
          <a:xfrm>
            <a:off x="3635375" y="1137469"/>
            <a:ext cx="187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ru-RU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Время</a:t>
            </a:r>
          </a:p>
        </p:txBody>
      </p:sp>
    </p:spTree>
    <p:extLst>
      <p:ext uri="{BB962C8B-B14F-4D97-AF65-F5344CB8AC3E}">
        <p14:creationId xmlns:p14="http://schemas.microsoft.com/office/powerpoint/2010/main" val="208556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ижний колонтитул 1"/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ru-RU" altLang="en-US" sz="1200" dirty="0" smtClean="0">
                <a:solidFill>
                  <a:srgbClr val="003399"/>
                </a:solidFill>
                <a:latin typeface="Arial" panose="020B0604020202020204" pitchFamily="34" charset="0"/>
              </a:rPr>
              <a:t>Хлебников И.Л.   ITPM. Основы управления проектами</a:t>
            </a:r>
          </a:p>
        </p:txBody>
      </p:sp>
      <p:sp>
        <p:nvSpPr>
          <p:cNvPr id="38915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ru-RU" altLang="en-US" sz="1800" dirty="0" smtClean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2798763" y="282575"/>
            <a:ext cx="3551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2880" tIns="46038" rIns="182880" bIns="46038" anchor="ctr" anchorCtr="1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en-US" sz="1800" b="1">
                <a:solidFill>
                  <a:schemeClr val="accent2"/>
                </a:solidFill>
                <a:latin typeface="Arial" panose="020B0604020202020204" pitchFamily="34" charset="0"/>
              </a:rPr>
              <a:t>Жизненный цикл </a:t>
            </a:r>
            <a:r>
              <a:rPr lang="en-US" altLang="en-US" sz="1800" b="1">
                <a:solidFill>
                  <a:schemeClr val="accent2"/>
                </a:solidFill>
                <a:latin typeface="Arial" panose="020B0604020202020204" pitchFamily="34" charset="0"/>
              </a:rPr>
              <a:t>IT-</a:t>
            </a:r>
            <a:r>
              <a:rPr lang="ru-RU" altLang="en-US" sz="1800" b="1">
                <a:solidFill>
                  <a:schemeClr val="accent2"/>
                </a:solidFill>
                <a:latin typeface="Arial" panose="020B0604020202020204" pitchFamily="34" charset="0"/>
              </a:rPr>
              <a:t>проекта</a:t>
            </a:r>
            <a:endParaRPr lang="en-US" altLang="en-US" sz="1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8917" name="Line 3"/>
          <p:cNvSpPr>
            <a:spLocks noChangeShapeType="1"/>
          </p:cNvSpPr>
          <p:nvPr/>
        </p:nvSpPr>
        <p:spPr bwMode="auto">
          <a:xfrm flipH="1" flipV="1">
            <a:off x="900113" y="1268413"/>
            <a:ext cx="14287" cy="42846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ru-RU"/>
          </a:p>
        </p:txBody>
      </p:sp>
      <p:sp>
        <p:nvSpPr>
          <p:cNvPr id="38918" name="Line 4"/>
          <p:cNvSpPr>
            <a:spLocks noChangeShapeType="1"/>
          </p:cNvSpPr>
          <p:nvPr/>
        </p:nvSpPr>
        <p:spPr bwMode="auto">
          <a:xfrm>
            <a:off x="914400" y="5553075"/>
            <a:ext cx="7543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ru-RU"/>
          </a:p>
        </p:txBody>
      </p:sp>
      <p:sp>
        <p:nvSpPr>
          <p:cNvPr id="38919" name="Line 5"/>
          <p:cNvSpPr>
            <a:spLocks noChangeShapeType="1"/>
          </p:cNvSpPr>
          <p:nvPr/>
        </p:nvSpPr>
        <p:spPr bwMode="auto">
          <a:xfrm>
            <a:off x="990600" y="1666875"/>
            <a:ext cx="7162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ru-RU"/>
          </a:p>
        </p:txBody>
      </p:sp>
      <p:sp>
        <p:nvSpPr>
          <p:cNvPr id="38920" name="Line 6"/>
          <p:cNvSpPr>
            <a:spLocks noChangeShapeType="1"/>
          </p:cNvSpPr>
          <p:nvPr/>
        </p:nvSpPr>
        <p:spPr bwMode="auto">
          <a:xfrm>
            <a:off x="990600" y="3495675"/>
            <a:ext cx="7086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ru-RU"/>
          </a:p>
        </p:txBody>
      </p:sp>
      <p:sp>
        <p:nvSpPr>
          <p:cNvPr id="38921" name="Line 7"/>
          <p:cNvSpPr>
            <a:spLocks noChangeShapeType="1"/>
          </p:cNvSpPr>
          <p:nvPr/>
        </p:nvSpPr>
        <p:spPr bwMode="auto">
          <a:xfrm>
            <a:off x="990600" y="4486275"/>
            <a:ext cx="7162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ru-RU"/>
          </a:p>
        </p:txBody>
      </p:sp>
      <p:sp>
        <p:nvSpPr>
          <p:cNvPr id="38922" name="Text Box 8"/>
          <p:cNvSpPr txBox="1">
            <a:spLocks noChangeArrowheads="1"/>
          </p:cNvSpPr>
          <p:nvPr/>
        </p:nvSpPr>
        <p:spPr bwMode="auto">
          <a:xfrm>
            <a:off x="323850" y="836613"/>
            <a:ext cx="32766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rgbClr val="0000FF"/>
                </a:solidFill>
                <a:latin typeface="Arial" panose="020B0604020202020204" pitchFamily="34" charset="0"/>
              </a:rPr>
              <a:t>Уровень принятия решений</a:t>
            </a:r>
          </a:p>
        </p:txBody>
      </p:sp>
      <p:sp>
        <p:nvSpPr>
          <p:cNvPr id="38923" name="Text Box 9"/>
          <p:cNvSpPr txBox="1">
            <a:spLocks noChangeArrowheads="1"/>
          </p:cNvSpPr>
          <p:nvPr/>
        </p:nvSpPr>
        <p:spPr bwMode="auto">
          <a:xfrm>
            <a:off x="5867400" y="5553075"/>
            <a:ext cx="28194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rgbClr val="0000FF"/>
                </a:solidFill>
                <a:latin typeface="Arial" panose="020B0604020202020204" pitchFamily="34" charset="0"/>
              </a:rPr>
              <a:t>Жизненный цикл проекта</a:t>
            </a:r>
            <a:endParaRPr kumimoji="1" lang="ru-RU" altLang="en-US" sz="2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924" name="Text Box 10"/>
          <p:cNvSpPr txBox="1">
            <a:spLocks noChangeArrowheads="1"/>
          </p:cNvSpPr>
          <p:nvPr/>
        </p:nvSpPr>
        <p:spPr bwMode="auto">
          <a:xfrm>
            <a:off x="914400" y="2962275"/>
            <a:ext cx="15240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chemeClr val="accent2"/>
                </a:solidFill>
                <a:latin typeface="Arial" panose="020B0604020202020204" pitchFamily="34" charset="0"/>
              </a:rPr>
              <a:t>Высшее</a:t>
            </a:r>
          </a:p>
          <a:p>
            <a:pPr>
              <a:lnSpc>
                <a:spcPct val="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chemeClr val="accent2"/>
                </a:solidFill>
                <a:latin typeface="Arial" panose="020B0604020202020204" pitchFamily="34" charset="0"/>
              </a:rPr>
              <a:t>руководство</a:t>
            </a:r>
            <a:endParaRPr kumimoji="1" lang="ru-RU" altLang="en-US" sz="24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8925" name="Text Box 11"/>
          <p:cNvSpPr txBox="1">
            <a:spLocks noChangeArrowheads="1"/>
          </p:cNvSpPr>
          <p:nvPr/>
        </p:nvSpPr>
        <p:spPr bwMode="auto">
          <a:xfrm>
            <a:off x="914400" y="4105275"/>
            <a:ext cx="32766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chemeClr val="accent2"/>
                </a:solidFill>
                <a:latin typeface="Arial" panose="020B0604020202020204" pitchFamily="34" charset="0"/>
              </a:rPr>
              <a:t>Руководство проекта</a:t>
            </a:r>
            <a:endParaRPr kumimoji="1" lang="ru-RU" altLang="en-US" sz="24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8926" name="Text Box 12"/>
          <p:cNvSpPr txBox="1">
            <a:spLocks noChangeArrowheads="1"/>
          </p:cNvSpPr>
          <p:nvPr/>
        </p:nvSpPr>
        <p:spPr bwMode="auto">
          <a:xfrm>
            <a:off x="914400" y="5095875"/>
            <a:ext cx="32766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>
                <a:solidFill>
                  <a:schemeClr val="accent2"/>
                </a:solidFill>
                <a:latin typeface="Arial" panose="020B0604020202020204" pitchFamily="34" charset="0"/>
              </a:rPr>
              <a:t>Команда проекта</a:t>
            </a:r>
            <a:endParaRPr kumimoji="1" lang="ru-RU" altLang="en-US" sz="24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8927" name="Text Box 13"/>
          <p:cNvSpPr txBox="1">
            <a:spLocks noChangeArrowheads="1"/>
          </p:cNvSpPr>
          <p:nvPr/>
        </p:nvSpPr>
        <p:spPr bwMode="auto">
          <a:xfrm>
            <a:off x="6248400" y="1514475"/>
            <a:ext cx="2286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 i="1">
                <a:solidFill>
                  <a:srgbClr val="FF0000"/>
                </a:solidFill>
                <a:latin typeface="Arial" panose="020B0604020202020204" pitchFamily="34" charset="0"/>
              </a:rPr>
              <a:t>Уровень концепции</a:t>
            </a:r>
            <a:endParaRPr kumimoji="1" lang="ru-RU" altLang="en-US" sz="1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928" name="Text Box 14"/>
          <p:cNvSpPr txBox="1">
            <a:spLocks noChangeArrowheads="1"/>
          </p:cNvSpPr>
          <p:nvPr/>
        </p:nvSpPr>
        <p:spPr bwMode="auto">
          <a:xfrm>
            <a:off x="914400" y="3724275"/>
            <a:ext cx="2286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 i="1">
                <a:solidFill>
                  <a:srgbClr val="FF0000"/>
                </a:solidFill>
                <a:latin typeface="Arial" panose="020B0604020202020204" pitchFamily="34" charset="0"/>
              </a:rPr>
              <a:t>Уровень стратегии</a:t>
            </a:r>
            <a:endParaRPr kumimoji="1" lang="ru-RU" altLang="en-US" sz="1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8929" name="Text Box 15"/>
          <p:cNvSpPr txBox="1">
            <a:spLocks noChangeArrowheads="1"/>
          </p:cNvSpPr>
          <p:nvPr/>
        </p:nvSpPr>
        <p:spPr bwMode="auto">
          <a:xfrm>
            <a:off x="900113" y="4652963"/>
            <a:ext cx="25812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kumimoji="1" lang="ru-RU" altLang="en-US" sz="1600" b="1" i="1">
                <a:solidFill>
                  <a:srgbClr val="FF0000"/>
                </a:solidFill>
                <a:latin typeface="Arial" panose="020B0604020202020204" pitchFamily="34" charset="0"/>
              </a:rPr>
              <a:t>Уровень исполнения</a:t>
            </a:r>
            <a:endParaRPr kumimoji="1" lang="ru-RU" altLang="en-US" sz="16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9584" name="Oval 16"/>
          <p:cNvSpPr>
            <a:spLocks noChangeArrowheads="1"/>
          </p:cNvSpPr>
          <p:nvPr/>
        </p:nvSpPr>
        <p:spPr bwMode="auto">
          <a:xfrm>
            <a:off x="900113" y="1484313"/>
            <a:ext cx="2435225" cy="595312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Концепция</a:t>
            </a:r>
          </a:p>
        </p:txBody>
      </p:sp>
      <p:sp>
        <p:nvSpPr>
          <p:cNvPr id="109585" name="Oval 17"/>
          <p:cNvSpPr>
            <a:spLocks noChangeArrowheads="1"/>
          </p:cNvSpPr>
          <p:nvPr/>
        </p:nvSpPr>
        <p:spPr bwMode="auto">
          <a:xfrm>
            <a:off x="1116013" y="1989138"/>
            <a:ext cx="3386137" cy="595312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Анализ реализуемости</a:t>
            </a:r>
          </a:p>
        </p:txBody>
      </p:sp>
      <p:sp>
        <p:nvSpPr>
          <p:cNvPr id="109586" name="Oval 18"/>
          <p:cNvSpPr>
            <a:spLocks noChangeArrowheads="1"/>
          </p:cNvSpPr>
          <p:nvPr/>
        </p:nvSpPr>
        <p:spPr bwMode="auto">
          <a:xfrm>
            <a:off x="1676400" y="2505075"/>
            <a:ext cx="2971800" cy="595313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Описание проекта</a:t>
            </a:r>
          </a:p>
        </p:txBody>
      </p:sp>
      <p:sp>
        <p:nvSpPr>
          <p:cNvPr id="109587" name="Oval 19"/>
          <p:cNvSpPr>
            <a:spLocks noChangeArrowheads="1"/>
          </p:cNvSpPr>
          <p:nvPr/>
        </p:nvSpPr>
        <p:spPr bwMode="auto">
          <a:xfrm>
            <a:off x="2555875" y="3017838"/>
            <a:ext cx="2698750" cy="1081087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Назначение </a:t>
            </a:r>
            <a:b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ресурсов</a:t>
            </a:r>
          </a:p>
        </p:txBody>
      </p:sp>
      <p:sp>
        <p:nvSpPr>
          <p:cNvPr id="109588" name="Oval 20"/>
          <p:cNvSpPr>
            <a:spLocks noChangeArrowheads="1"/>
          </p:cNvSpPr>
          <p:nvPr/>
        </p:nvSpPr>
        <p:spPr bwMode="auto">
          <a:xfrm>
            <a:off x="3924300" y="3827463"/>
            <a:ext cx="1790700" cy="595312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Запуск</a:t>
            </a:r>
          </a:p>
        </p:txBody>
      </p:sp>
      <p:sp>
        <p:nvSpPr>
          <p:cNvPr id="109589" name="Oval 21"/>
          <p:cNvSpPr>
            <a:spLocks noChangeArrowheads="1"/>
          </p:cNvSpPr>
          <p:nvPr/>
        </p:nvSpPr>
        <p:spPr bwMode="auto">
          <a:xfrm>
            <a:off x="4643438" y="4292600"/>
            <a:ext cx="2435225" cy="595313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Реализация</a:t>
            </a:r>
          </a:p>
        </p:txBody>
      </p:sp>
      <p:sp>
        <p:nvSpPr>
          <p:cNvPr id="109590" name="Oval 22"/>
          <p:cNvSpPr>
            <a:spLocks noChangeArrowheads="1"/>
          </p:cNvSpPr>
          <p:nvPr/>
        </p:nvSpPr>
        <p:spPr bwMode="auto">
          <a:xfrm>
            <a:off x="5724525" y="3429000"/>
            <a:ext cx="2741613" cy="1081088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Завершение проекта</a:t>
            </a:r>
          </a:p>
        </p:txBody>
      </p:sp>
      <p:sp>
        <p:nvSpPr>
          <p:cNvPr id="109591" name="Oval 23"/>
          <p:cNvSpPr>
            <a:spLocks noChangeArrowheads="1"/>
          </p:cNvSpPr>
          <p:nvPr/>
        </p:nvSpPr>
        <p:spPr bwMode="auto">
          <a:xfrm>
            <a:off x="6588125" y="2565400"/>
            <a:ext cx="2282825" cy="1081088"/>
          </a:xfrm>
          <a:prstGeom prst="ellipse">
            <a:avLst/>
          </a:prstGeom>
          <a:gradFill rotWithShape="1">
            <a:gsLst>
              <a:gs pos="0">
                <a:srgbClr val="33CCCC">
                  <a:gamma/>
                  <a:shade val="46275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46275"/>
                  <a:invGamma/>
                </a:srgb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kumimoji="1" lang="ru-RU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Анализ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217589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4" grpId="0" animBg="1" autoUpdateAnimBg="0"/>
      <p:bldP spid="109585" grpId="0" animBg="1" autoUpdateAnimBg="0"/>
      <p:bldP spid="109586" grpId="0" animBg="1" autoUpdateAnimBg="0"/>
      <p:bldP spid="109587" grpId="0" animBg="1" autoUpdateAnimBg="0"/>
      <p:bldP spid="109588" grpId="0" animBg="1" autoUpdateAnimBg="0"/>
      <p:bldP spid="109589" grpId="0" animBg="1" autoUpdateAnimBg="0"/>
      <p:bldP spid="109590" grpId="0" animBg="1" autoUpdateAnimBg="0"/>
      <p:bldP spid="10959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6239"/>
          </a:xfrm>
        </p:spPr>
        <p:txBody>
          <a:bodyPr/>
          <a:lstStyle/>
          <a:p>
            <a:r>
              <a:rPr lang="ru-RU" dirty="0" smtClean="0"/>
              <a:t>Курс «Управление ИТ проектами»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71535"/>
            <a:ext cx="8229600" cy="32866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www.specialist.ru/course/itpm-a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85683"/>
            <a:ext cx="78264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0066"/>
                </a:solidFill>
                <a:latin typeface="Verdana" panose="020B0604030504040204" pitchFamily="34" charset="0"/>
              </a:rPr>
              <a:t>По окончании курса Вы будете уметь</a:t>
            </a:r>
            <a:r>
              <a:rPr lang="ru-RU" sz="1600" b="1" dirty="0" smtClean="0">
                <a:solidFill>
                  <a:srgbClr val="000066"/>
                </a:solidFill>
                <a:latin typeface="Verdana" panose="020B060403050404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66"/>
                </a:solidFill>
                <a:latin typeface="Verdana" panose="020B0604030504040204" pitchFamily="34" charset="0"/>
              </a:rPr>
              <a:t>самостоятельно </a:t>
            </a: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собирать информацию по проекту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исследовать реализуемость проекта, выбирать способы реализации и определять приоритеты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проводить работу с руководством компании по осуществлению проекта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эффективно планировать проект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грамотно подготавливать бюджет проекта, составлять сметы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подбирать команду для осуществления проекта и руководить 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выполнять план проекта, вносить необходимые изменения, завершать проект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устанавливать метрики качества и организовывать контроль качества работы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66"/>
                </a:solidFill>
                <a:latin typeface="Verdana" panose="020B0604030504040204" pitchFamily="34" charset="0"/>
              </a:rPr>
              <a:t>формировать проектную документацию</a:t>
            </a:r>
            <a:endParaRPr lang="ru-RU" sz="1600" b="0" i="0" dirty="0">
              <a:solidFill>
                <a:srgbClr val="000066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086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Первое приложение: расширяем возможности для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2086898"/>
          </a:xfrm>
        </p:spPr>
        <p:txBody>
          <a:bodyPr/>
          <a:lstStyle/>
          <a:p>
            <a:r>
              <a:rPr lang="en-US" b="1" dirty="0" err="1" smtClean="0"/>
              <a:t>Petralex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sz="1600" dirty="0" smtClean="0">
                <a:hlinkClick r:id="rId2"/>
              </a:rPr>
              <a:t>www.petralex.pro</a:t>
            </a:r>
            <a:r>
              <a:rPr lang="en-US" dirty="0" smtClean="0"/>
              <a:t>) – </a:t>
            </a:r>
            <a:r>
              <a:rPr lang="ru-RU" dirty="0" smtClean="0"/>
              <a:t>приложения для </a:t>
            </a:r>
            <a:r>
              <a:rPr lang="en-US" dirty="0" smtClean="0"/>
              <a:t>iOS, Android </a:t>
            </a:r>
            <a:r>
              <a:rPr lang="ru-RU" dirty="0" smtClean="0"/>
              <a:t>и </a:t>
            </a:r>
            <a:r>
              <a:rPr lang="en-US" dirty="0" smtClean="0"/>
              <a:t>Win </a:t>
            </a:r>
            <a:r>
              <a:rPr lang="ru-RU" dirty="0" smtClean="0"/>
              <a:t>драйвер для людей с нарушениями уровня слуха.</a:t>
            </a:r>
          </a:p>
          <a:p>
            <a:r>
              <a:rPr lang="ru-RU" dirty="0" smtClean="0"/>
              <a:t>Первая апробация в «Специалисте»: использование на всех виртуальных форматах обучения</a:t>
            </a:r>
          </a:p>
          <a:p>
            <a:r>
              <a:rPr lang="ru-RU" dirty="0" smtClean="0"/>
              <a:t>Премия международной ассоциации </a:t>
            </a:r>
            <a:r>
              <a:rPr lang="en-US" dirty="0" smtClean="0"/>
              <a:t>LERN2015 (</a:t>
            </a:r>
            <a:r>
              <a:rPr lang="en-US" sz="1600" dirty="0" smtClean="0"/>
              <a:t>www.lern.org</a:t>
            </a:r>
            <a:r>
              <a:rPr lang="en-US" dirty="0" smtClean="0"/>
              <a:t>)!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3553126"/>
            <a:ext cx="2109941" cy="308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75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Обучение людей с нарушениями слуха</a:t>
            </a:r>
            <a:br>
              <a:rPr lang="ru-RU" dirty="0" smtClean="0"/>
            </a:br>
            <a:r>
              <a:rPr lang="ru-RU" dirty="0" smtClean="0"/>
              <a:t>в цифровом мире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6" y="1521544"/>
            <a:ext cx="3793367" cy="26080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35" y="2871019"/>
            <a:ext cx="3889686" cy="3303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9419" y="2064774"/>
            <a:ext cx="2429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 </a:t>
            </a:r>
            <a:r>
              <a:rPr lang="ru-RU" dirty="0" err="1" smtClean="0"/>
              <a:t>вебинары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71833" y="4469428"/>
            <a:ext cx="29698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Смешанные форматы: 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Открытое</a:t>
            </a:r>
          </a:p>
          <a:p>
            <a:pPr marL="342900" indent="-342900">
              <a:buFontTx/>
              <a:buChar char="-"/>
            </a:pPr>
            <a:r>
              <a:rPr lang="ru-RU" dirty="0" smtClean="0"/>
              <a:t>Очно-заочное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000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246"/>
          </a:xfrm>
        </p:spPr>
        <p:txBody>
          <a:bodyPr/>
          <a:lstStyle/>
          <a:p>
            <a:r>
              <a:rPr lang="ru-RU" dirty="0"/>
              <a:t>Как </a:t>
            </a:r>
            <a:r>
              <a:rPr lang="ru-RU" dirty="0" smtClean="0"/>
              <a:t>сформировать инновационный портфель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25959" y="3613383"/>
            <a:ext cx="1881871" cy="847725"/>
          </a:xfrm>
          <a:prstGeom prst="rect">
            <a:avLst/>
          </a:prstGeom>
          <a:solidFill>
            <a:schemeClr val="accent5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err="1" smtClean="0">
                <a:solidFill>
                  <a:srgbClr val="FFFFFF"/>
                </a:solidFill>
              </a:rPr>
              <a:t>Мониторить</a:t>
            </a:r>
            <a:endParaRPr lang="ru-RU" sz="1500" dirty="0" smtClean="0">
              <a:solidFill>
                <a:srgbClr val="FFFFFF"/>
              </a:solidFill>
            </a:endParaRPr>
          </a:p>
          <a:p>
            <a:pPr algn="ctr"/>
            <a:r>
              <a:rPr lang="ru-RU" sz="1500" dirty="0" smtClean="0">
                <a:solidFill>
                  <a:srgbClr val="FFFFFF"/>
                </a:solidFill>
              </a:rPr>
              <a:t>исполнение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" y="3590925"/>
            <a:ext cx="1879522" cy="847725"/>
          </a:xfrm>
          <a:prstGeom prst="rect">
            <a:avLst/>
          </a:prstGeom>
          <a:solidFill>
            <a:schemeClr val="accent5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rgbClr val="FFFFFF"/>
                </a:solidFill>
              </a:rPr>
              <a:t>Исследовать возможности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36174" y="3597389"/>
            <a:ext cx="1879522" cy="847725"/>
          </a:xfrm>
          <a:prstGeom prst="rect">
            <a:avLst/>
          </a:prstGeom>
          <a:solidFill>
            <a:schemeClr val="accent5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rgbClr val="FFFFFF"/>
                </a:solidFill>
              </a:rPr>
              <a:t>Генерировать видимые выгоды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54796" y="3589655"/>
            <a:ext cx="1987203" cy="847725"/>
          </a:xfrm>
          <a:prstGeom prst="rect">
            <a:avLst/>
          </a:prstGeom>
          <a:solidFill>
            <a:schemeClr val="accent5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rgbClr val="FFFFFF"/>
                </a:solidFill>
              </a:rPr>
              <a:t>Выбрать правильный момент</a:t>
            </a:r>
            <a:endParaRPr lang="en-US" sz="1500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8"/>
          <p:cNvCxnSpPr/>
          <p:nvPr/>
        </p:nvCxnSpPr>
        <p:spPr>
          <a:xfrm flipV="1">
            <a:off x="2457450" y="2505075"/>
            <a:ext cx="0" cy="2047875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5"/>
          <p:cNvCxnSpPr/>
          <p:nvPr/>
        </p:nvCxnSpPr>
        <p:spPr>
          <a:xfrm flipV="1">
            <a:off x="4514850" y="2505075"/>
            <a:ext cx="0" cy="2047875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6"/>
          <p:cNvCxnSpPr/>
          <p:nvPr/>
        </p:nvCxnSpPr>
        <p:spPr>
          <a:xfrm flipV="1">
            <a:off x="6562725" y="2505075"/>
            <a:ext cx="0" cy="2047875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7.png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14" y="2443624"/>
            <a:ext cx="921197" cy="8154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5" descr="8.png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699" y="2420888"/>
            <a:ext cx="979221" cy="8667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" descr="barchar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859" y="2431702"/>
            <a:ext cx="503079" cy="822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2" descr="arrowchar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864" y="2462208"/>
            <a:ext cx="504948" cy="8254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47950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4963792" y="1381125"/>
            <a:ext cx="3970658" cy="3790950"/>
          </a:xfrm>
          <a:prstGeom prst="rect">
            <a:avLst/>
          </a:prstGeom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261304" y="489827"/>
            <a:ext cx="7412626" cy="1091353"/>
          </a:xfrm>
        </p:spPr>
        <p:txBody>
          <a:bodyPr>
            <a:normAutofit/>
          </a:bodyPr>
          <a:lstStyle/>
          <a:p>
            <a:r>
              <a:rPr lang="ru-RU" b="1" dirty="0" smtClean="0"/>
              <a:t>Изменения в бизнесе –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повседневная потребность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9081" y="2844362"/>
            <a:ext cx="1783125" cy="750690"/>
          </a:xfrm>
          <a:prstGeom prst="rect">
            <a:avLst/>
          </a:prstGeom>
          <a:solidFill>
            <a:schemeClr val="accent1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Конкуренция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36967" y="2842928"/>
            <a:ext cx="1783125" cy="750690"/>
          </a:xfrm>
          <a:prstGeom prst="rect">
            <a:avLst/>
          </a:prstGeom>
          <a:solidFill>
            <a:schemeClr val="accent3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Консолидация</a:t>
            </a:r>
            <a:r>
              <a:rPr lang="en-US" sz="1500" dirty="0" smtClean="0">
                <a:solidFill>
                  <a:schemeClr val="bg1"/>
                </a:solidFill>
              </a:rPr>
              <a:t> </a:t>
            </a:r>
            <a:r>
              <a:rPr lang="ru-RU" sz="1500" dirty="0" smtClean="0">
                <a:solidFill>
                  <a:schemeClr val="bg1"/>
                </a:solidFill>
              </a:rPr>
              <a:t>бизнеса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6270" y="2842928"/>
            <a:ext cx="1783125" cy="750690"/>
          </a:xfrm>
          <a:prstGeom prst="rect">
            <a:avLst/>
          </a:prstGeom>
          <a:solidFill>
            <a:schemeClr val="accent1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Технологии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54" y="2842928"/>
            <a:ext cx="1783125" cy="750690"/>
          </a:xfrm>
          <a:prstGeom prst="rect">
            <a:avLst/>
          </a:prstGeom>
          <a:solidFill>
            <a:schemeClr val="accent3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Предпочтения клиентов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7662" y="3688675"/>
            <a:ext cx="1783125" cy="750690"/>
          </a:xfrm>
          <a:prstGeom prst="rect">
            <a:avLst/>
          </a:prstGeom>
          <a:solidFill>
            <a:schemeClr val="accent3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Требования регуляторов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5548" y="3687241"/>
            <a:ext cx="1783125" cy="750690"/>
          </a:xfrm>
          <a:prstGeom prst="rect">
            <a:avLst/>
          </a:prstGeom>
          <a:solidFill>
            <a:schemeClr val="accent1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Глобализация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4851" y="3687241"/>
            <a:ext cx="1783125" cy="750690"/>
          </a:xfrm>
          <a:prstGeom prst="rect">
            <a:avLst/>
          </a:prstGeom>
          <a:solidFill>
            <a:schemeClr val="accent3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en-US" sz="1500" dirty="0" smtClean="0">
                <a:solidFill>
                  <a:srgbClr val="22343A"/>
                </a:solidFill>
              </a:rPr>
              <a:t>…</a:t>
            </a:r>
            <a:r>
              <a:rPr lang="ru-RU" sz="1500" dirty="0" smtClean="0">
                <a:solidFill>
                  <a:schemeClr val="bg1"/>
                </a:solidFill>
              </a:rPr>
              <a:t>и еще</a:t>
            </a:r>
            <a:r>
              <a:rPr lang="en-US" sz="1500" dirty="0" smtClean="0">
                <a:solidFill>
                  <a:srgbClr val="22343A"/>
                </a:solidFill>
              </a:rPr>
              <a:t>…</a:t>
            </a:r>
            <a:endParaRPr lang="en-US" sz="1500" dirty="0">
              <a:solidFill>
                <a:srgbClr val="22343A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72738" y="3685807"/>
            <a:ext cx="1783125" cy="750690"/>
          </a:xfrm>
          <a:prstGeom prst="rect">
            <a:avLst/>
          </a:prstGeom>
          <a:solidFill>
            <a:schemeClr val="accent1"/>
          </a:solidFill>
          <a:ln>
            <a:solidFill>
              <a:srgbClr val="FFC91C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</a:rPr>
              <a:t>…</a:t>
            </a:r>
            <a:r>
              <a:rPr lang="ru-RU" sz="1500" dirty="0" smtClean="0">
                <a:solidFill>
                  <a:schemeClr val="bg1"/>
                </a:solidFill>
              </a:rPr>
              <a:t>и еще</a:t>
            </a:r>
            <a:r>
              <a:rPr lang="en-US" sz="1500" dirty="0" smtClean="0">
                <a:solidFill>
                  <a:schemeClr val="bg1"/>
                </a:solidFill>
              </a:rPr>
              <a:t>…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3959" y="2187593"/>
            <a:ext cx="4014548" cy="284885"/>
          </a:xfrm>
          <a:prstGeom prst="rect">
            <a:avLst/>
          </a:prstGeom>
          <a:noFill/>
        </p:spPr>
        <p:txBody>
          <a:bodyPr wrap="square" tIns="68580" bIns="68580" rtlCol="0" anchor="ctr" anchorCtr="0">
            <a:noAutofit/>
          </a:bodyPr>
          <a:lstStyle/>
          <a:p>
            <a:r>
              <a:rPr lang="ru-RU" b="1" dirty="0" err="1" smtClean="0"/>
              <a:t>Мотиваторы</a:t>
            </a:r>
            <a:r>
              <a:rPr lang="ru-RU" b="1" dirty="0" smtClean="0"/>
              <a:t> изменений</a:t>
            </a:r>
            <a:r>
              <a:rPr lang="ru-RU" dirty="0" smtClean="0"/>
              <a:t>: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9826" y="31749"/>
            <a:ext cx="1274174" cy="6645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3836" y="5502986"/>
            <a:ext cx="66749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5"/>
              </a:rPr>
              <a:t>Курс: «Управление организационными изменениями»:</a:t>
            </a:r>
          </a:p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www.specialist.ru/course/izm-a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419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www.specialist.ru</a:t>
            </a:r>
            <a:endParaRPr lang="ru-R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919" y="159959"/>
            <a:ext cx="8426162" cy="65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53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12279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От стратегии портфеля </a:t>
            </a:r>
            <a:br>
              <a:rPr lang="ru-RU" dirty="0" smtClean="0"/>
            </a:br>
            <a:r>
              <a:rPr lang="ru-RU" dirty="0" smtClean="0"/>
              <a:t>к реализации проектов</a:t>
            </a:r>
            <a:endParaRPr lang="en-US" dirty="0"/>
          </a:p>
        </p:txBody>
      </p:sp>
      <p:sp>
        <p:nvSpPr>
          <p:cNvPr id="20" name="Pentagon 19"/>
          <p:cNvSpPr/>
          <p:nvPr/>
        </p:nvSpPr>
        <p:spPr>
          <a:xfrm>
            <a:off x="457200" y="3551083"/>
            <a:ext cx="8229600" cy="375920"/>
          </a:xfrm>
          <a:prstGeom prst="homePlat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  <a:gs pos="50000">
                <a:schemeClr val="accent3"/>
              </a:gs>
            </a:gsLst>
            <a:lin ang="0" scaled="1"/>
            <a:tileRect/>
          </a:gradFill>
          <a:ln w="38100" cap="flat" cmpd="sng" algn="ctr">
            <a:noFill/>
            <a:prstDash val="solid"/>
          </a:ln>
          <a:effectLst/>
        </p:spPr>
        <p:txBody>
          <a:bodyPr vert="horz" lIns="91440" tIns="91440" rIns="91440" bIns="91440" rtlCol="0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</a:rPr>
              <a:t>Жизненный цикл портфельного изменения</a:t>
            </a:r>
            <a:endParaRPr lang="en-US" b="1" dirty="0">
              <a:solidFill>
                <a:srgbClr val="FFFF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457199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3794" y="2811009"/>
            <a:ext cx="1372103" cy="558875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Стратегическое 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планирование</a:t>
            </a: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543800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486650" y="2811010"/>
            <a:ext cx="1200150" cy="529118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Реализация проекта(-</a:t>
            </a:r>
            <a:r>
              <a:rPr lang="ru-RU" sz="1200" dirty="0" err="1" smtClean="0">
                <a:solidFill>
                  <a:schemeClr val="tx2"/>
                </a:solidFill>
              </a:rPr>
              <a:t>ов</a:t>
            </a:r>
            <a:r>
              <a:rPr lang="ru-RU" sz="1200" dirty="0" smtClean="0">
                <a:solidFill>
                  <a:schemeClr val="tx2"/>
                </a:solidFill>
              </a:rPr>
              <a:t>)</a:t>
            </a: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6126479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69328" y="2811010"/>
            <a:ext cx="1310983" cy="529118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Управление ресурсами</a:t>
            </a: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709159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652009" y="2811010"/>
            <a:ext cx="1257299" cy="529118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Управление финансами</a:t>
            </a: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291839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34689" y="2811010"/>
            <a:ext cx="1257299" cy="529118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Управление портфелем</a:t>
            </a: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1874519" y="2674676"/>
            <a:ext cx="1143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817369" y="2811010"/>
            <a:ext cx="1317706" cy="529118"/>
          </a:xfrm>
          <a:prstGeom prst="rect">
            <a:avLst/>
          </a:prstGeom>
          <a:noFill/>
        </p:spPr>
        <p:txBody>
          <a:bodyPr tIns="91440" bIns="91440" anchor="ctr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tabLst>
                <a:tab pos="1939925" algn="l"/>
              </a:tabLst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solidFill>
                  <a:schemeClr val="tx2"/>
                </a:solidFill>
              </a:rPr>
              <a:t>Управление требованиями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44" name="Picture 43" descr="Mobility_24_manage.eps"/>
          <p:cNvPicPr>
            <a:picLocks noChangeAspect="1"/>
          </p:cNvPicPr>
          <p:nvPr/>
        </p:nvPicPr>
        <p:blipFill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344" y="1697147"/>
            <a:ext cx="831273" cy="831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9" name="Picture 8" descr="Security_58_Workflow_v0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704" y="1670936"/>
            <a:ext cx="831273" cy="883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667657" y="4116184"/>
            <a:ext cx="1068240" cy="616857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Разработка нового </a:t>
            </a:r>
            <a:r>
              <a:rPr lang="ru-RU" sz="1200" dirty="0">
                <a:solidFill>
                  <a:schemeClr val="accent1"/>
                </a:solidFill>
              </a:rPr>
              <a:t>направления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7514" y="4116182"/>
            <a:ext cx="1300395" cy="771975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Преобразование бизнеса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27119" y="4217048"/>
            <a:ext cx="1256845" cy="1008112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Построение/ реорганизация Офиса управления проектами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13617" y="4217048"/>
            <a:ext cx="1379412" cy="733401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Автоматизация услуг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65276" y="4137958"/>
            <a:ext cx="1149712" cy="616857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Анализ портфеля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86579" y="4137958"/>
            <a:ext cx="1292045" cy="616857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Планирование портфеля компании</a:t>
            </a:r>
            <a:endParaRPr lang="en-US" sz="1200" dirty="0">
              <a:solidFill>
                <a:schemeClr val="accent1"/>
              </a:solidFill>
            </a:endParaRPr>
          </a:p>
        </p:txBody>
      </p:sp>
      <p:pic>
        <p:nvPicPr>
          <p:cNvPr id="33" name="Picture 32" descr="Security_58_Workflow_v0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256" y="1640032"/>
            <a:ext cx="842765" cy="945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" name="Picture 3" descr="Security_54_Insider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6" y="1658973"/>
            <a:ext cx="764588" cy="907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7" name="Picture 6" descr="General_12_Investors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52" y="1659822"/>
            <a:ext cx="852506" cy="905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0" name="Picture 9" descr="Security_3_Analytics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32" y="1737551"/>
            <a:ext cx="1077134" cy="750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3323" y="68826"/>
            <a:ext cx="1274174" cy="6645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199" y="5515205"/>
            <a:ext cx="4583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10"/>
              </a:rPr>
              <a:t>Курс: «Управление портфелем»:</a:t>
            </a:r>
          </a:p>
          <a:p>
            <a:r>
              <a:rPr lang="en-US" dirty="0" smtClean="0">
                <a:hlinkClick r:id="rId10"/>
              </a:rPr>
              <a:t>http</a:t>
            </a:r>
            <a:r>
              <a:rPr lang="en-US" dirty="0">
                <a:hlinkClick r:id="rId10"/>
              </a:rPr>
              <a:t>://</a:t>
            </a:r>
            <a:r>
              <a:rPr lang="en-US" dirty="0" smtClean="0">
                <a:hlinkClick r:id="rId10"/>
              </a:rPr>
              <a:t>www.specialist.ru/course/uprport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16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8617" y="1773568"/>
            <a:ext cx="7143750" cy="2619375"/>
          </a:xfrm>
          <a:prstGeom prst="rect">
            <a:avLst/>
          </a:prstGeom>
          <a:noFill/>
          <a:ln w="38100" cap="flat" cmpd="sng" algn="ctr">
            <a:solidFill>
              <a:srgbClr val="22475C"/>
            </a:solidFill>
            <a:prstDash val="solid"/>
          </a:ln>
          <a:effectLst/>
        </p:spPr>
        <p:txBody>
          <a:bodyPr vert="horz" lIns="68580" tIns="68580" rIns="68580" bIns="68580" rtlCol="0" anchor="ctr"/>
          <a:lstStyle/>
          <a:p>
            <a:pPr algn="ctr">
              <a:lnSpc>
                <a:spcPts val="1290"/>
              </a:lnSpc>
              <a:buClr>
                <a:srgbClr val="FFFFFF"/>
              </a:buClr>
            </a:pPr>
            <a:endParaRPr lang="en-US" sz="900" kern="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6143" y="201491"/>
            <a:ext cx="6872748" cy="944549"/>
          </a:xfrm>
        </p:spPr>
        <p:txBody>
          <a:bodyPr>
            <a:normAutofit/>
          </a:bodyPr>
          <a:lstStyle/>
          <a:p>
            <a:r>
              <a:rPr lang="ru-RU" b="1" dirty="0" smtClean="0"/>
              <a:t>Управление проектами и портфелями:</a:t>
            </a:r>
            <a:br>
              <a:rPr lang="ru-RU" b="1" dirty="0" smtClean="0"/>
            </a:br>
            <a:r>
              <a:rPr lang="ru-RU" b="1" dirty="0" smtClean="0"/>
              <a:t>Преобразование экспертизы в выгоды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78642" y="3507118"/>
            <a:ext cx="1533525" cy="695325"/>
          </a:xfrm>
          <a:prstGeom prst="rect">
            <a:avLst/>
          </a:prstGeom>
          <a:solidFill>
            <a:schemeClr val="accent3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400" dirty="0" smtClean="0">
                <a:solidFill>
                  <a:srgbClr val="FFFFFF"/>
                </a:solidFill>
              </a:rPr>
              <a:t>Собрать идеи 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1717" y="3507118"/>
            <a:ext cx="1533525" cy="695325"/>
          </a:xfrm>
          <a:prstGeom prst="rect">
            <a:avLst/>
          </a:prstGeom>
          <a:solidFill>
            <a:schemeClr val="accent3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rgbClr val="FFFFFF"/>
                </a:solidFill>
              </a:rPr>
              <a:t>Оценить возможности в контексте бизнеса, окружения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5267" y="3507118"/>
            <a:ext cx="1533525" cy="695325"/>
          </a:xfrm>
          <a:prstGeom prst="rect">
            <a:avLst/>
          </a:prstGeom>
          <a:solidFill>
            <a:schemeClr val="accent3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rgbClr val="FFFFFF"/>
                </a:solidFill>
              </a:rPr>
              <a:t>Структурировать исполнение. Выбрать методологии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88817" y="3507118"/>
            <a:ext cx="1533525" cy="695325"/>
          </a:xfrm>
          <a:prstGeom prst="rect">
            <a:avLst/>
          </a:prstGeom>
          <a:solidFill>
            <a:schemeClr val="accent3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200" dirty="0" smtClean="0">
                <a:solidFill>
                  <a:srgbClr val="FFFFFF"/>
                </a:solidFill>
              </a:rPr>
              <a:t>Получение финансовых и иных выгод от реализации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78642" y="2259343"/>
            <a:ext cx="1533525" cy="276225"/>
          </a:xfrm>
          <a:prstGeom prst="rect">
            <a:avLst/>
          </a:prstGeom>
          <a:solidFill>
            <a:schemeClr val="accent1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350" dirty="0" smtClean="0">
                <a:solidFill>
                  <a:srgbClr val="FFFFFF"/>
                </a:solidFill>
              </a:rPr>
              <a:t>Идеи</a:t>
            </a: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1717" y="2259343"/>
            <a:ext cx="1533525" cy="276225"/>
          </a:xfrm>
          <a:prstGeom prst="rect">
            <a:avLst/>
          </a:prstGeom>
          <a:solidFill>
            <a:schemeClr val="accent1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350" dirty="0" err="1" smtClean="0">
                <a:solidFill>
                  <a:srgbClr val="FFFFFF"/>
                </a:solidFill>
              </a:rPr>
              <a:t>Приоритезация</a:t>
            </a: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55267" y="2247052"/>
            <a:ext cx="1533525" cy="276225"/>
          </a:xfrm>
          <a:prstGeom prst="rect">
            <a:avLst/>
          </a:prstGeom>
          <a:solidFill>
            <a:schemeClr val="accent1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350" dirty="0" smtClean="0">
                <a:solidFill>
                  <a:srgbClr val="FFFFFF"/>
                </a:solidFill>
              </a:rPr>
              <a:t>Исполнение</a:t>
            </a: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8817" y="2259343"/>
            <a:ext cx="1533525" cy="276225"/>
          </a:xfrm>
          <a:prstGeom prst="rect">
            <a:avLst/>
          </a:prstGeom>
          <a:solidFill>
            <a:schemeClr val="accent1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350" dirty="0" smtClean="0">
                <a:solidFill>
                  <a:srgbClr val="FFFFFF"/>
                </a:solidFill>
              </a:rPr>
              <a:t>Реализация выгод</a:t>
            </a: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4331" y="4512006"/>
            <a:ext cx="7167562" cy="329184"/>
          </a:xfrm>
          <a:prstGeom prst="rect">
            <a:avLst/>
          </a:prstGeom>
          <a:solidFill>
            <a:srgbClr val="22475C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Real-time Visibility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617" y="1742172"/>
            <a:ext cx="7124700" cy="323850"/>
          </a:xfrm>
          <a:prstGeom prst="rect">
            <a:avLst/>
          </a:prstGeom>
          <a:solidFill>
            <a:srgbClr val="22475C"/>
          </a:solidFill>
        </p:spPr>
        <p:txBody>
          <a:bodyPr wrap="square" tIns="68580" bIns="68580" rtlCol="0" anchor="ctr" anchorCtr="0">
            <a:noAutofit/>
          </a:bodyPr>
          <a:lstStyle/>
          <a:p>
            <a:pPr algn="ctr"/>
            <a:r>
              <a:rPr lang="ru-RU" sz="1350" dirty="0" smtClean="0">
                <a:solidFill>
                  <a:srgbClr val="FFFFFF"/>
                </a:solidFill>
              </a:rPr>
              <a:t>Стратегическое управление портфелем</a:t>
            </a:r>
            <a:endParaRPr lang="en-US" sz="1350" dirty="0">
              <a:solidFill>
                <a:srgbClr val="FFFFFF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93" y="2704307"/>
            <a:ext cx="609600" cy="6789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29" name="Half Frame 28"/>
          <p:cNvSpPr/>
          <p:nvPr/>
        </p:nvSpPr>
        <p:spPr>
          <a:xfrm rot="8100025">
            <a:off x="2416892" y="2729243"/>
            <a:ext cx="584200" cy="584200"/>
          </a:xfrm>
          <a:prstGeom prst="halfFrame">
            <a:avLst/>
          </a:prstGeom>
          <a:solidFill>
            <a:schemeClr val="bg1">
              <a:alpha val="15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vert="horz" lIns="68580" tIns="68580" rIns="68580" bIns="68580" rtlCol="0" anchor="ctr"/>
          <a:lstStyle/>
          <a:p>
            <a:pPr algn="ctr">
              <a:lnSpc>
                <a:spcPts val="1290"/>
              </a:lnSpc>
              <a:buClr>
                <a:srgbClr val="FFFFFF"/>
              </a:buClr>
            </a:pPr>
            <a:endParaRPr lang="en-US" sz="900" kern="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0" name="Half Frame 29"/>
          <p:cNvSpPr/>
          <p:nvPr/>
        </p:nvSpPr>
        <p:spPr>
          <a:xfrm rot="8100025">
            <a:off x="4163141" y="2729244"/>
            <a:ext cx="584200" cy="584200"/>
          </a:xfrm>
          <a:prstGeom prst="halfFrame">
            <a:avLst/>
          </a:prstGeom>
          <a:solidFill>
            <a:schemeClr val="bg1">
              <a:alpha val="15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vert="horz" lIns="68580" tIns="68580" rIns="68580" bIns="68580" rtlCol="0" anchor="ctr"/>
          <a:lstStyle/>
          <a:p>
            <a:pPr algn="ctr">
              <a:lnSpc>
                <a:spcPts val="1290"/>
              </a:lnSpc>
              <a:buClr>
                <a:srgbClr val="FFFFFF"/>
              </a:buClr>
            </a:pPr>
            <a:endParaRPr lang="en-US" sz="900" kern="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1" name="Half Frame 30"/>
          <p:cNvSpPr/>
          <p:nvPr/>
        </p:nvSpPr>
        <p:spPr>
          <a:xfrm rot="8100025">
            <a:off x="5896692" y="2729244"/>
            <a:ext cx="584200" cy="584200"/>
          </a:xfrm>
          <a:prstGeom prst="halfFrame">
            <a:avLst/>
          </a:prstGeom>
          <a:solidFill>
            <a:schemeClr val="bg1">
              <a:alpha val="15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vert="horz" lIns="68580" tIns="68580" rIns="68580" bIns="68580" rtlCol="0" anchor="ctr"/>
          <a:lstStyle/>
          <a:p>
            <a:pPr algn="ctr">
              <a:lnSpc>
                <a:spcPts val="1290"/>
              </a:lnSpc>
              <a:buClr>
                <a:srgbClr val="FFFFFF"/>
              </a:buClr>
            </a:pPr>
            <a:endParaRPr lang="en-US" sz="900" kern="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pic>
        <p:nvPicPr>
          <p:cNvPr id="2" name="Picture 1" descr="realization cop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041" y="2697493"/>
            <a:ext cx="742301" cy="6949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567" y="2703340"/>
            <a:ext cx="437113" cy="6799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9" name="Picture 8" descr="clipboard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42" y="2681847"/>
            <a:ext cx="450850" cy="7046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826" y="28323"/>
            <a:ext cx="1274174" cy="66452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29936" y="5473666"/>
            <a:ext cx="4583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8"/>
              </a:rPr>
              <a:t>Курс: «Управление портфелем»:</a:t>
            </a:r>
          </a:p>
          <a:p>
            <a:r>
              <a:rPr lang="en-US" dirty="0" smtClean="0">
                <a:hlinkClick r:id="rId8"/>
              </a:rPr>
              <a:t>http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www.specialist.ru/course/uprport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911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question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54648"/>
            <a:ext cx="6676360" cy="325864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0323"/>
            <a:ext cx="6347048" cy="914421"/>
          </a:xfrm>
        </p:spPr>
        <p:txBody>
          <a:bodyPr>
            <a:normAutofit/>
          </a:bodyPr>
          <a:lstStyle/>
          <a:p>
            <a:r>
              <a:rPr lang="ru-RU" dirty="0"/>
              <a:t>Как мы…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212" y="1436755"/>
            <a:ext cx="2999081" cy="100353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marL="85725"/>
            <a:r>
              <a:rPr lang="en-US" dirty="0" smtClean="0">
                <a:solidFill>
                  <a:schemeClr val="bg1"/>
                </a:solidFill>
              </a:rPr>
              <a:t>…</a:t>
            </a:r>
            <a:r>
              <a:rPr lang="ru-RU" dirty="0" smtClean="0">
                <a:solidFill>
                  <a:schemeClr val="bg1"/>
                </a:solidFill>
              </a:rPr>
              <a:t>вовлекаем «правильных» людей</a:t>
            </a:r>
            <a:r>
              <a:rPr lang="en-US" dirty="0" smtClean="0">
                <a:solidFill>
                  <a:schemeClr val="bg1"/>
                </a:solidFill>
              </a:rPr>
              <a:t>?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7313" y="1460044"/>
            <a:ext cx="2999081" cy="100353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marL="85725"/>
            <a:r>
              <a:rPr lang="ru-RU" dirty="0" smtClean="0">
                <a:solidFill>
                  <a:schemeClr val="bg1"/>
                </a:solidFill>
              </a:rPr>
              <a:t>…контролируем прогресс в реальном времени?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213" y="2995603"/>
            <a:ext cx="2999081" cy="100353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marL="85725"/>
            <a:r>
              <a:rPr lang="ru-RU" dirty="0" smtClean="0">
                <a:solidFill>
                  <a:schemeClr val="bg1"/>
                </a:solidFill>
              </a:rPr>
              <a:t>…</a:t>
            </a:r>
            <a:r>
              <a:rPr lang="ru-RU" dirty="0" err="1" smtClean="0">
                <a:solidFill>
                  <a:schemeClr val="bg1"/>
                </a:solidFill>
              </a:rPr>
              <a:t>приоритезируем</a:t>
            </a:r>
            <a:r>
              <a:rPr lang="ru-RU" dirty="0" smtClean="0">
                <a:solidFill>
                  <a:schemeClr val="bg1"/>
                </a:solidFill>
              </a:rPr>
              <a:t> инвестиции?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71386" y="2995603"/>
            <a:ext cx="2999081" cy="100353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tIns="68580" bIns="68580" rtlCol="0" anchor="ctr" anchorCtr="0">
            <a:noAutofit/>
          </a:bodyPr>
          <a:lstStyle/>
          <a:p>
            <a:pPr marL="85725"/>
            <a:r>
              <a:rPr lang="ru-RU" dirty="0" smtClean="0">
                <a:solidFill>
                  <a:schemeClr val="bg1"/>
                </a:solidFill>
              </a:rPr>
              <a:t>…определяем, что цель достигнута?</a:t>
            </a:r>
            <a:r>
              <a:rPr lang="en-US" dirty="0" smtClean="0">
                <a:solidFill>
                  <a:schemeClr val="bg1"/>
                </a:solidFill>
              </a:rPr>
              <a:t> PIR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2550" y="2371725"/>
            <a:ext cx="1476375" cy="323850"/>
          </a:xfrm>
          <a:prstGeom prst="rect">
            <a:avLst/>
          </a:prstGeom>
          <a:noFill/>
        </p:spPr>
        <p:txBody>
          <a:bodyPr wrap="square" tIns="68580" bIns="68580" rtlCol="0" anchor="ctr" anchorCtr="0">
            <a:noAutofit/>
          </a:bodyPr>
          <a:lstStyle/>
          <a:p>
            <a:pPr algn="ctr"/>
            <a:endParaRPr lang="en-US" sz="900" dirty="0" err="1"/>
          </a:p>
        </p:txBody>
      </p:sp>
      <p:sp>
        <p:nvSpPr>
          <p:cNvPr id="15" name="TextBox 14"/>
          <p:cNvSpPr txBox="1"/>
          <p:nvPr/>
        </p:nvSpPr>
        <p:spPr bwMode="black">
          <a:xfrm>
            <a:off x="393810" y="5580507"/>
            <a:ext cx="527125" cy="250796"/>
          </a:xfrm>
          <a:prstGeom prst="rect">
            <a:avLst/>
          </a:prstGeom>
          <a:noFill/>
        </p:spPr>
        <p:txBody>
          <a:bodyPr wrap="square" lIns="91379" tIns="45690" rIns="91379" bIns="45690" rtlCol="0">
            <a:noAutofit/>
          </a:bodyPr>
          <a:lstStyle/>
          <a:p>
            <a:pPr defTabSz="456896" fontAlgn="base">
              <a:spcBef>
                <a:spcPct val="0"/>
              </a:spcBef>
              <a:spcAft>
                <a:spcPct val="0"/>
              </a:spcAft>
              <a:defRPr/>
            </a:pPr>
            <a:fld id="{5F022D67-B6E1-4BFD-B491-C53D2455AE9B}" type="slidenum">
              <a:rPr lang="en-US" sz="675" cap="all">
                <a:solidFill>
                  <a:srgbClr val="6D7D80"/>
                </a:solidFill>
                <a:ea typeface="Arial Unicode MS" pitchFamily="34" charset="-128"/>
                <a:cs typeface="Arial Unicode MS" pitchFamily="34" charset="-128"/>
              </a:rPr>
              <a:pPr defTabSz="456896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z="675" cap="all" dirty="0">
              <a:solidFill>
                <a:srgbClr val="6D7D8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 bwMode="black">
          <a:xfrm>
            <a:off x="1051938" y="6536932"/>
            <a:ext cx="6649154" cy="250796"/>
          </a:xfrm>
          <a:prstGeom prst="rect">
            <a:avLst/>
          </a:prstGeom>
          <a:noFill/>
        </p:spPr>
        <p:txBody>
          <a:bodyPr wrap="square" lIns="91379" tIns="45690" rIns="91379" bIns="45690" rtlCol="0">
            <a:noAutofit/>
          </a:bodyPr>
          <a:lstStyle/>
          <a:p>
            <a:pPr algn="ctr" defTabSz="45689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cap="all" dirty="0">
                <a:solidFill>
                  <a:srgbClr val="6D7D80"/>
                </a:solidFill>
                <a:ea typeface="Arial Unicode MS" pitchFamily="34" charset="-128"/>
                <a:cs typeface="Arial Unicode MS" pitchFamily="34" charset="-128"/>
              </a:rPr>
              <a:t>© 2015 </a:t>
            </a:r>
            <a:r>
              <a:rPr lang="en-US" sz="675" cap="all" dirty="0" smtClean="0">
                <a:solidFill>
                  <a:srgbClr val="6D7D80"/>
                </a:solidFill>
                <a:ea typeface="Arial Unicode MS" pitchFamily="34" charset="-128"/>
                <a:cs typeface="Arial Unicode MS" pitchFamily="34" charset="-128"/>
              </a:rPr>
              <a:t>www.specialist.ru</a:t>
            </a:r>
            <a:endParaRPr lang="en-US" sz="675" cap="all" dirty="0">
              <a:solidFill>
                <a:srgbClr val="6D7D8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17" name="Group 16"/>
          <p:cNvGrpSpPr/>
          <p:nvPr/>
        </p:nvGrpSpPr>
        <p:grpSpPr bwMode="invGray">
          <a:xfrm>
            <a:off x="8432006" y="5828103"/>
            <a:ext cx="509587" cy="423471"/>
            <a:chOff x="8186738" y="4479925"/>
            <a:chExt cx="509587" cy="423863"/>
          </a:xfrm>
        </p:grpSpPr>
        <p:sp>
          <p:nvSpPr>
            <p:cNvPr id="18" name="AutoShape 3"/>
            <p:cNvSpPr>
              <a:spLocks noChangeAspect="1" noChangeArrowheads="1" noTextEdit="1"/>
            </p:cNvSpPr>
            <p:nvPr userDrawn="1"/>
          </p:nvSpPr>
          <p:spPr bwMode="invGray">
            <a:xfrm>
              <a:off x="8186738" y="4479925"/>
              <a:ext cx="509587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" name="Freeform 5"/>
            <p:cNvSpPr>
              <a:spLocks noEditPoints="1"/>
            </p:cNvSpPr>
            <p:nvPr userDrawn="1"/>
          </p:nvSpPr>
          <p:spPr bwMode="invGray">
            <a:xfrm>
              <a:off x="8651875" y="4737100"/>
              <a:ext cx="30162" cy="30163"/>
            </a:xfrm>
            <a:custGeom>
              <a:avLst/>
              <a:gdLst/>
              <a:ahLst/>
              <a:cxnLst>
                <a:cxn ang="0">
                  <a:pos x="95" y="58"/>
                </a:cxn>
                <a:cxn ang="0">
                  <a:pos x="95" y="58"/>
                </a:cxn>
                <a:cxn ang="0">
                  <a:pos x="81" y="58"/>
                </a:cxn>
                <a:cxn ang="0">
                  <a:pos x="81" y="91"/>
                </a:cxn>
                <a:cxn ang="0">
                  <a:pos x="95" y="91"/>
                </a:cxn>
                <a:cxn ang="0">
                  <a:pos x="115" y="75"/>
                </a:cxn>
                <a:cxn ang="0">
                  <a:pos x="95" y="58"/>
                </a:cxn>
                <a:cxn ang="0">
                  <a:pos x="95" y="58"/>
                </a:cxn>
                <a:cxn ang="0">
                  <a:pos x="125" y="152"/>
                </a:cxn>
                <a:cxn ang="0">
                  <a:pos x="125" y="152"/>
                </a:cxn>
                <a:cxn ang="0">
                  <a:pos x="92" y="105"/>
                </a:cxn>
                <a:cxn ang="0">
                  <a:pos x="81" y="105"/>
                </a:cxn>
                <a:cxn ang="0">
                  <a:pos x="81" y="150"/>
                </a:cxn>
                <a:cxn ang="0">
                  <a:pos x="62" y="150"/>
                </a:cxn>
                <a:cxn ang="0">
                  <a:pos x="62" y="41"/>
                </a:cxn>
                <a:cxn ang="0">
                  <a:pos x="95" y="41"/>
                </a:cxn>
                <a:cxn ang="0">
                  <a:pos x="134" y="73"/>
                </a:cxn>
                <a:cxn ang="0">
                  <a:pos x="112" y="103"/>
                </a:cxn>
                <a:cxn ang="0">
                  <a:pos x="143" y="147"/>
                </a:cxn>
                <a:cxn ang="0">
                  <a:pos x="125" y="152"/>
                </a:cxn>
                <a:cxn ang="0">
                  <a:pos x="125" y="152"/>
                </a:cxn>
                <a:cxn ang="0">
                  <a:pos x="96" y="12"/>
                </a:cxn>
                <a:cxn ang="0">
                  <a:pos x="96" y="12"/>
                </a:cxn>
                <a:cxn ang="0">
                  <a:pos x="14" y="99"/>
                </a:cxn>
                <a:cxn ang="0">
                  <a:pos x="96" y="186"/>
                </a:cxn>
                <a:cxn ang="0">
                  <a:pos x="179" y="99"/>
                </a:cxn>
                <a:cxn ang="0">
                  <a:pos x="96" y="12"/>
                </a:cxn>
                <a:cxn ang="0">
                  <a:pos x="96" y="12"/>
                </a:cxn>
                <a:cxn ang="0">
                  <a:pos x="96" y="198"/>
                </a:cxn>
                <a:cxn ang="0">
                  <a:pos x="96" y="198"/>
                </a:cxn>
                <a:cxn ang="0">
                  <a:pos x="0" y="99"/>
                </a:cxn>
                <a:cxn ang="0">
                  <a:pos x="96" y="0"/>
                </a:cxn>
                <a:cxn ang="0">
                  <a:pos x="192" y="99"/>
                </a:cxn>
                <a:cxn ang="0">
                  <a:pos x="96" y="198"/>
                </a:cxn>
              </a:cxnLst>
              <a:rect l="0" t="0" r="r" b="b"/>
              <a:pathLst>
                <a:path w="192" h="198">
                  <a:moveTo>
                    <a:pt x="95" y="58"/>
                  </a:moveTo>
                  <a:lnTo>
                    <a:pt x="95" y="58"/>
                  </a:lnTo>
                  <a:lnTo>
                    <a:pt x="81" y="58"/>
                  </a:lnTo>
                  <a:lnTo>
                    <a:pt x="81" y="91"/>
                  </a:lnTo>
                  <a:lnTo>
                    <a:pt x="95" y="91"/>
                  </a:lnTo>
                  <a:cubicBezTo>
                    <a:pt x="107" y="91"/>
                    <a:pt x="115" y="85"/>
                    <a:pt x="115" y="75"/>
                  </a:cubicBezTo>
                  <a:cubicBezTo>
                    <a:pt x="115" y="64"/>
                    <a:pt x="108" y="58"/>
                    <a:pt x="95" y="58"/>
                  </a:cubicBezTo>
                  <a:lnTo>
                    <a:pt x="95" y="58"/>
                  </a:lnTo>
                  <a:close/>
                  <a:moveTo>
                    <a:pt x="125" y="152"/>
                  </a:moveTo>
                  <a:lnTo>
                    <a:pt x="125" y="152"/>
                  </a:lnTo>
                  <a:lnTo>
                    <a:pt x="92" y="105"/>
                  </a:lnTo>
                  <a:lnTo>
                    <a:pt x="81" y="105"/>
                  </a:lnTo>
                  <a:lnTo>
                    <a:pt x="81" y="150"/>
                  </a:lnTo>
                  <a:lnTo>
                    <a:pt x="62" y="150"/>
                  </a:lnTo>
                  <a:lnTo>
                    <a:pt x="62" y="41"/>
                  </a:lnTo>
                  <a:lnTo>
                    <a:pt x="95" y="41"/>
                  </a:lnTo>
                  <a:cubicBezTo>
                    <a:pt x="118" y="41"/>
                    <a:pt x="134" y="53"/>
                    <a:pt x="134" y="73"/>
                  </a:cubicBezTo>
                  <a:cubicBezTo>
                    <a:pt x="134" y="89"/>
                    <a:pt x="125" y="99"/>
                    <a:pt x="112" y="103"/>
                  </a:cubicBezTo>
                  <a:lnTo>
                    <a:pt x="143" y="147"/>
                  </a:lnTo>
                  <a:lnTo>
                    <a:pt x="125" y="152"/>
                  </a:lnTo>
                  <a:lnTo>
                    <a:pt x="125" y="152"/>
                  </a:lnTo>
                  <a:close/>
                  <a:moveTo>
                    <a:pt x="96" y="12"/>
                  </a:moveTo>
                  <a:lnTo>
                    <a:pt x="96" y="12"/>
                  </a:lnTo>
                  <a:cubicBezTo>
                    <a:pt x="51" y="12"/>
                    <a:pt x="14" y="43"/>
                    <a:pt x="14" y="99"/>
                  </a:cubicBezTo>
                  <a:cubicBezTo>
                    <a:pt x="14" y="155"/>
                    <a:pt x="51" y="186"/>
                    <a:pt x="96" y="186"/>
                  </a:cubicBezTo>
                  <a:cubicBezTo>
                    <a:pt x="142" y="186"/>
                    <a:pt x="179" y="155"/>
                    <a:pt x="179" y="99"/>
                  </a:cubicBezTo>
                  <a:cubicBezTo>
                    <a:pt x="179" y="43"/>
                    <a:pt x="142" y="12"/>
                    <a:pt x="96" y="12"/>
                  </a:cubicBezTo>
                  <a:lnTo>
                    <a:pt x="96" y="12"/>
                  </a:lnTo>
                  <a:close/>
                  <a:moveTo>
                    <a:pt x="96" y="198"/>
                  </a:moveTo>
                  <a:lnTo>
                    <a:pt x="96" y="198"/>
                  </a:lnTo>
                  <a:cubicBezTo>
                    <a:pt x="39" y="198"/>
                    <a:pt x="0" y="158"/>
                    <a:pt x="0" y="99"/>
                  </a:cubicBezTo>
                  <a:cubicBezTo>
                    <a:pt x="0" y="41"/>
                    <a:pt x="40" y="0"/>
                    <a:pt x="96" y="0"/>
                  </a:cubicBezTo>
                  <a:cubicBezTo>
                    <a:pt x="153" y="0"/>
                    <a:pt x="192" y="40"/>
                    <a:pt x="192" y="99"/>
                  </a:cubicBezTo>
                  <a:cubicBezTo>
                    <a:pt x="192" y="158"/>
                    <a:pt x="152" y="198"/>
                    <a:pt x="96" y="19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invGray">
            <a:xfrm>
              <a:off x="8186738" y="4819650"/>
              <a:ext cx="28575" cy="66675"/>
            </a:xfrm>
            <a:custGeom>
              <a:avLst/>
              <a:gdLst/>
              <a:ahLst/>
              <a:cxnLst>
                <a:cxn ang="0">
                  <a:pos x="44" y="108"/>
                </a:cxn>
                <a:cxn ang="0">
                  <a:pos x="44" y="108"/>
                </a:cxn>
                <a:cxn ang="0">
                  <a:pos x="44" y="0"/>
                </a:cxn>
                <a:cxn ang="0">
                  <a:pos x="121" y="0"/>
                </a:cxn>
                <a:cxn ang="0">
                  <a:pos x="121" y="108"/>
                </a:cxn>
                <a:cxn ang="0">
                  <a:pos x="184" y="108"/>
                </a:cxn>
                <a:cxn ang="0">
                  <a:pos x="184" y="170"/>
                </a:cxn>
                <a:cxn ang="0">
                  <a:pos x="121" y="170"/>
                </a:cxn>
                <a:cxn ang="0">
                  <a:pos x="121" y="353"/>
                </a:cxn>
                <a:cxn ang="0">
                  <a:pos x="149" y="376"/>
                </a:cxn>
                <a:cxn ang="0">
                  <a:pos x="184" y="370"/>
                </a:cxn>
                <a:cxn ang="0">
                  <a:pos x="184" y="433"/>
                </a:cxn>
                <a:cxn ang="0">
                  <a:pos x="123" y="438"/>
                </a:cxn>
                <a:cxn ang="0">
                  <a:pos x="44" y="363"/>
                </a:cxn>
                <a:cxn ang="0">
                  <a:pos x="44" y="170"/>
                </a:cxn>
                <a:cxn ang="0">
                  <a:pos x="0" y="170"/>
                </a:cxn>
                <a:cxn ang="0">
                  <a:pos x="0" y="108"/>
                </a:cxn>
                <a:cxn ang="0">
                  <a:pos x="44" y="108"/>
                </a:cxn>
              </a:cxnLst>
              <a:rect l="0" t="0" r="r" b="b"/>
              <a:pathLst>
                <a:path w="184" h="438">
                  <a:moveTo>
                    <a:pt x="44" y="108"/>
                  </a:moveTo>
                  <a:lnTo>
                    <a:pt x="44" y="108"/>
                  </a:lnTo>
                  <a:lnTo>
                    <a:pt x="44" y="0"/>
                  </a:lnTo>
                  <a:lnTo>
                    <a:pt x="121" y="0"/>
                  </a:lnTo>
                  <a:lnTo>
                    <a:pt x="121" y="108"/>
                  </a:lnTo>
                  <a:lnTo>
                    <a:pt x="184" y="108"/>
                  </a:lnTo>
                  <a:lnTo>
                    <a:pt x="184" y="170"/>
                  </a:lnTo>
                  <a:lnTo>
                    <a:pt x="121" y="170"/>
                  </a:lnTo>
                  <a:lnTo>
                    <a:pt x="121" y="353"/>
                  </a:lnTo>
                  <a:cubicBezTo>
                    <a:pt x="121" y="371"/>
                    <a:pt x="130" y="376"/>
                    <a:pt x="149" y="376"/>
                  </a:cubicBezTo>
                  <a:cubicBezTo>
                    <a:pt x="160" y="376"/>
                    <a:pt x="173" y="372"/>
                    <a:pt x="184" y="370"/>
                  </a:cubicBezTo>
                  <a:lnTo>
                    <a:pt x="184" y="433"/>
                  </a:lnTo>
                  <a:cubicBezTo>
                    <a:pt x="163" y="436"/>
                    <a:pt x="144" y="438"/>
                    <a:pt x="123" y="438"/>
                  </a:cubicBezTo>
                  <a:cubicBezTo>
                    <a:pt x="66" y="438"/>
                    <a:pt x="44" y="410"/>
                    <a:pt x="44" y="363"/>
                  </a:cubicBezTo>
                  <a:lnTo>
                    <a:pt x="44" y="170"/>
                  </a:lnTo>
                  <a:lnTo>
                    <a:pt x="0" y="170"/>
                  </a:lnTo>
                  <a:lnTo>
                    <a:pt x="0" y="108"/>
                  </a:lnTo>
                  <a:lnTo>
                    <a:pt x="44" y="10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invGray">
            <a:xfrm>
              <a:off x="8220075" y="4835525"/>
              <a:ext cx="41275" cy="50800"/>
            </a:xfrm>
            <a:custGeom>
              <a:avLst/>
              <a:gdLst/>
              <a:ahLst/>
              <a:cxnLst>
                <a:cxn ang="0">
                  <a:pos x="200" y="129"/>
                </a:cxn>
                <a:cxn ang="0">
                  <a:pos x="200" y="129"/>
                </a:cxn>
                <a:cxn ang="0">
                  <a:pos x="138" y="58"/>
                </a:cxn>
                <a:cxn ang="0">
                  <a:pos x="76" y="129"/>
                </a:cxn>
                <a:cxn ang="0">
                  <a:pos x="200" y="129"/>
                </a:cxn>
                <a:cxn ang="0">
                  <a:pos x="200" y="129"/>
                </a:cxn>
                <a:cxn ang="0">
                  <a:pos x="76" y="181"/>
                </a:cxn>
                <a:cxn ang="0">
                  <a:pos x="76" y="181"/>
                </a:cxn>
                <a:cxn ang="0">
                  <a:pos x="143" y="275"/>
                </a:cxn>
                <a:cxn ang="0">
                  <a:pos x="215" y="236"/>
                </a:cxn>
                <a:cxn ang="0">
                  <a:pos x="271" y="271"/>
                </a:cxn>
                <a:cxn ang="0">
                  <a:pos x="136" y="337"/>
                </a:cxn>
                <a:cxn ang="0">
                  <a:pos x="0" y="169"/>
                </a:cxn>
                <a:cxn ang="0">
                  <a:pos x="139" y="0"/>
                </a:cxn>
                <a:cxn ang="0">
                  <a:pos x="271" y="149"/>
                </a:cxn>
                <a:cxn ang="0">
                  <a:pos x="271" y="181"/>
                </a:cxn>
                <a:cxn ang="0">
                  <a:pos x="76" y="181"/>
                </a:cxn>
              </a:cxnLst>
              <a:rect l="0" t="0" r="r" b="b"/>
              <a:pathLst>
                <a:path w="271" h="337">
                  <a:moveTo>
                    <a:pt x="200" y="129"/>
                  </a:moveTo>
                  <a:lnTo>
                    <a:pt x="200" y="129"/>
                  </a:lnTo>
                  <a:cubicBezTo>
                    <a:pt x="199" y="84"/>
                    <a:pt x="175" y="58"/>
                    <a:pt x="138" y="58"/>
                  </a:cubicBezTo>
                  <a:cubicBezTo>
                    <a:pt x="101" y="58"/>
                    <a:pt x="77" y="84"/>
                    <a:pt x="76" y="129"/>
                  </a:cubicBezTo>
                  <a:lnTo>
                    <a:pt x="200" y="129"/>
                  </a:lnTo>
                  <a:lnTo>
                    <a:pt x="200" y="129"/>
                  </a:lnTo>
                  <a:close/>
                  <a:moveTo>
                    <a:pt x="76" y="181"/>
                  </a:moveTo>
                  <a:lnTo>
                    <a:pt x="76" y="181"/>
                  </a:lnTo>
                  <a:cubicBezTo>
                    <a:pt x="77" y="249"/>
                    <a:pt x="107" y="275"/>
                    <a:pt x="143" y="275"/>
                  </a:cubicBezTo>
                  <a:cubicBezTo>
                    <a:pt x="179" y="275"/>
                    <a:pt x="196" y="258"/>
                    <a:pt x="215" y="236"/>
                  </a:cubicBezTo>
                  <a:lnTo>
                    <a:pt x="271" y="271"/>
                  </a:lnTo>
                  <a:cubicBezTo>
                    <a:pt x="241" y="317"/>
                    <a:pt x="198" y="337"/>
                    <a:pt x="136" y="337"/>
                  </a:cubicBezTo>
                  <a:cubicBezTo>
                    <a:pt x="52" y="337"/>
                    <a:pt x="0" y="272"/>
                    <a:pt x="0" y="169"/>
                  </a:cubicBezTo>
                  <a:cubicBezTo>
                    <a:pt x="0" y="66"/>
                    <a:pt x="52" y="0"/>
                    <a:pt x="139" y="0"/>
                  </a:cubicBezTo>
                  <a:cubicBezTo>
                    <a:pt x="223" y="0"/>
                    <a:pt x="271" y="72"/>
                    <a:pt x="271" y="149"/>
                  </a:cubicBezTo>
                  <a:lnTo>
                    <a:pt x="271" y="181"/>
                  </a:lnTo>
                  <a:lnTo>
                    <a:pt x="76" y="181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invGray">
            <a:xfrm>
              <a:off x="8269288" y="4835525"/>
              <a:ext cx="39687" cy="50800"/>
            </a:xfrm>
            <a:custGeom>
              <a:avLst/>
              <a:gdLst/>
              <a:ahLst/>
              <a:cxnLst>
                <a:cxn ang="0">
                  <a:pos x="203" y="112"/>
                </a:cxn>
                <a:cxn ang="0">
                  <a:pos x="203" y="112"/>
                </a:cxn>
                <a:cxn ang="0">
                  <a:pos x="140" y="63"/>
                </a:cxn>
                <a:cxn ang="0">
                  <a:pos x="77" y="169"/>
                </a:cxn>
                <a:cxn ang="0">
                  <a:pos x="143" y="275"/>
                </a:cxn>
                <a:cxn ang="0">
                  <a:pos x="211" y="223"/>
                </a:cxn>
                <a:cxn ang="0">
                  <a:pos x="269" y="256"/>
                </a:cxn>
                <a:cxn ang="0">
                  <a:pos x="140" y="337"/>
                </a:cxn>
                <a:cxn ang="0">
                  <a:pos x="0" y="169"/>
                </a:cxn>
                <a:cxn ang="0">
                  <a:pos x="140" y="0"/>
                </a:cxn>
                <a:cxn ang="0">
                  <a:pos x="267" y="87"/>
                </a:cxn>
                <a:cxn ang="0">
                  <a:pos x="203" y="112"/>
                </a:cxn>
              </a:cxnLst>
              <a:rect l="0" t="0" r="r" b="b"/>
              <a:pathLst>
                <a:path w="269" h="338">
                  <a:moveTo>
                    <a:pt x="203" y="112"/>
                  </a:moveTo>
                  <a:lnTo>
                    <a:pt x="203" y="112"/>
                  </a:lnTo>
                  <a:cubicBezTo>
                    <a:pt x="191" y="84"/>
                    <a:pt x="177" y="63"/>
                    <a:pt x="140" y="63"/>
                  </a:cubicBezTo>
                  <a:cubicBezTo>
                    <a:pt x="97" y="63"/>
                    <a:pt x="77" y="97"/>
                    <a:pt x="77" y="169"/>
                  </a:cubicBezTo>
                  <a:cubicBezTo>
                    <a:pt x="77" y="241"/>
                    <a:pt x="97" y="275"/>
                    <a:pt x="143" y="275"/>
                  </a:cubicBezTo>
                  <a:cubicBezTo>
                    <a:pt x="176" y="275"/>
                    <a:pt x="195" y="252"/>
                    <a:pt x="211" y="223"/>
                  </a:cubicBezTo>
                  <a:lnTo>
                    <a:pt x="269" y="256"/>
                  </a:lnTo>
                  <a:cubicBezTo>
                    <a:pt x="238" y="314"/>
                    <a:pt x="199" y="338"/>
                    <a:pt x="140" y="337"/>
                  </a:cubicBezTo>
                  <a:cubicBezTo>
                    <a:pt x="53" y="337"/>
                    <a:pt x="0" y="272"/>
                    <a:pt x="0" y="169"/>
                  </a:cubicBezTo>
                  <a:cubicBezTo>
                    <a:pt x="0" y="66"/>
                    <a:pt x="53" y="0"/>
                    <a:pt x="140" y="0"/>
                  </a:cubicBezTo>
                  <a:cubicBezTo>
                    <a:pt x="201" y="0"/>
                    <a:pt x="249" y="33"/>
                    <a:pt x="267" y="87"/>
                  </a:cubicBezTo>
                  <a:lnTo>
                    <a:pt x="203" y="112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invGray">
            <a:xfrm>
              <a:off x="8318500" y="4816475"/>
              <a:ext cx="39687" cy="69850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0" y="450"/>
                </a:cxn>
                <a:cxn ang="0">
                  <a:pos x="0" y="0"/>
                </a:cxn>
                <a:cxn ang="0">
                  <a:pos x="76" y="0"/>
                </a:cxn>
                <a:cxn ang="0">
                  <a:pos x="76" y="160"/>
                </a:cxn>
                <a:cxn ang="0">
                  <a:pos x="169" y="119"/>
                </a:cxn>
                <a:cxn ang="0">
                  <a:pos x="265" y="228"/>
                </a:cxn>
                <a:cxn ang="0">
                  <a:pos x="265" y="450"/>
                </a:cxn>
                <a:cxn ang="0">
                  <a:pos x="188" y="450"/>
                </a:cxn>
                <a:cxn ang="0">
                  <a:pos x="188" y="239"/>
                </a:cxn>
                <a:cxn ang="0">
                  <a:pos x="148" y="182"/>
                </a:cxn>
                <a:cxn ang="0">
                  <a:pos x="76" y="216"/>
                </a:cxn>
                <a:cxn ang="0">
                  <a:pos x="76" y="450"/>
                </a:cxn>
                <a:cxn ang="0">
                  <a:pos x="0" y="450"/>
                </a:cxn>
              </a:cxnLst>
              <a:rect l="0" t="0" r="r" b="b"/>
              <a:pathLst>
                <a:path w="265" h="450">
                  <a:moveTo>
                    <a:pt x="0" y="450"/>
                  </a:moveTo>
                  <a:lnTo>
                    <a:pt x="0" y="450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160"/>
                  </a:lnTo>
                  <a:cubicBezTo>
                    <a:pt x="100" y="141"/>
                    <a:pt x="131" y="119"/>
                    <a:pt x="169" y="119"/>
                  </a:cubicBezTo>
                  <a:cubicBezTo>
                    <a:pt x="234" y="119"/>
                    <a:pt x="265" y="162"/>
                    <a:pt x="265" y="228"/>
                  </a:cubicBezTo>
                  <a:lnTo>
                    <a:pt x="265" y="450"/>
                  </a:lnTo>
                  <a:lnTo>
                    <a:pt x="188" y="450"/>
                  </a:lnTo>
                  <a:lnTo>
                    <a:pt x="188" y="239"/>
                  </a:lnTo>
                  <a:cubicBezTo>
                    <a:pt x="188" y="196"/>
                    <a:pt x="174" y="182"/>
                    <a:pt x="148" y="182"/>
                  </a:cubicBezTo>
                  <a:cubicBezTo>
                    <a:pt x="115" y="182"/>
                    <a:pt x="90" y="201"/>
                    <a:pt x="76" y="216"/>
                  </a:cubicBezTo>
                  <a:lnTo>
                    <a:pt x="76" y="450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invGray">
            <a:xfrm>
              <a:off x="8370888" y="4835525"/>
              <a:ext cx="39687" cy="50800"/>
            </a:xfrm>
            <a:custGeom>
              <a:avLst/>
              <a:gdLst/>
              <a:ahLst/>
              <a:cxnLst>
                <a:cxn ang="0">
                  <a:pos x="0" y="331"/>
                </a:cxn>
                <a:cxn ang="0">
                  <a:pos x="0" y="331"/>
                </a:cxn>
                <a:cxn ang="0">
                  <a:pos x="0" y="7"/>
                </a:cxn>
                <a:cxn ang="0">
                  <a:pos x="70" y="7"/>
                </a:cxn>
                <a:cxn ang="0">
                  <a:pos x="70" y="41"/>
                </a:cxn>
                <a:cxn ang="0">
                  <a:pos x="169" y="0"/>
                </a:cxn>
                <a:cxn ang="0">
                  <a:pos x="265" y="109"/>
                </a:cxn>
                <a:cxn ang="0">
                  <a:pos x="265" y="331"/>
                </a:cxn>
                <a:cxn ang="0">
                  <a:pos x="188" y="331"/>
                </a:cxn>
                <a:cxn ang="0">
                  <a:pos x="188" y="120"/>
                </a:cxn>
                <a:cxn ang="0">
                  <a:pos x="148" y="63"/>
                </a:cxn>
                <a:cxn ang="0">
                  <a:pos x="77" y="97"/>
                </a:cxn>
                <a:cxn ang="0">
                  <a:pos x="77" y="331"/>
                </a:cxn>
                <a:cxn ang="0">
                  <a:pos x="0" y="331"/>
                </a:cxn>
              </a:cxnLst>
              <a:rect l="0" t="0" r="r" b="b"/>
              <a:pathLst>
                <a:path w="265" h="331">
                  <a:moveTo>
                    <a:pt x="0" y="331"/>
                  </a:moveTo>
                  <a:lnTo>
                    <a:pt x="0" y="331"/>
                  </a:lnTo>
                  <a:lnTo>
                    <a:pt x="0" y="7"/>
                  </a:lnTo>
                  <a:lnTo>
                    <a:pt x="70" y="7"/>
                  </a:lnTo>
                  <a:lnTo>
                    <a:pt x="70" y="41"/>
                  </a:lnTo>
                  <a:cubicBezTo>
                    <a:pt x="99" y="22"/>
                    <a:pt x="132" y="0"/>
                    <a:pt x="169" y="0"/>
                  </a:cubicBezTo>
                  <a:cubicBezTo>
                    <a:pt x="234" y="0"/>
                    <a:pt x="265" y="43"/>
                    <a:pt x="265" y="109"/>
                  </a:cubicBezTo>
                  <a:lnTo>
                    <a:pt x="265" y="331"/>
                  </a:lnTo>
                  <a:lnTo>
                    <a:pt x="188" y="331"/>
                  </a:lnTo>
                  <a:lnTo>
                    <a:pt x="188" y="120"/>
                  </a:lnTo>
                  <a:cubicBezTo>
                    <a:pt x="188" y="77"/>
                    <a:pt x="174" y="63"/>
                    <a:pt x="148" y="63"/>
                  </a:cubicBezTo>
                  <a:cubicBezTo>
                    <a:pt x="115" y="63"/>
                    <a:pt x="89" y="82"/>
                    <a:pt x="77" y="97"/>
                  </a:cubicBezTo>
                  <a:lnTo>
                    <a:pt x="77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5" name="Freeform 11"/>
            <p:cNvSpPr>
              <a:spLocks noEditPoints="1"/>
            </p:cNvSpPr>
            <p:nvPr userDrawn="1"/>
          </p:nvSpPr>
          <p:spPr bwMode="invGray">
            <a:xfrm>
              <a:off x="8418513" y="4835525"/>
              <a:ext cx="42862" cy="50800"/>
            </a:xfrm>
            <a:custGeom>
              <a:avLst/>
              <a:gdLst/>
              <a:ahLst/>
              <a:cxnLst>
                <a:cxn ang="0">
                  <a:pos x="140" y="63"/>
                </a:cxn>
                <a:cxn ang="0">
                  <a:pos x="140" y="63"/>
                </a:cxn>
                <a:cxn ang="0">
                  <a:pos x="77" y="169"/>
                </a:cxn>
                <a:cxn ang="0">
                  <a:pos x="140" y="275"/>
                </a:cxn>
                <a:cxn ang="0">
                  <a:pos x="203" y="169"/>
                </a:cxn>
                <a:cxn ang="0">
                  <a:pos x="140" y="63"/>
                </a:cxn>
                <a:cxn ang="0">
                  <a:pos x="140" y="63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280" y="169"/>
                </a:cxn>
                <a:cxn ang="0">
                  <a:pos x="140" y="337"/>
                </a:cxn>
                <a:cxn ang="0">
                  <a:pos x="0" y="169"/>
                </a:cxn>
                <a:cxn ang="0">
                  <a:pos x="140" y="0"/>
                </a:cxn>
              </a:cxnLst>
              <a:rect l="0" t="0" r="r" b="b"/>
              <a:pathLst>
                <a:path w="280" h="337">
                  <a:moveTo>
                    <a:pt x="140" y="63"/>
                  </a:moveTo>
                  <a:lnTo>
                    <a:pt x="140" y="63"/>
                  </a:lnTo>
                  <a:cubicBezTo>
                    <a:pt x="97" y="63"/>
                    <a:pt x="77" y="97"/>
                    <a:pt x="77" y="169"/>
                  </a:cubicBezTo>
                  <a:cubicBezTo>
                    <a:pt x="77" y="241"/>
                    <a:pt x="97" y="275"/>
                    <a:pt x="140" y="275"/>
                  </a:cubicBezTo>
                  <a:cubicBezTo>
                    <a:pt x="183" y="275"/>
                    <a:pt x="203" y="241"/>
                    <a:pt x="203" y="169"/>
                  </a:cubicBezTo>
                  <a:cubicBezTo>
                    <a:pt x="203" y="97"/>
                    <a:pt x="183" y="63"/>
                    <a:pt x="140" y="63"/>
                  </a:cubicBezTo>
                  <a:lnTo>
                    <a:pt x="140" y="63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cubicBezTo>
                    <a:pt x="227" y="0"/>
                    <a:pt x="280" y="66"/>
                    <a:pt x="280" y="169"/>
                  </a:cubicBezTo>
                  <a:cubicBezTo>
                    <a:pt x="280" y="272"/>
                    <a:pt x="227" y="337"/>
                    <a:pt x="140" y="337"/>
                  </a:cubicBezTo>
                  <a:cubicBezTo>
                    <a:pt x="53" y="337"/>
                    <a:pt x="0" y="272"/>
                    <a:pt x="0" y="169"/>
                  </a:cubicBezTo>
                  <a:cubicBezTo>
                    <a:pt x="0" y="66"/>
                    <a:pt x="53" y="0"/>
                    <a:pt x="140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invGray">
            <a:xfrm>
              <a:off x="8470900" y="4816475"/>
              <a:ext cx="12700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6" y="0"/>
                </a:cxn>
                <a:cxn ang="0">
                  <a:pos x="76" y="450"/>
                </a:cxn>
                <a:cxn ang="0">
                  <a:pos x="0" y="450"/>
                </a:cxn>
                <a:cxn ang="0">
                  <a:pos x="0" y="0"/>
                </a:cxn>
              </a:cxnLst>
              <a:rect l="0" t="0" r="r" b="b"/>
              <a:pathLst>
                <a:path w="76" h="450">
                  <a:moveTo>
                    <a:pt x="0" y="0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76" y="450"/>
                  </a:lnTo>
                  <a:lnTo>
                    <a:pt x="0" y="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invGray">
            <a:xfrm>
              <a:off x="8493125" y="4835525"/>
              <a:ext cx="41275" cy="50800"/>
            </a:xfrm>
            <a:custGeom>
              <a:avLst/>
              <a:gdLst/>
              <a:ahLst/>
              <a:cxnLst>
                <a:cxn ang="0">
                  <a:pos x="139" y="63"/>
                </a:cxn>
                <a:cxn ang="0">
                  <a:pos x="139" y="63"/>
                </a:cxn>
                <a:cxn ang="0">
                  <a:pos x="76" y="169"/>
                </a:cxn>
                <a:cxn ang="0">
                  <a:pos x="139" y="275"/>
                </a:cxn>
                <a:cxn ang="0">
                  <a:pos x="203" y="169"/>
                </a:cxn>
                <a:cxn ang="0">
                  <a:pos x="139" y="63"/>
                </a:cxn>
                <a:cxn ang="0">
                  <a:pos x="139" y="63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279" y="169"/>
                </a:cxn>
                <a:cxn ang="0">
                  <a:pos x="139" y="337"/>
                </a:cxn>
                <a:cxn ang="0">
                  <a:pos x="0" y="169"/>
                </a:cxn>
                <a:cxn ang="0">
                  <a:pos x="139" y="0"/>
                </a:cxn>
              </a:cxnLst>
              <a:rect l="0" t="0" r="r" b="b"/>
              <a:pathLst>
                <a:path w="279" h="337">
                  <a:moveTo>
                    <a:pt x="139" y="63"/>
                  </a:moveTo>
                  <a:lnTo>
                    <a:pt x="139" y="63"/>
                  </a:lnTo>
                  <a:cubicBezTo>
                    <a:pt x="97" y="63"/>
                    <a:pt x="76" y="97"/>
                    <a:pt x="76" y="169"/>
                  </a:cubicBezTo>
                  <a:cubicBezTo>
                    <a:pt x="76" y="241"/>
                    <a:pt x="97" y="275"/>
                    <a:pt x="139" y="275"/>
                  </a:cubicBezTo>
                  <a:cubicBezTo>
                    <a:pt x="182" y="275"/>
                    <a:pt x="203" y="241"/>
                    <a:pt x="203" y="169"/>
                  </a:cubicBezTo>
                  <a:cubicBezTo>
                    <a:pt x="203" y="97"/>
                    <a:pt x="182" y="63"/>
                    <a:pt x="139" y="63"/>
                  </a:cubicBezTo>
                  <a:lnTo>
                    <a:pt x="139" y="63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cubicBezTo>
                    <a:pt x="227" y="0"/>
                    <a:pt x="279" y="66"/>
                    <a:pt x="279" y="169"/>
                  </a:cubicBezTo>
                  <a:cubicBezTo>
                    <a:pt x="279" y="272"/>
                    <a:pt x="227" y="337"/>
                    <a:pt x="139" y="337"/>
                  </a:cubicBezTo>
                  <a:cubicBezTo>
                    <a:pt x="52" y="337"/>
                    <a:pt x="0" y="272"/>
                    <a:pt x="0" y="169"/>
                  </a:cubicBezTo>
                  <a:cubicBezTo>
                    <a:pt x="0" y="66"/>
                    <a:pt x="52" y="0"/>
                    <a:pt x="13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invGray">
            <a:xfrm>
              <a:off x="8539163" y="4835525"/>
              <a:ext cx="44450" cy="68263"/>
            </a:xfrm>
            <a:custGeom>
              <a:avLst/>
              <a:gdLst/>
              <a:ahLst/>
              <a:cxnLst>
                <a:cxn ang="0">
                  <a:pos x="139" y="59"/>
                </a:cxn>
                <a:cxn ang="0">
                  <a:pos x="139" y="59"/>
                </a:cxn>
                <a:cxn ang="0">
                  <a:pos x="83" y="112"/>
                </a:cxn>
                <a:cxn ang="0">
                  <a:pos x="139" y="166"/>
                </a:cxn>
                <a:cxn ang="0">
                  <a:pos x="191" y="112"/>
                </a:cxn>
                <a:cxn ang="0">
                  <a:pos x="139" y="59"/>
                </a:cxn>
                <a:cxn ang="0">
                  <a:pos x="139" y="59"/>
                </a:cxn>
                <a:cxn ang="0">
                  <a:pos x="70" y="363"/>
                </a:cxn>
                <a:cxn ang="0">
                  <a:pos x="70" y="363"/>
                </a:cxn>
                <a:cxn ang="0">
                  <a:pos x="156" y="399"/>
                </a:cxn>
                <a:cxn ang="0">
                  <a:pos x="222" y="363"/>
                </a:cxn>
                <a:cxn ang="0">
                  <a:pos x="125" y="326"/>
                </a:cxn>
                <a:cxn ang="0">
                  <a:pos x="70" y="363"/>
                </a:cxn>
                <a:cxn ang="0">
                  <a:pos x="70" y="363"/>
                </a:cxn>
                <a:cxn ang="0">
                  <a:pos x="294" y="54"/>
                </a:cxn>
                <a:cxn ang="0">
                  <a:pos x="294" y="54"/>
                </a:cxn>
                <a:cxn ang="0">
                  <a:pos x="245" y="61"/>
                </a:cxn>
                <a:cxn ang="0">
                  <a:pos x="262" y="119"/>
                </a:cxn>
                <a:cxn ang="0">
                  <a:pos x="141" y="223"/>
                </a:cxn>
                <a:cxn ang="0">
                  <a:pos x="81" y="243"/>
                </a:cxn>
                <a:cxn ang="0">
                  <a:pos x="292" y="354"/>
                </a:cxn>
                <a:cxn ang="0">
                  <a:pos x="143" y="451"/>
                </a:cxn>
                <a:cxn ang="0">
                  <a:pos x="0" y="373"/>
                </a:cxn>
                <a:cxn ang="0">
                  <a:pos x="58" y="313"/>
                </a:cxn>
                <a:cxn ang="0">
                  <a:pos x="58" y="312"/>
                </a:cxn>
                <a:cxn ang="0">
                  <a:pos x="10" y="259"/>
                </a:cxn>
                <a:cxn ang="0">
                  <a:pos x="60" y="200"/>
                </a:cxn>
                <a:cxn ang="0">
                  <a:pos x="13" y="114"/>
                </a:cxn>
                <a:cxn ang="0">
                  <a:pos x="140" y="1"/>
                </a:cxn>
                <a:cxn ang="0">
                  <a:pos x="219" y="30"/>
                </a:cxn>
                <a:cxn ang="0">
                  <a:pos x="294" y="1"/>
                </a:cxn>
                <a:cxn ang="0">
                  <a:pos x="294" y="54"/>
                </a:cxn>
              </a:cxnLst>
              <a:rect l="0" t="0" r="r" b="b"/>
              <a:pathLst>
                <a:path w="294" h="451">
                  <a:moveTo>
                    <a:pt x="139" y="59"/>
                  </a:moveTo>
                  <a:lnTo>
                    <a:pt x="139" y="59"/>
                  </a:lnTo>
                  <a:cubicBezTo>
                    <a:pt x="106" y="59"/>
                    <a:pt x="83" y="83"/>
                    <a:pt x="83" y="112"/>
                  </a:cubicBezTo>
                  <a:cubicBezTo>
                    <a:pt x="83" y="142"/>
                    <a:pt x="106" y="166"/>
                    <a:pt x="139" y="166"/>
                  </a:cubicBezTo>
                  <a:cubicBezTo>
                    <a:pt x="168" y="166"/>
                    <a:pt x="191" y="142"/>
                    <a:pt x="191" y="112"/>
                  </a:cubicBezTo>
                  <a:cubicBezTo>
                    <a:pt x="191" y="83"/>
                    <a:pt x="168" y="59"/>
                    <a:pt x="139" y="59"/>
                  </a:cubicBezTo>
                  <a:lnTo>
                    <a:pt x="139" y="59"/>
                  </a:lnTo>
                  <a:close/>
                  <a:moveTo>
                    <a:pt x="70" y="363"/>
                  </a:moveTo>
                  <a:lnTo>
                    <a:pt x="70" y="363"/>
                  </a:lnTo>
                  <a:cubicBezTo>
                    <a:pt x="70" y="388"/>
                    <a:pt x="91" y="399"/>
                    <a:pt x="156" y="399"/>
                  </a:cubicBezTo>
                  <a:cubicBezTo>
                    <a:pt x="205" y="399"/>
                    <a:pt x="222" y="374"/>
                    <a:pt x="222" y="363"/>
                  </a:cubicBezTo>
                  <a:cubicBezTo>
                    <a:pt x="222" y="348"/>
                    <a:pt x="199" y="326"/>
                    <a:pt x="125" y="326"/>
                  </a:cubicBezTo>
                  <a:cubicBezTo>
                    <a:pt x="83" y="326"/>
                    <a:pt x="70" y="349"/>
                    <a:pt x="70" y="363"/>
                  </a:cubicBezTo>
                  <a:lnTo>
                    <a:pt x="70" y="363"/>
                  </a:lnTo>
                  <a:close/>
                  <a:moveTo>
                    <a:pt x="294" y="54"/>
                  </a:moveTo>
                  <a:lnTo>
                    <a:pt x="294" y="54"/>
                  </a:lnTo>
                  <a:cubicBezTo>
                    <a:pt x="276" y="54"/>
                    <a:pt x="257" y="54"/>
                    <a:pt x="245" y="61"/>
                  </a:cubicBezTo>
                  <a:cubicBezTo>
                    <a:pt x="255" y="75"/>
                    <a:pt x="262" y="94"/>
                    <a:pt x="262" y="119"/>
                  </a:cubicBezTo>
                  <a:cubicBezTo>
                    <a:pt x="262" y="180"/>
                    <a:pt x="221" y="223"/>
                    <a:pt x="141" y="223"/>
                  </a:cubicBezTo>
                  <a:cubicBezTo>
                    <a:pt x="107" y="223"/>
                    <a:pt x="81" y="225"/>
                    <a:pt x="81" y="243"/>
                  </a:cubicBezTo>
                  <a:cubicBezTo>
                    <a:pt x="81" y="296"/>
                    <a:pt x="292" y="225"/>
                    <a:pt x="292" y="354"/>
                  </a:cubicBezTo>
                  <a:cubicBezTo>
                    <a:pt x="292" y="400"/>
                    <a:pt x="246" y="451"/>
                    <a:pt x="143" y="451"/>
                  </a:cubicBezTo>
                  <a:cubicBezTo>
                    <a:pt x="57" y="451"/>
                    <a:pt x="0" y="424"/>
                    <a:pt x="0" y="373"/>
                  </a:cubicBezTo>
                  <a:cubicBezTo>
                    <a:pt x="0" y="333"/>
                    <a:pt x="30" y="313"/>
                    <a:pt x="58" y="313"/>
                  </a:cubicBezTo>
                  <a:lnTo>
                    <a:pt x="58" y="312"/>
                  </a:lnTo>
                  <a:cubicBezTo>
                    <a:pt x="43" y="303"/>
                    <a:pt x="10" y="295"/>
                    <a:pt x="10" y="259"/>
                  </a:cubicBezTo>
                  <a:cubicBezTo>
                    <a:pt x="10" y="228"/>
                    <a:pt x="46" y="205"/>
                    <a:pt x="60" y="200"/>
                  </a:cubicBezTo>
                  <a:cubicBezTo>
                    <a:pt x="34" y="179"/>
                    <a:pt x="13" y="154"/>
                    <a:pt x="13" y="114"/>
                  </a:cubicBezTo>
                  <a:cubicBezTo>
                    <a:pt x="13" y="57"/>
                    <a:pt x="56" y="1"/>
                    <a:pt x="140" y="1"/>
                  </a:cubicBezTo>
                  <a:cubicBezTo>
                    <a:pt x="167" y="1"/>
                    <a:pt x="199" y="13"/>
                    <a:pt x="219" y="30"/>
                  </a:cubicBezTo>
                  <a:cubicBezTo>
                    <a:pt x="234" y="10"/>
                    <a:pt x="258" y="0"/>
                    <a:pt x="294" y="1"/>
                  </a:cubicBezTo>
                  <a:lnTo>
                    <a:pt x="294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invGray">
            <a:xfrm>
              <a:off x="8591550" y="4816475"/>
              <a:ext cx="11112" cy="69850"/>
            </a:xfrm>
            <a:custGeom>
              <a:avLst/>
              <a:gdLst/>
              <a:ahLst/>
              <a:cxnLst>
                <a:cxn ang="0">
                  <a:pos x="77" y="362"/>
                </a:cxn>
                <a:cxn ang="0">
                  <a:pos x="77" y="362"/>
                </a:cxn>
                <a:cxn ang="0">
                  <a:pos x="77" y="457"/>
                </a:cxn>
                <a:cxn ang="0">
                  <a:pos x="0" y="457"/>
                </a:cxn>
                <a:cxn ang="0">
                  <a:pos x="0" y="133"/>
                </a:cxn>
                <a:cxn ang="0">
                  <a:pos x="77" y="133"/>
                </a:cxn>
                <a:cxn ang="0">
                  <a:pos x="77" y="362"/>
                </a:cxn>
                <a:cxn ang="0">
                  <a:pos x="77" y="36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7" y="0"/>
                </a:cxn>
                <a:cxn ang="0">
                  <a:pos x="77" y="73"/>
                </a:cxn>
                <a:cxn ang="0">
                  <a:pos x="0" y="73"/>
                </a:cxn>
                <a:cxn ang="0">
                  <a:pos x="0" y="0"/>
                </a:cxn>
              </a:cxnLst>
              <a:rect l="0" t="0" r="r" b="b"/>
              <a:pathLst>
                <a:path w="77" h="457">
                  <a:moveTo>
                    <a:pt x="77" y="362"/>
                  </a:moveTo>
                  <a:lnTo>
                    <a:pt x="77" y="362"/>
                  </a:lnTo>
                  <a:lnTo>
                    <a:pt x="77" y="457"/>
                  </a:lnTo>
                  <a:lnTo>
                    <a:pt x="0" y="457"/>
                  </a:lnTo>
                  <a:lnTo>
                    <a:pt x="0" y="133"/>
                  </a:lnTo>
                  <a:lnTo>
                    <a:pt x="77" y="133"/>
                  </a:lnTo>
                  <a:lnTo>
                    <a:pt x="77" y="362"/>
                  </a:lnTo>
                  <a:lnTo>
                    <a:pt x="77" y="36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77" y="0"/>
                  </a:lnTo>
                  <a:lnTo>
                    <a:pt x="77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0" name="Freeform 16"/>
            <p:cNvSpPr>
              <a:spLocks noEditPoints="1"/>
            </p:cNvSpPr>
            <p:nvPr userDrawn="1"/>
          </p:nvSpPr>
          <p:spPr bwMode="invGray">
            <a:xfrm>
              <a:off x="8612188" y="4835525"/>
              <a:ext cx="41275" cy="50800"/>
            </a:xfrm>
            <a:custGeom>
              <a:avLst/>
              <a:gdLst/>
              <a:ahLst/>
              <a:cxnLst>
                <a:cxn ang="0">
                  <a:pos x="201" y="129"/>
                </a:cxn>
                <a:cxn ang="0">
                  <a:pos x="201" y="129"/>
                </a:cxn>
                <a:cxn ang="0">
                  <a:pos x="139" y="58"/>
                </a:cxn>
                <a:cxn ang="0">
                  <a:pos x="77" y="129"/>
                </a:cxn>
                <a:cxn ang="0">
                  <a:pos x="201" y="129"/>
                </a:cxn>
                <a:cxn ang="0">
                  <a:pos x="201" y="129"/>
                </a:cxn>
                <a:cxn ang="0">
                  <a:pos x="77" y="181"/>
                </a:cxn>
                <a:cxn ang="0">
                  <a:pos x="77" y="181"/>
                </a:cxn>
                <a:cxn ang="0">
                  <a:pos x="144" y="275"/>
                </a:cxn>
                <a:cxn ang="0">
                  <a:pos x="216" y="236"/>
                </a:cxn>
                <a:cxn ang="0">
                  <a:pos x="272" y="271"/>
                </a:cxn>
                <a:cxn ang="0">
                  <a:pos x="137" y="337"/>
                </a:cxn>
                <a:cxn ang="0">
                  <a:pos x="0" y="169"/>
                </a:cxn>
                <a:cxn ang="0">
                  <a:pos x="140" y="0"/>
                </a:cxn>
                <a:cxn ang="0">
                  <a:pos x="272" y="149"/>
                </a:cxn>
                <a:cxn ang="0">
                  <a:pos x="272" y="181"/>
                </a:cxn>
                <a:cxn ang="0">
                  <a:pos x="77" y="181"/>
                </a:cxn>
              </a:cxnLst>
              <a:rect l="0" t="0" r="r" b="b"/>
              <a:pathLst>
                <a:path w="272" h="337">
                  <a:moveTo>
                    <a:pt x="201" y="129"/>
                  </a:moveTo>
                  <a:lnTo>
                    <a:pt x="201" y="129"/>
                  </a:lnTo>
                  <a:cubicBezTo>
                    <a:pt x="200" y="84"/>
                    <a:pt x="176" y="58"/>
                    <a:pt x="139" y="58"/>
                  </a:cubicBezTo>
                  <a:cubicBezTo>
                    <a:pt x="102" y="58"/>
                    <a:pt x="78" y="84"/>
                    <a:pt x="77" y="129"/>
                  </a:cubicBezTo>
                  <a:lnTo>
                    <a:pt x="201" y="129"/>
                  </a:lnTo>
                  <a:lnTo>
                    <a:pt x="201" y="129"/>
                  </a:lnTo>
                  <a:close/>
                  <a:moveTo>
                    <a:pt x="77" y="181"/>
                  </a:moveTo>
                  <a:lnTo>
                    <a:pt x="77" y="181"/>
                  </a:lnTo>
                  <a:cubicBezTo>
                    <a:pt x="78" y="249"/>
                    <a:pt x="108" y="275"/>
                    <a:pt x="144" y="275"/>
                  </a:cubicBezTo>
                  <a:cubicBezTo>
                    <a:pt x="180" y="275"/>
                    <a:pt x="197" y="258"/>
                    <a:pt x="216" y="236"/>
                  </a:cubicBezTo>
                  <a:lnTo>
                    <a:pt x="272" y="271"/>
                  </a:lnTo>
                  <a:cubicBezTo>
                    <a:pt x="242" y="317"/>
                    <a:pt x="199" y="337"/>
                    <a:pt x="137" y="337"/>
                  </a:cubicBezTo>
                  <a:cubicBezTo>
                    <a:pt x="53" y="337"/>
                    <a:pt x="0" y="272"/>
                    <a:pt x="0" y="169"/>
                  </a:cubicBezTo>
                  <a:cubicBezTo>
                    <a:pt x="0" y="66"/>
                    <a:pt x="53" y="0"/>
                    <a:pt x="140" y="0"/>
                  </a:cubicBezTo>
                  <a:cubicBezTo>
                    <a:pt x="225" y="0"/>
                    <a:pt x="272" y="72"/>
                    <a:pt x="272" y="149"/>
                  </a:cubicBezTo>
                  <a:lnTo>
                    <a:pt x="272" y="181"/>
                  </a:lnTo>
                  <a:lnTo>
                    <a:pt x="77" y="181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invGray">
            <a:xfrm>
              <a:off x="8659813" y="4835525"/>
              <a:ext cx="36512" cy="50800"/>
            </a:xfrm>
            <a:custGeom>
              <a:avLst/>
              <a:gdLst/>
              <a:ahLst/>
              <a:cxnLst>
                <a:cxn ang="0">
                  <a:pos x="182" y="92"/>
                </a:cxn>
                <a:cxn ang="0">
                  <a:pos x="182" y="92"/>
                </a:cxn>
                <a:cxn ang="0">
                  <a:pos x="122" y="58"/>
                </a:cxn>
                <a:cxn ang="0">
                  <a:pos x="79" y="90"/>
                </a:cxn>
                <a:cxn ang="0">
                  <a:pos x="240" y="240"/>
                </a:cxn>
                <a:cxn ang="0">
                  <a:pos x="121" y="337"/>
                </a:cxn>
                <a:cxn ang="0">
                  <a:pos x="0" y="272"/>
                </a:cxn>
                <a:cxn ang="0">
                  <a:pos x="51" y="233"/>
                </a:cxn>
                <a:cxn ang="0">
                  <a:pos x="126" y="280"/>
                </a:cxn>
                <a:cxn ang="0">
                  <a:pos x="172" y="243"/>
                </a:cxn>
                <a:cxn ang="0">
                  <a:pos x="11" y="94"/>
                </a:cxn>
                <a:cxn ang="0">
                  <a:pos x="117" y="0"/>
                </a:cxn>
                <a:cxn ang="0">
                  <a:pos x="231" y="50"/>
                </a:cxn>
                <a:cxn ang="0">
                  <a:pos x="182" y="92"/>
                </a:cxn>
              </a:cxnLst>
              <a:rect l="0" t="0" r="r" b="b"/>
              <a:pathLst>
                <a:path w="240" h="337">
                  <a:moveTo>
                    <a:pt x="182" y="92"/>
                  </a:moveTo>
                  <a:lnTo>
                    <a:pt x="182" y="92"/>
                  </a:lnTo>
                  <a:cubicBezTo>
                    <a:pt x="167" y="75"/>
                    <a:pt x="146" y="58"/>
                    <a:pt x="122" y="58"/>
                  </a:cubicBezTo>
                  <a:cubicBezTo>
                    <a:pt x="92" y="58"/>
                    <a:pt x="79" y="70"/>
                    <a:pt x="79" y="90"/>
                  </a:cubicBezTo>
                  <a:cubicBezTo>
                    <a:pt x="79" y="145"/>
                    <a:pt x="240" y="121"/>
                    <a:pt x="240" y="240"/>
                  </a:cubicBezTo>
                  <a:cubicBezTo>
                    <a:pt x="240" y="307"/>
                    <a:pt x="189" y="337"/>
                    <a:pt x="121" y="337"/>
                  </a:cubicBezTo>
                  <a:cubicBezTo>
                    <a:pt x="70" y="337"/>
                    <a:pt x="28" y="314"/>
                    <a:pt x="0" y="272"/>
                  </a:cubicBezTo>
                  <a:lnTo>
                    <a:pt x="51" y="233"/>
                  </a:lnTo>
                  <a:cubicBezTo>
                    <a:pt x="69" y="258"/>
                    <a:pt x="93" y="280"/>
                    <a:pt x="126" y="280"/>
                  </a:cubicBezTo>
                  <a:cubicBezTo>
                    <a:pt x="153" y="280"/>
                    <a:pt x="172" y="265"/>
                    <a:pt x="172" y="243"/>
                  </a:cubicBezTo>
                  <a:cubicBezTo>
                    <a:pt x="172" y="188"/>
                    <a:pt x="11" y="208"/>
                    <a:pt x="11" y="94"/>
                  </a:cubicBezTo>
                  <a:cubicBezTo>
                    <a:pt x="11" y="34"/>
                    <a:pt x="62" y="0"/>
                    <a:pt x="117" y="0"/>
                  </a:cubicBezTo>
                  <a:cubicBezTo>
                    <a:pt x="160" y="0"/>
                    <a:pt x="203" y="16"/>
                    <a:pt x="231" y="50"/>
                  </a:cubicBezTo>
                  <a:lnTo>
                    <a:pt x="182" y="92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invGray">
            <a:xfrm>
              <a:off x="8380413" y="4479925"/>
              <a:ext cx="257175" cy="293688"/>
            </a:xfrm>
            <a:custGeom>
              <a:avLst/>
              <a:gdLst/>
              <a:ahLst/>
              <a:cxnLst>
                <a:cxn ang="0">
                  <a:pos x="554" y="560"/>
                </a:cxn>
                <a:cxn ang="0">
                  <a:pos x="554" y="560"/>
                </a:cxn>
                <a:cxn ang="0">
                  <a:pos x="850" y="406"/>
                </a:cxn>
                <a:cxn ang="0">
                  <a:pos x="1121" y="674"/>
                </a:cxn>
                <a:cxn ang="0">
                  <a:pos x="1123" y="733"/>
                </a:cxn>
                <a:cxn ang="0">
                  <a:pos x="10" y="1398"/>
                </a:cxn>
                <a:cxn ang="0">
                  <a:pos x="583" y="1920"/>
                </a:cxn>
                <a:cxn ang="0">
                  <a:pos x="1148" y="1665"/>
                </a:cxn>
                <a:cxn ang="0">
                  <a:pos x="1174" y="1883"/>
                </a:cxn>
                <a:cxn ang="0">
                  <a:pos x="1692" y="1883"/>
                </a:cxn>
                <a:cxn ang="0">
                  <a:pos x="1656" y="1607"/>
                </a:cxn>
                <a:cxn ang="0">
                  <a:pos x="1656" y="646"/>
                </a:cxn>
                <a:cxn ang="0">
                  <a:pos x="1487" y="168"/>
                </a:cxn>
                <a:cxn ang="0">
                  <a:pos x="912" y="0"/>
                </a:cxn>
                <a:cxn ang="0">
                  <a:pos x="313" y="158"/>
                </a:cxn>
                <a:cxn ang="0">
                  <a:pos x="313" y="158"/>
                </a:cxn>
                <a:cxn ang="0">
                  <a:pos x="554" y="560"/>
                </a:cxn>
                <a:cxn ang="0">
                  <a:pos x="554" y="560"/>
                </a:cxn>
                <a:cxn ang="0">
                  <a:pos x="554" y="560"/>
                </a:cxn>
                <a:cxn ang="0">
                  <a:pos x="1050" y="1417"/>
                </a:cxn>
                <a:cxn ang="0">
                  <a:pos x="1050" y="1417"/>
                </a:cxn>
                <a:cxn ang="0">
                  <a:pos x="781" y="1570"/>
                </a:cxn>
                <a:cxn ang="0">
                  <a:pos x="507" y="1340"/>
                </a:cxn>
                <a:cxn ang="0">
                  <a:pos x="1123" y="1002"/>
                </a:cxn>
                <a:cxn ang="0">
                  <a:pos x="1123" y="1072"/>
                </a:cxn>
                <a:cxn ang="0">
                  <a:pos x="1050" y="1417"/>
                </a:cxn>
              </a:cxnLst>
              <a:rect l="0" t="0" r="r" b="b"/>
              <a:pathLst>
                <a:path w="1692" h="1920">
                  <a:moveTo>
                    <a:pt x="554" y="560"/>
                  </a:moveTo>
                  <a:lnTo>
                    <a:pt x="554" y="560"/>
                  </a:lnTo>
                  <a:cubicBezTo>
                    <a:pt x="594" y="452"/>
                    <a:pt x="703" y="406"/>
                    <a:pt x="850" y="406"/>
                  </a:cubicBezTo>
                  <a:cubicBezTo>
                    <a:pt x="1059" y="406"/>
                    <a:pt x="1119" y="552"/>
                    <a:pt x="1121" y="674"/>
                  </a:cubicBezTo>
                  <a:lnTo>
                    <a:pt x="1123" y="733"/>
                  </a:lnTo>
                  <a:cubicBezTo>
                    <a:pt x="544" y="761"/>
                    <a:pt x="0" y="869"/>
                    <a:pt x="10" y="1398"/>
                  </a:cubicBezTo>
                  <a:cubicBezTo>
                    <a:pt x="17" y="1768"/>
                    <a:pt x="353" y="1920"/>
                    <a:pt x="583" y="1920"/>
                  </a:cubicBezTo>
                  <a:cubicBezTo>
                    <a:pt x="851" y="1919"/>
                    <a:pt x="1001" y="1848"/>
                    <a:pt x="1148" y="1665"/>
                  </a:cubicBezTo>
                  <a:cubicBezTo>
                    <a:pt x="1150" y="1742"/>
                    <a:pt x="1160" y="1824"/>
                    <a:pt x="1174" y="1883"/>
                  </a:cubicBezTo>
                  <a:lnTo>
                    <a:pt x="1692" y="1883"/>
                  </a:lnTo>
                  <a:cubicBezTo>
                    <a:pt x="1663" y="1792"/>
                    <a:pt x="1656" y="1701"/>
                    <a:pt x="1656" y="1607"/>
                  </a:cubicBezTo>
                  <a:lnTo>
                    <a:pt x="1656" y="646"/>
                  </a:lnTo>
                  <a:cubicBezTo>
                    <a:pt x="1656" y="412"/>
                    <a:pt x="1612" y="282"/>
                    <a:pt x="1487" y="168"/>
                  </a:cubicBezTo>
                  <a:cubicBezTo>
                    <a:pt x="1368" y="60"/>
                    <a:pt x="1174" y="0"/>
                    <a:pt x="912" y="0"/>
                  </a:cubicBezTo>
                  <a:cubicBezTo>
                    <a:pt x="671" y="0"/>
                    <a:pt x="465" y="54"/>
                    <a:pt x="313" y="158"/>
                  </a:cubicBezTo>
                  <a:lnTo>
                    <a:pt x="313" y="158"/>
                  </a:lnTo>
                  <a:cubicBezTo>
                    <a:pt x="439" y="257"/>
                    <a:pt x="521" y="395"/>
                    <a:pt x="554" y="560"/>
                  </a:cubicBezTo>
                  <a:lnTo>
                    <a:pt x="554" y="560"/>
                  </a:lnTo>
                  <a:lnTo>
                    <a:pt x="554" y="560"/>
                  </a:lnTo>
                  <a:close/>
                  <a:moveTo>
                    <a:pt x="1050" y="1417"/>
                  </a:moveTo>
                  <a:lnTo>
                    <a:pt x="1050" y="1417"/>
                  </a:lnTo>
                  <a:cubicBezTo>
                    <a:pt x="988" y="1512"/>
                    <a:pt x="890" y="1570"/>
                    <a:pt x="781" y="1570"/>
                  </a:cubicBezTo>
                  <a:cubicBezTo>
                    <a:pt x="632" y="1570"/>
                    <a:pt x="507" y="1502"/>
                    <a:pt x="507" y="1340"/>
                  </a:cubicBezTo>
                  <a:cubicBezTo>
                    <a:pt x="507" y="1102"/>
                    <a:pt x="856" y="1017"/>
                    <a:pt x="1123" y="1002"/>
                  </a:cubicBezTo>
                  <a:lnTo>
                    <a:pt x="1123" y="1072"/>
                  </a:lnTo>
                  <a:cubicBezTo>
                    <a:pt x="1123" y="1227"/>
                    <a:pt x="1120" y="1311"/>
                    <a:pt x="1050" y="141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invGray">
            <a:xfrm>
              <a:off x="8199438" y="4479925"/>
              <a:ext cx="263525" cy="293688"/>
            </a:xfrm>
            <a:custGeom>
              <a:avLst/>
              <a:gdLst/>
              <a:ahLst/>
              <a:cxnLst>
                <a:cxn ang="0">
                  <a:pos x="1172" y="1377"/>
                </a:cxn>
                <a:cxn ang="0">
                  <a:pos x="1172" y="1377"/>
                </a:cxn>
                <a:cxn ang="0">
                  <a:pos x="1172" y="1411"/>
                </a:cxn>
                <a:cxn ang="0">
                  <a:pos x="1173" y="1426"/>
                </a:cxn>
                <a:cxn ang="0">
                  <a:pos x="1358" y="1802"/>
                </a:cxn>
                <a:cxn ang="0">
                  <a:pos x="891" y="1920"/>
                </a:cxn>
                <a:cxn ang="0">
                  <a:pos x="0" y="978"/>
                </a:cxn>
                <a:cxn ang="0">
                  <a:pos x="924" y="0"/>
                </a:cxn>
                <a:cxn ang="0">
                  <a:pos x="1730" y="662"/>
                </a:cxn>
                <a:cxn ang="0">
                  <a:pos x="1222" y="662"/>
                </a:cxn>
                <a:cxn ang="0">
                  <a:pos x="942" y="407"/>
                </a:cxn>
                <a:cxn ang="0">
                  <a:pos x="598" y="934"/>
                </a:cxn>
                <a:cxn ang="0">
                  <a:pos x="943" y="1484"/>
                </a:cxn>
                <a:cxn ang="0">
                  <a:pos x="1172" y="1377"/>
                </a:cxn>
                <a:cxn ang="0">
                  <a:pos x="1172" y="1377"/>
                </a:cxn>
              </a:cxnLst>
              <a:rect l="0" t="0" r="r" b="b"/>
              <a:pathLst>
                <a:path w="1730" h="1920">
                  <a:moveTo>
                    <a:pt x="1172" y="1377"/>
                  </a:moveTo>
                  <a:lnTo>
                    <a:pt x="1172" y="1377"/>
                  </a:lnTo>
                  <a:cubicBezTo>
                    <a:pt x="1172" y="1389"/>
                    <a:pt x="1172" y="1399"/>
                    <a:pt x="1172" y="1411"/>
                  </a:cubicBezTo>
                  <a:cubicBezTo>
                    <a:pt x="1172" y="1416"/>
                    <a:pt x="1173" y="1421"/>
                    <a:pt x="1173" y="1426"/>
                  </a:cubicBezTo>
                  <a:cubicBezTo>
                    <a:pt x="1182" y="1615"/>
                    <a:pt x="1272" y="1733"/>
                    <a:pt x="1358" y="1802"/>
                  </a:cubicBezTo>
                  <a:cubicBezTo>
                    <a:pt x="1215" y="1885"/>
                    <a:pt x="1043" y="1920"/>
                    <a:pt x="891" y="1920"/>
                  </a:cubicBezTo>
                  <a:cubicBezTo>
                    <a:pt x="331" y="1920"/>
                    <a:pt x="0" y="1523"/>
                    <a:pt x="0" y="978"/>
                  </a:cubicBezTo>
                  <a:cubicBezTo>
                    <a:pt x="0" y="410"/>
                    <a:pt x="342" y="0"/>
                    <a:pt x="924" y="0"/>
                  </a:cubicBezTo>
                  <a:cubicBezTo>
                    <a:pt x="1346" y="0"/>
                    <a:pt x="1693" y="224"/>
                    <a:pt x="1730" y="662"/>
                  </a:cubicBezTo>
                  <a:lnTo>
                    <a:pt x="1222" y="662"/>
                  </a:lnTo>
                  <a:cubicBezTo>
                    <a:pt x="1222" y="495"/>
                    <a:pt x="1105" y="407"/>
                    <a:pt x="942" y="407"/>
                  </a:cubicBezTo>
                  <a:cubicBezTo>
                    <a:pt x="679" y="407"/>
                    <a:pt x="598" y="592"/>
                    <a:pt x="598" y="934"/>
                  </a:cubicBezTo>
                  <a:cubicBezTo>
                    <a:pt x="598" y="1281"/>
                    <a:pt x="674" y="1484"/>
                    <a:pt x="943" y="1484"/>
                  </a:cubicBezTo>
                  <a:cubicBezTo>
                    <a:pt x="1041" y="1484"/>
                    <a:pt x="1125" y="1448"/>
                    <a:pt x="1172" y="1377"/>
                  </a:cubicBezTo>
                  <a:lnTo>
                    <a:pt x="1172" y="137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430" y="29299"/>
            <a:ext cx="1274174" cy="664522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0" y="4585658"/>
            <a:ext cx="4583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5"/>
              </a:rPr>
              <a:t>Курс: «Управление портфелем»:</a:t>
            </a:r>
          </a:p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www.specialist.ru/course/uprport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224" y="5547262"/>
            <a:ext cx="6772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Курс: «Внедрение и управление проектным офисом</a:t>
            </a:r>
          </a:p>
          <a:p>
            <a:r>
              <a:rPr lang="ru-RU" dirty="0" smtClean="0">
                <a:hlinkClick r:id="rId6"/>
              </a:rPr>
              <a:t>http</a:t>
            </a:r>
            <a:r>
              <a:rPr lang="ru-RU" dirty="0">
                <a:hlinkClick r:id="rId6"/>
              </a:rPr>
              <a:t>://</a:t>
            </a:r>
            <a:r>
              <a:rPr lang="ru-RU" dirty="0" smtClean="0">
                <a:hlinkClick r:id="rId6"/>
              </a:rPr>
              <a:t>www.specialist.ru/course/vnedupr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097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910"/>
          </a:xfrm>
        </p:spPr>
        <p:txBody>
          <a:bodyPr/>
          <a:lstStyle/>
          <a:p>
            <a:r>
              <a:rPr lang="ru-RU" dirty="0"/>
              <a:t>Определение направлений </a:t>
            </a:r>
            <a:r>
              <a:rPr lang="ru-RU" dirty="0" smtClean="0"/>
              <a:t>развития</a:t>
            </a:r>
            <a:r>
              <a:rPr lang="en-US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Call centers and Service Desk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81880"/>
            <a:ext cx="8229600" cy="114300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От оператора к клиенту </a:t>
            </a:r>
            <a:r>
              <a:rPr lang="ru-RU" sz="1600" dirty="0" smtClean="0">
                <a:hlinkClick r:id="rId2"/>
              </a:rPr>
              <a:t>(</a:t>
            </a:r>
            <a:r>
              <a:rPr lang="en-US" sz="1600" dirty="0" smtClean="0">
                <a:hlinkClick r:id="rId2"/>
              </a:rPr>
              <a:t>www.petralexsolutions.com</a:t>
            </a:r>
            <a:r>
              <a:rPr lang="ru-RU" sz="1600" dirty="0" smtClean="0"/>
              <a:t>)</a:t>
            </a:r>
            <a:endParaRPr lang="ru-RU" dirty="0" smtClean="0"/>
          </a:p>
          <a:p>
            <a:pPr lvl="1"/>
            <a:r>
              <a:rPr lang="ru-RU" dirty="0" smtClean="0"/>
              <a:t>Проблемы коммуникаций – проблемы бизнеса</a:t>
            </a:r>
          </a:p>
          <a:p>
            <a:pPr lvl="1"/>
            <a:r>
              <a:rPr lang="ru-RU" dirty="0" smtClean="0"/>
              <a:t>Хорошая разборчивость – залог удовлетворенности </a:t>
            </a:r>
            <a:r>
              <a:rPr lang="ru-RU" dirty="0" smtClean="0"/>
              <a:t>клиента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675" y="2424881"/>
            <a:ext cx="5226926" cy="30656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199" y="5631444"/>
            <a:ext cx="6248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Курс «</a:t>
            </a:r>
            <a:r>
              <a:rPr lang="en-US" dirty="0" smtClean="0"/>
              <a:t>Service Desk</a:t>
            </a:r>
            <a:r>
              <a:rPr lang="ru-RU" dirty="0" smtClean="0"/>
              <a:t>»</a:t>
            </a:r>
          </a:p>
          <a:p>
            <a:r>
              <a:rPr lang="ru-RU" dirty="0" smtClean="0">
                <a:hlinkClick r:id="rId4"/>
              </a:rPr>
              <a:t>http</a:t>
            </a:r>
            <a:r>
              <a:rPr lang="ru-RU" dirty="0">
                <a:hlinkClick r:id="rId4"/>
              </a:rPr>
              <a:t>://</a:t>
            </a:r>
            <a:r>
              <a:rPr lang="ru-RU" dirty="0" smtClean="0">
                <a:hlinkClick r:id="rId4"/>
              </a:rPr>
              <a:t>www.specialist.ru/course/servdesk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9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910"/>
          </a:xfrm>
        </p:spPr>
        <p:txBody>
          <a:bodyPr/>
          <a:lstStyle/>
          <a:p>
            <a:r>
              <a:rPr lang="ru-RU" dirty="0"/>
              <a:t>Определение направлений </a:t>
            </a:r>
            <a:r>
              <a:rPr lang="ru-RU" dirty="0" smtClean="0"/>
              <a:t>развития</a:t>
            </a:r>
            <a:r>
              <a:rPr lang="en-US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Call centers and Service Desk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281880"/>
            <a:ext cx="8229600" cy="114300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От клиента к оператору </a:t>
            </a:r>
            <a:r>
              <a:rPr lang="ru-RU" sz="1600" dirty="0" smtClean="0">
                <a:hlinkClick r:id="rId2"/>
              </a:rPr>
              <a:t>(</a:t>
            </a:r>
            <a:r>
              <a:rPr lang="en-US" sz="1600" dirty="0" smtClean="0">
                <a:hlinkClick r:id="rId2"/>
              </a:rPr>
              <a:t>www.petralexsolutions.com</a:t>
            </a:r>
            <a:r>
              <a:rPr lang="ru-RU" sz="1600" dirty="0" smtClean="0"/>
              <a:t>)</a:t>
            </a:r>
            <a:endParaRPr lang="ru-RU" dirty="0" smtClean="0"/>
          </a:p>
          <a:p>
            <a:pPr lvl="1"/>
            <a:r>
              <a:rPr lang="ru-RU" dirty="0" smtClean="0"/>
              <a:t>Проблемы коммуникаций – проблемы бизнеса</a:t>
            </a:r>
          </a:p>
          <a:p>
            <a:pPr lvl="1"/>
            <a:r>
              <a:rPr lang="ru-RU" dirty="0" smtClean="0"/>
              <a:t>Хорошая разборчивость – залог удовлетворенности </a:t>
            </a:r>
            <a:r>
              <a:rPr lang="ru-RU" dirty="0" smtClean="0"/>
              <a:t>клиента</a:t>
            </a: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310" y="2424881"/>
            <a:ext cx="4817807" cy="2896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199" y="5651108"/>
            <a:ext cx="6248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Курс «</a:t>
            </a:r>
            <a:r>
              <a:rPr lang="en-US" dirty="0" smtClean="0"/>
              <a:t>Service Desk</a:t>
            </a:r>
            <a:r>
              <a:rPr lang="ru-RU" dirty="0" smtClean="0"/>
              <a:t>»</a:t>
            </a:r>
          </a:p>
          <a:p>
            <a:r>
              <a:rPr lang="ru-RU" dirty="0" smtClean="0">
                <a:hlinkClick r:id="rId4"/>
              </a:rPr>
              <a:t>http</a:t>
            </a:r>
            <a:r>
              <a:rPr lang="ru-RU" dirty="0">
                <a:hlinkClick r:id="rId4"/>
              </a:rPr>
              <a:t>://</a:t>
            </a:r>
            <a:r>
              <a:rPr lang="ru-RU" dirty="0" smtClean="0">
                <a:hlinkClick r:id="rId4"/>
              </a:rPr>
              <a:t>www.specialist.ru/course/servdesk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62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910"/>
          </a:xfrm>
        </p:spPr>
        <p:txBody>
          <a:bodyPr/>
          <a:lstStyle/>
          <a:p>
            <a:r>
              <a:rPr lang="ru-RU" dirty="0"/>
              <a:t>Определение направлений </a:t>
            </a:r>
            <a:r>
              <a:rPr lang="ru-RU" dirty="0" smtClean="0"/>
              <a:t>развития</a:t>
            </a:r>
            <a:r>
              <a:rPr lang="en-US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Call centers and Service Desk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281880"/>
            <a:ext cx="8229600" cy="114300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От клиента к оператору </a:t>
            </a:r>
            <a:r>
              <a:rPr lang="ru-RU" sz="1600" dirty="0" smtClean="0">
                <a:hlinkClick r:id="rId2"/>
              </a:rPr>
              <a:t>(</a:t>
            </a:r>
            <a:r>
              <a:rPr lang="en-US" sz="1600" dirty="0" smtClean="0">
                <a:hlinkClick r:id="rId2"/>
              </a:rPr>
              <a:t>www.petralexsolutions.com</a:t>
            </a:r>
            <a:r>
              <a:rPr lang="ru-RU" sz="1600" dirty="0" smtClean="0"/>
              <a:t>)</a:t>
            </a:r>
            <a:endParaRPr lang="ru-RU" dirty="0" smtClean="0"/>
          </a:p>
          <a:p>
            <a:pPr lvl="1"/>
            <a:r>
              <a:rPr lang="ru-RU" dirty="0" smtClean="0"/>
              <a:t>Проблемы коммуникаций – проблемы бизнеса</a:t>
            </a:r>
          </a:p>
          <a:p>
            <a:pPr lvl="1"/>
            <a:r>
              <a:rPr lang="ru-RU" dirty="0" smtClean="0"/>
              <a:t>Хорошая разборчивость – залог удовлетворенности </a:t>
            </a:r>
            <a:r>
              <a:rPr lang="ru-RU" dirty="0" smtClean="0"/>
              <a:t>клиента</a:t>
            </a: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310" y="2424881"/>
            <a:ext cx="4817807" cy="28963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199" y="5651108"/>
            <a:ext cx="6248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Курс «</a:t>
            </a:r>
            <a:r>
              <a:rPr lang="en-US" dirty="0" smtClean="0"/>
              <a:t>Service Desk</a:t>
            </a:r>
            <a:r>
              <a:rPr lang="ru-RU" dirty="0" smtClean="0"/>
              <a:t>»</a:t>
            </a:r>
          </a:p>
          <a:p>
            <a:r>
              <a:rPr lang="ru-RU" dirty="0" smtClean="0">
                <a:hlinkClick r:id="rId4"/>
              </a:rPr>
              <a:t>http</a:t>
            </a:r>
            <a:r>
              <a:rPr lang="ru-RU" dirty="0">
                <a:hlinkClick r:id="rId4"/>
              </a:rPr>
              <a:t>://</a:t>
            </a:r>
            <a:r>
              <a:rPr lang="ru-RU" dirty="0" smtClean="0">
                <a:hlinkClick r:id="rId4"/>
              </a:rPr>
              <a:t>www.specialist.ru/course/servdesk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723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910"/>
          </a:xfrm>
        </p:spPr>
        <p:txBody>
          <a:bodyPr/>
          <a:lstStyle/>
          <a:p>
            <a:r>
              <a:rPr lang="ru-RU" dirty="0"/>
              <a:t>Определение направлений </a:t>
            </a:r>
            <a:r>
              <a:rPr lang="ru-RU" dirty="0" smtClean="0"/>
              <a:t>развития:</a:t>
            </a:r>
            <a:br>
              <a:rPr lang="ru-RU" dirty="0" smtClean="0"/>
            </a:br>
            <a:r>
              <a:rPr lang="ru-RU" dirty="0" smtClean="0"/>
              <a:t>Меломаны и </a:t>
            </a:r>
            <a:r>
              <a:rPr lang="ru-RU" dirty="0" err="1" smtClean="0"/>
              <a:t>стриминговые</a:t>
            </a:r>
            <a:r>
              <a:rPr lang="ru-RU" dirty="0" smtClean="0"/>
              <a:t> сервисы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4051" y="1920508"/>
            <a:ext cx="6995652" cy="1253715"/>
          </a:xfrm>
        </p:spPr>
        <p:txBody>
          <a:bodyPr/>
          <a:lstStyle/>
          <a:p>
            <a:pPr lvl="1"/>
            <a:r>
              <a:rPr lang="ru-RU" dirty="0" smtClean="0"/>
              <a:t>Защита слуха при прослушивании музыки</a:t>
            </a:r>
            <a:endParaRPr lang="ru-RU" dirty="0" smtClean="0"/>
          </a:p>
          <a:p>
            <a:pPr lvl="1"/>
            <a:r>
              <a:rPr lang="ru-RU" dirty="0" smtClean="0"/>
              <a:t>Безопасность в шумных </a:t>
            </a:r>
            <a:r>
              <a:rPr lang="ru-RU" dirty="0" smtClean="0"/>
              <a:t>местах для меломанов</a:t>
            </a:r>
          </a:p>
          <a:p>
            <a:pPr lvl="1"/>
            <a:r>
              <a:rPr lang="ru-RU" dirty="0" smtClean="0"/>
              <a:t>Более высокое качество </a:t>
            </a:r>
            <a:r>
              <a:rPr lang="ru-RU" dirty="0" err="1" smtClean="0"/>
              <a:t>аудиотрансляции</a:t>
            </a:r>
            <a:r>
              <a:rPr lang="ru-RU" dirty="0" smtClean="0"/>
              <a:t> для компани</a:t>
            </a:r>
            <a:r>
              <a:rPr lang="ru-RU" dirty="0"/>
              <a:t>и</a:t>
            </a:r>
            <a:endParaRPr lang="ru-RU" dirty="0"/>
          </a:p>
        </p:txBody>
      </p:sp>
      <p:pic>
        <p:nvPicPr>
          <p:cNvPr id="1026" name="Picture 2" descr="http://appcup.eu/images/website/editions/2015/urban_denois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1" y="1430491"/>
            <a:ext cx="11620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2053" y="5368876"/>
            <a:ext cx="7504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Разработка сервисов гибкими </a:t>
            </a:r>
            <a:r>
              <a:rPr lang="en-US" b="1" dirty="0" smtClean="0"/>
              <a:t>SCRUM/Agile </a:t>
            </a:r>
            <a:r>
              <a:rPr lang="ru-RU" b="1" dirty="0" smtClean="0"/>
              <a:t>методиками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Курсы:</a:t>
            </a:r>
            <a:endParaRPr lang="ru-RU" dirty="0" smtClean="0">
              <a:hlinkClick r:id="rId3"/>
            </a:endParaRPr>
          </a:p>
          <a:p>
            <a:r>
              <a:rPr lang="ru-RU" dirty="0" smtClean="0">
                <a:hlinkClick r:id="rId3"/>
              </a:rPr>
              <a:t>http</a:t>
            </a:r>
            <a:r>
              <a:rPr lang="ru-RU" dirty="0">
                <a:hlinkClick r:id="rId3"/>
              </a:rPr>
              <a:t>://</a:t>
            </a:r>
            <a:r>
              <a:rPr lang="ru-RU" dirty="0" smtClean="0">
                <a:hlinkClick r:id="rId3"/>
              </a:rPr>
              <a:t>www.specialist.ru/course/scrum1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www.specialist.ru/course/scrum2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04" y="3174223"/>
            <a:ext cx="3706763" cy="20926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4052" y="1418420"/>
            <a:ext cx="2403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6"/>
              </a:rPr>
              <a:t>www.urbandenoiser.com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322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72381"/>
          </a:xfrm>
        </p:spPr>
        <p:txBody>
          <a:bodyPr/>
          <a:lstStyle/>
          <a:p>
            <a:r>
              <a:rPr lang="en-US" dirty="0" smtClean="0"/>
              <a:t>Microsoft 2015 </a:t>
            </a:r>
            <a:r>
              <a:rPr lang="en-US" dirty="0" err="1" smtClean="0"/>
              <a:t>AppCup</a:t>
            </a:r>
            <a:r>
              <a:rPr lang="en-US" dirty="0"/>
              <a:t> Winner: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0" dirty="0" smtClean="0">
                <a:hlinkClick r:id="rId2"/>
              </a:rPr>
              <a:t>http</a:t>
            </a:r>
            <a:r>
              <a:rPr lang="en-US" sz="2000" b="0" dirty="0">
                <a:hlinkClick r:id="rId2"/>
              </a:rPr>
              <a:t>://</a:t>
            </a:r>
            <a:r>
              <a:rPr lang="en-US" sz="2000" b="0" dirty="0" smtClean="0">
                <a:hlinkClick r:id="rId2"/>
              </a:rPr>
              <a:t>appcup.eu/finalists</a:t>
            </a:r>
            <a:r>
              <a:rPr lang="en-US" sz="2000" b="0" dirty="0" smtClean="0"/>
              <a:t> </a:t>
            </a:r>
            <a:endParaRPr lang="ru-RU" sz="2000" b="0" dirty="0"/>
          </a:p>
        </p:txBody>
      </p:sp>
      <p:pic>
        <p:nvPicPr>
          <p:cNvPr id="4098" name="Picture 2" descr="http://appcup.eu/images/website/editions/2015-winner-b2c-gener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966" y="1730508"/>
            <a:ext cx="2636439" cy="95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392" y="1629042"/>
            <a:ext cx="1164437" cy="11583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607" y="3170872"/>
            <a:ext cx="6868601" cy="287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17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3716"/>
          </a:xfrm>
        </p:spPr>
        <p:txBody>
          <a:bodyPr>
            <a:normAutofit/>
          </a:bodyPr>
          <a:lstStyle/>
          <a:p>
            <a:r>
              <a:rPr lang="ru-RU" dirty="0"/>
              <a:t>Определение направлений </a:t>
            </a:r>
            <a:r>
              <a:rPr lang="ru-RU" dirty="0" smtClean="0"/>
              <a:t>развития:</a:t>
            </a:r>
            <a:br>
              <a:rPr lang="ru-RU" dirty="0" smtClean="0"/>
            </a:br>
            <a:r>
              <a:rPr lang="ru-RU" dirty="0" smtClean="0"/>
              <a:t>Приложение для участия в телеконференциях </a:t>
            </a:r>
            <a:br>
              <a:rPr lang="ru-RU" dirty="0" smtClean="0"/>
            </a:br>
            <a:r>
              <a:rPr lang="en-US" dirty="0" smtClean="0"/>
              <a:t>Conference </a:t>
            </a:r>
            <a:r>
              <a:rPr lang="en-US" dirty="0" err="1" smtClean="0"/>
              <a:t>Denoiser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8354"/>
            <a:ext cx="8229600" cy="730046"/>
          </a:xfrm>
        </p:spPr>
        <p:txBody>
          <a:bodyPr>
            <a:normAutofit lnSpcReduction="10000"/>
          </a:bodyPr>
          <a:lstStyle/>
          <a:p>
            <a:pPr lvl="1"/>
            <a:r>
              <a:rPr lang="ru-RU" dirty="0" smtClean="0"/>
              <a:t>Мобильные сотрудники</a:t>
            </a:r>
          </a:p>
          <a:p>
            <a:pPr lvl="1"/>
            <a:r>
              <a:rPr lang="ru-RU" dirty="0" smtClean="0"/>
              <a:t>Участие в конференциях при повышенном шуме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459" y="2510675"/>
            <a:ext cx="4670322" cy="387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7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548" y="186148"/>
            <a:ext cx="8229600" cy="836407"/>
          </a:xfrm>
        </p:spPr>
        <p:txBody>
          <a:bodyPr/>
          <a:lstStyle/>
          <a:p>
            <a:r>
              <a:rPr lang="ru-RU" dirty="0" smtClean="0"/>
              <a:t>Комплексное управление проектами:</a:t>
            </a:r>
            <a:br>
              <a:rPr lang="ru-RU" dirty="0" smtClean="0"/>
            </a:br>
            <a:r>
              <a:rPr lang="ru-RU" dirty="0" smtClean="0"/>
              <a:t>программы проектов</a:t>
            </a:r>
            <a:endParaRPr lang="ru-RU" dirty="0"/>
          </a:p>
        </p:txBody>
      </p:sp>
      <p:pic>
        <p:nvPicPr>
          <p:cNvPr id="6" name="Объект 5" descr="and program management best practices measuring and monitor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022" y="1142334"/>
            <a:ext cx="4002651" cy="4140308"/>
          </a:xfrm>
        </p:spPr>
      </p:pic>
      <p:sp>
        <p:nvSpPr>
          <p:cNvPr id="7" name="Прямоугольник 6"/>
          <p:cNvSpPr/>
          <p:nvPr/>
        </p:nvSpPr>
        <p:spPr>
          <a:xfrm>
            <a:off x="1787372" y="5755835"/>
            <a:ext cx="52939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Курс «Управление программами проектов»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www.specialist.ru/course/uprog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984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</a:t>
            </a:r>
            <a:r>
              <a:rPr lang="ru-RU" dirty="0" smtClean="0"/>
              <a:t>управления</a:t>
            </a:r>
            <a:br>
              <a:rPr lang="ru-RU" dirty="0" smtClean="0"/>
            </a:br>
            <a:r>
              <a:rPr lang="ru-RU" dirty="0" smtClean="0"/>
              <a:t>распределенной командой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Инструментарий (</a:t>
            </a:r>
            <a:r>
              <a:rPr lang="en-US" dirty="0" smtClean="0"/>
              <a:t>Trello)</a:t>
            </a:r>
          </a:p>
          <a:p>
            <a:r>
              <a:rPr lang="ru-RU" dirty="0" smtClean="0"/>
              <a:t>Периодические встречи</a:t>
            </a:r>
          </a:p>
          <a:p>
            <a:r>
              <a:rPr lang="ru-RU" dirty="0" smtClean="0"/>
              <a:t>Возможности карьерного и профессионального роста</a:t>
            </a:r>
          </a:p>
          <a:p>
            <a:pPr lvl="1"/>
            <a:r>
              <a:rPr lang="ru-RU" dirty="0" smtClean="0"/>
              <a:t>Более 25 курсов прошли участники команды в «Специалисте»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28729" y="5746256"/>
            <a:ext cx="49859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Курс «Управление командой проекта:</a:t>
            </a:r>
            <a:endParaRPr lang="ru-RU" b="1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http</a:t>
            </a:r>
            <a:r>
              <a:rPr lang="ru-RU" dirty="0">
                <a:hlinkClick r:id="rId2"/>
              </a:rPr>
              <a:t>://</a:t>
            </a:r>
            <a:r>
              <a:rPr lang="ru-RU" dirty="0" smtClean="0">
                <a:hlinkClick r:id="rId2"/>
              </a:rPr>
              <a:t>www.specialist.ru/course/upres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00" y="3410061"/>
            <a:ext cx="1808693" cy="19517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193" y="3410061"/>
            <a:ext cx="1848465" cy="19380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09" y="3458993"/>
            <a:ext cx="1705839" cy="194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22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roject-managem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03" y="108156"/>
            <a:ext cx="8198992" cy="579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8579" y="6117640"/>
            <a:ext cx="6602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://www.specialist.ru/course/guide/11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16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TI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7" y="117986"/>
            <a:ext cx="8307736" cy="58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27122" y="6213124"/>
            <a:ext cx="48423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http://www.specialist.ru/course/guide/20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8406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sz="2600" dirty="0" smtClean="0"/>
              <a:t>Вопросы</a:t>
            </a:r>
          </a:p>
          <a:p>
            <a:endParaRPr lang="ru-RU" dirty="0"/>
          </a:p>
          <a:p>
            <a:r>
              <a:rPr lang="ru-RU" dirty="0" smtClean="0"/>
              <a:t>Контакты</a:t>
            </a:r>
            <a:endParaRPr lang="ru-RU" dirty="0" smtClean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http://www.specialist.ru/section/project-management</a:t>
            </a:r>
            <a:endParaRPr lang="ru-RU" dirty="0" smtClean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dinzis@specialist.ru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www.ddintsis.com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www.facebook.com/IPDanilDintsis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994790"/>
      </p:ext>
    </p:extLst>
  </p:cSld>
  <p:clrMapOvr>
    <a:masterClrMapping/>
  </p:clrMapOvr>
</p:sld>
</file>

<file path=ppt/theme/theme1.xml><?xml version="1.0" encoding="utf-8"?>
<a:theme xmlns:a="http://schemas.openxmlformats.org/drawingml/2006/main" name="Specialist_blank3">
  <a:themeElements>
    <a:clrScheme name="Specialist">
      <a:dk1>
        <a:srgbClr val="000000"/>
      </a:dk1>
      <a:lt1>
        <a:srgbClr val="FFFFFF"/>
      </a:lt1>
      <a:dk2>
        <a:srgbClr val="002346"/>
      </a:dk2>
      <a:lt2>
        <a:srgbClr val="C1E3FF"/>
      </a:lt2>
      <a:accent1>
        <a:srgbClr val="004587"/>
      </a:accent1>
      <a:accent2>
        <a:srgbClr val="008776"/>
      </a:accent2>
      <a:accent3>
        <a:srgbClr val="010087"/>
      </a:accent3>
      <a:accent4>
        <a:srgbClr val="5583AF"/>
      </a:accent4>
      <a:accent5>
        <a:srgbClr val="55AFA4"/>
      </a:accent5>
      <a:accent6>
        <a:srgbClr val="5655AF"/>
      </a:accent6>
      <a:hlink>
        <a:srgbClr val="7F7F7F"/>
      </a:hlink>
      <a:folHlink>
        <a:srgbClr val="7F7F7F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Specialist_blank3</Template>
  <TotalTime>0</TotalTime>
  <Words>711</Words>
  <Application>Microsoft Office PowerPoint</Application>
  <PresentationFormat>Экран (4:3)</PresentationFormat>
  <Paragraphs>186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Arial Unicode MS</vt:lpstr>
      <vt:lpstr>Calibri</vt:lpstr>
      <vt:lpstr>Verdana</vt:lpstr>
      <vt:lpstr>Wingdings</vt:lpstr>
      <vt:lpstr>Specialist_blank3</vt:lpstr>
      <vt:lpstr>Выстраивание портфеля проектов и сервисов</vt:lpstr>
      <vt:lpstr>Презентация PowerPoint</vt:lpstr>
      <vt:lpstr>Стандарты и методологии </vt:lpstr>
      <vt:lpstr>ИДЕЯ. БИЗНЕС КЕЙС</vt:lpstr>
      <vt:lpstr>РАЗРАБОТКА ТЕХОЛОГИЧЕСКОЙ БАЗЫ</vt:lpstr>
      <vt:lpstr>Презентация PowerPoint</vt:lpstr>
      <vt:lpstr>Презентация PowerPoint</vt:lpstr>
      <vt:lpstr>Курс «Управление ИТ проектами»</vt:lpstr>
      <vt:lpstr>Первое приложение: расширяем возможности для слабослышащих</vt:lpstr>
      <vt:lpstr>Обучение людей с нарушениями слуха в цифровом мире</vt:lpstr>
      <vt:lpstr>Как сформировать инновационный портфель</vt:lpstr>
      <vt:lpstr>Изменения в бизнесе –  повседневная потребность</vt:lpstr>
      <vt:lpstr>Презентация PowerPoint</vt:lpstr>
      <vt:lpstr>От стратегии портфеля  к реализации проектов</vt:lpstr>
      <vt:lpstr>Управление проектами и портфелями: Преобразование экспертизы в выгоды</vt:lpstr>
      <vt:lpstr>Как мы…</vt:lpstr>
      <vt:lpstr>Определение направлений развития:  Call centers and Service Desk</vt:lpstr>
      <vt:lpstr>Определение направлений развития:  Call centers and Service Desk</vt:lpstr>
      <vt:lpstr>Определение направлений развития:  Call centers and Service Desk</vt:lpstr>
      <vt:lpstr>Определение направлений развития: Меломаны и стриминговые сервисы</vt:lpstr>
      <vt:lpstr>Microsoft 2015 AppCup Winner:  http://appcup.eu/finalists </vt:lpstr>
      <vt:lpstr>Определение направлений развития: Приложение для участия в телеконференциях  Conference Denoiser</vt:lpstr>
      <vt:lpstr>Комплексное управление проектами: программы проектов</vt:lpstr>
      <vt:lpstr>Особенности управления распределенной командой</vt:lpstr>
      <vt:lpstr>Презентация PowerPoint</vt:lpstr>
      <vt:lpstr>Презентация PowerPoint</vt:lpstr>
      <vt:lpstr>Спасибо!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2011-03-21T18:28:15Z</dcterms:created>
  <dcterms:modified xsi:type="dcterms:W3CDTF">2015-12-30T16:50:16Z</dcterms:modified>
</cp:coreProperties>
</file>