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42" r:id="rId4"/>
  </p:sldMasterIdLst>
  <p:sldIdLst>
    <p:sldId id="288" r:id="rId5"/>
    <p:sldId id="291" r:id="rId6"/>
    <p:sldId id="299" r:id="rId7"/>
    <p:sldId id="300" r:id="rId8"/>
    <p:sldId id="297" r:id="rId9"/>
    <p:sldId id="295" r:id="rId10"/>
    <p:sldId id="294" r:id="rId11"/>
    <p:sldId id="296" r:id="rId12"/>
    <p:sldId id="301" r:id="rId13"/>
    <p:sldId id="298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EB4E0F"/>
    <a:srgbClr val="2CB22C"/>
    <a:srgbClr val="33CC33"/>
    <a:srgbClr val="3B9EE2"/>
    <a:srgbClr val="CCDEE8"/>
    <a:srgbClr val="324C93"/>
    <a:srgbClr val="0099FF"/>
    <a:srgbClr val="BBF2FF"/>
    <a:srgbClr val="303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7" autoAdjust="0"/>
    <p:restoredTop sz="94696" autoAdjust="0"/>
  </p:normalViewPr>
  <p:slideViewPr>
    <p:cSldViewPr snapToGrid="0" snapToObjects="1">
      <p:cViewPr varScale="1">
        <p:scale>
          <a:sx n="130" d="100"/>
          <a:sy n="130" d="100"/>
        </p:scale>
        <p:origin x="16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G-Cit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6911"/>
            <a:ext cx="9144000" cy="1837679"/>
          </a:xfrm>
          <a:prstGeom prst="rect">
            <a:avLst/>
          </a:prstGeom>
        </p:spPr>
      </p:pic>
      <p:pic>
        <p:nvPicPr>
          <p:cNvPr id="12" name="Picture 11" descr="Logo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28"/>
          <a:stretch/>
        </p:blipFill>
        <p:spPr>
          <a:xfrm>
            <a:off x="2463516" y="531432"/>
            <a:ext cx="2739855" cy="641804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 userDrawn="1"/>
        </p:nvSpPr>
        <p:spPr>
          <a:xfrm>
            <a:off x="1" y="1439688"/>
            <a:ext cx="9143999" cy="1731283"/>
          </a:xfrm>
          <a:prstGeom prst="rect">
            <a:avLst/>
          </a:prstGeom>
          <a:solidFill>
            <a:srgbClr val="1B4B90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1669318" y="1739570"/>
            <a:ext cx="5011167" cy="1102519"/>
          </a:xfrm>
        </p:spPr>
        <p:txBody>
          <a:bodyPr>
            <a:normAutofit/>
          </a:bodyPr>
          <a:lstStyle>
            <a:lvl1pPr algn="ctr">
              <a:defRPr sz="4000" b="0" i="0">
                <a:solidFill>
                  <a:schemeClr val="bg1"/>
                </a:solidFill>
                <a:latin typeface="Segoe"/>
                <a:cs typeface="Sego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5" name="Title 1"/>
          <p:cNvSpPr txBox="1">
            <a:spLocks/>
          </p:cNvSpPr>
          <p:nvPr userDrawn="1"/>
        </p:nvSpPr>
        <p:spPr>
          <a:xfrm>
            <a:off x="6930045" y="1439688"/>
            <a:ext cx="2213956" cy="1731283"/>
          </a:xfrm>
          <a:prstGeom prst="rect">
            <a:avLst/>
          </a:prstGeom>
          <a:solidFill>
            <a:srgbClr val="3B9EE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pic>
        <p:nvPicPr>
          <p:cNvPr id="28" name="Picture 27" descr="IAMCP-Logo-Whit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423" y="2417269"/>
            <a:ext cx="1696503" cy="42482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7059466" y="1608230"/>
            <a:ext cx="2055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Henk Kok – Perrit</a:t>
            </a:r>
            <a:r>
              <a:rPr lang="en-US" sz="1600" baseline="0" dirty="0" smtClean="0">
                <a:solidFill>
                  <a:schemeClr val="bg1"/>
                </a:solidFill>
                <a:latin typeface="Garamond" panose="02020404030301010803" pitchFamily="18" charset="0"/>
              </a:rPr>
              <a:t> BV</a:t>
            </a:r>
            <a:endParaRPr lang="en-US" sz="16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Dutch IAMCP Chapter</a:t>
            </a:r>
            <a:endParaRPr lang="en-US" sz="28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227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 userDrawn="1"/>
        </p:nvSpPr>
        <p:spPr>
          <a:xfrm>
            <a:off x="222832" y="248462"/>
            <a:ext cx="3601115" cy="663649"/>
          </a:xfrm>
          <a:prstGeom prst="rect">
            <a:avLst/>
          </a:prstGeom>
          <a:solidFill>
            <a:schemeClr val="bg1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1" name="Picture 20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6" y="449424"/>
            <a:ext cx="2090802" cy="31821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>
          <a:xfrm>
            <a:off x="3823948" y="912111"/>
            <a:ext cx="5121835" cy="3408361"/>
          </a:xfrm>
          <a:prstGeom prst="rect">
            <a:avLst/>
          </a:prstGeom>
          <a:solidFill>
            <a:srgbClr val="1B4B90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Title 1"/>
          <p:cNvSpPr txBox="1">
            <a:spLocks/>
          </p:cNvSpPr>
          <p:nvPr userDrawn="1"/>
        </p:nvSpPr>
        <p:spPr>
          <a:xfrm>
            <a:off x="222832" y="912112"/>
            <a:ext cx="3601116" cy="3408360"/>
          </a:xfrm>
          <a:prstGeom prst="rect">
            <a:avLst/>
          </a:prstGeom>
          <a:solidFill>
            <a:srgbClr val="3B9EE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86706" y="1705808"/>
            <a:ext cx="3059734" cy="1669129"/>
          </a:xfrm>
          <a:noFill/>
        </p:spPr>
        <p:txBody>
          <a:bodyPr anchor="ctr">
            <a:normAutofit/>
          </a:bodyPr>
          <a:lstStyle>
            <a:lvl1pPr algn="l"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230588" y="4082202"/>
            <a:ext cx="7183708" cy="1151020"/>
            <a:chOff x="1230588" y="4082202"/>
            <a:chExt cx="7183708" cy="1151020"/>
          </a:xfrm>
        </p:grpSpPr>
        <p:pic>
          <p:nvPicPr>
            <p:cNvPr id="29" name="Picture 28" descr="BG-City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588" y="4082202"/>
              <a:ext cx="5727295" cy="1151020"/>
            </a:xfrm>
            <a:prstGeom prst="rect">
              <a:avLst/>
            </a:prstGeom>
          </p:spPr>
        </p:pic>
        <p:pic>
          <p:nvPicPr>
            <p:cNvPr id="30" name="Picture 29" descr="Plane-Brussels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607" y="4646677"/>
              <a:ext cx="2025689" cy="186732"/>
            </a:xfrm>
            <a:prstGeom prst="rect">
              <a:avLst/>
            </a:prstGeom>
          </p:spPr>
        </p:pic>
      </p:grpSp>
      <p:pic>
        <p:nvPicPr>
          <p:cNvPr id="32" name="Picture 31" descr="IAMCP-Logo-blu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44" y="418922"/>
            <a:ext cx="1392565" cy="34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0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 userDrawn="1"/>
        </p:nvSpPr>
        <p:spPr>
          <a:xfrm>
            <a:off x="222832" y="248462"/>
            <a:ext cx="4394898" cy="663649"/>
          </a:xfrm>
          <a:prstGeom prst="rect">
            <a:avLst/>
          </a:prstGeom>
          <a:solidFill>
            <a:schemeClr val="bg1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1" name="Picture 20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6" y="449424"/>
            <a:ext cx="2090802" cy="31821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>
          <a:xfrm>
            <a:off x="4617730" y="912111"/>
            <a:ext cx="4328054" cy="3408361"/>
          </a:xfrm>
          <a:prstGeom prst="rect">
            <a:avLst/>
          </a:prstGeom>
          <a:solidFill>
            <a:srgbClr val="1B4B90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Title 1"/>
          <p:cNvSpPr txBox="1">
            <a:spLocks/>
          </p:cNvSpPr>
          <p:nvPr userDrawn="1"/>
        </p:nvSpPr>
        <p:spPr>
          <a:xfrm>
            <a:off x="222832" y="912112"/>
            <a:ext cx="4394898" cy="3408360"/>
          </a:xfrm>
          <a:prstGeom prst="rect">
            <a:avLst/>
          </a:prstGeom>
          <a:solidFill>
            <a:srgbClr val="3B9EE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230588" y="4082202"/>
            <a:ext cx="7183708" cy="1151020"/>
            <a:chOff x="1230588" y="4082202"/>
            <a:chExt cx="7183708" cy="1151020"/>
          </a:xfrm>
        </p:grpSpPr>
        <p:pic>
          <p:nvPicPr>
            <p:cNvPr id="29" name="Picture 28" descr="BG-City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588" y="4082202"/>
              <a:ext cx="5727295" cy="1151020"/>
            </a:xfrm>
            <a:prstGeom prst="rect">
              <a:avLst/>
            </a:prstGeom>
          </p:spPr>
        </p:pic>
        <p:pic>
          <p:nvPicPr>
            <p:cNvPr id="30" name="Picture 29" descr="Plane-Brussels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607" y="4646677"/>
              <a:ext cx="2025689" cy="186732"/>
            </a:xfrm>
            <a:prstGeom prst="rect">
              <a:avLst/>
            </a:prstGeom>
          </p:spPr>
        </p:pic>
      </p:grpSp>
      <p:pic>
        <p:nvPicPr>
          <p:cNvPr id="32" name="Picture 31" descr="IAMCP-Logo-blu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44" y="418922"/>
            <a:ext cx="1392565" cy="348711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5562" y="1231055"/>
            <a:ext cx="3996508" cy="27029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788565" y="1281919"/>
            <a:ext cx="3996508" cy="27029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696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 userDrawn="1"/>
        </p:nvSpPr>
        <p:spPr>
          <a:xfrm>
            <a:off x="222832" y="248462"/>
            <a:ext cx="6541554" cy="663649"/>
          </a:xfrm>
          <a:prstGeom prst="rect">
            <a:avLst/>
          </a:prstGeom>
          <a:solidFill>
            <a:schemeClr val="bg1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1" name="Picture 20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6" y="449424"/>
            <a:ext cx="2090802" cy="31821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>
          <a:xfrm>
            <a:off x="5708313" y="912111"/>
            <a:ext cx="3237471" cy="3408361"/>
          </a:xfrm>
          <a:prstGeom prst="rect">
            <a:avLst/>
          </a:prstGeom>
          <a:solidFill>
            <a:srgbClr val="1B4B90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Title 1"/>
          <p:cNvSpPr txBox="1">
            <a:spLocks/>
          </p:cNvSpPr>
          <p:nvPr userDrawn="1"/>
        </p:nvSpPr>
        <p:spPr>
          <a:xfrm>
            <a:off x="222832" y="912112"/>
            <a:ext cx="6541554" cy="3408360"/>
          </a:xfrm>
          <a:prstGeom prst="rect">
            <a:avLst/>
          </a:prstGeom>
          <a:solidFill>
            <a:srgbClr val="3B9EE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230588" y="4082202"/>
            <a:ext cx="7183708" cy="1151020"/>
            <a:chOff x="1230588" y="4082202"/>
            <a:chExt cx="7183708" cy="1151020"/>
          </a:xfrm>
        </p:grpSpPr>
        <p:pic>
          <p:nvPicPr>
            <p:cNvPr id="29" name="Picture 28" descr="BG-City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588" y="4082202"/>
              <a:ext cx="5727295" cy="1151020"/>
            </a:xfrm>
            <a:prstGeom prst="rect">
              <a:avLst/>
            </a:prstGeom>
          </p:spPr>
        </p:pic>
        <p:pic>
          <p:nvPicPr>
            <p:cNvPr id="30" name="Picture 29" descr="Plane-Brussels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607" y="4646677"/>
              <a:ext cx="2025689" cy="186732"/>
            </a:xfrm>
            <a:prstGeom prst="rect">
              <a:avLst/>
            </a:prstGeom>
          </p:spPr>
        </p:pic>
      </p:grpSp>
      <p:pic>
        <p:nvPicPr>
          <p:cNvPr id="32" name="Picture 31" descr="IAMCP-Logo-blu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44" y="418922"/>
            <a:ext cx="1392565" cy="348711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586705" y="1281919"/>
            <a:ext cx="5801901" cy="270292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776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 userDrawn="1"/>
        </p:nvSpPr>
        <p:spPr>
          <a:xfrm>
            <a:off x="222832" y="248462"/>
            <a:ext cx="3601115" cy="663649"/>
          </a:xfrm>
          <a:prstGeom prst="rect">
            <a:avLst/>
          </a:prstGeom>
          <a:solidFill>
            <a:schemeClr val="bg1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1" name="Picture 20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6" y="449424"/>
            <a:ext cx="2090802" cy="31821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>
          <a:xfrm>
            <a:off x="3823948" y="912111"/>
            <a:ext cx="5121835" cy="3408361"/>
          </a:xfrm>
          <a:prstGeom prst="rect">
            <a:avLst/>
          </a:prstGeom>
          <a:solidFill>
            <a:srgbClr val="1B4B90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230588" y="4082202"/>
            <a:ext cx="7183708" cy="1151020"/>
            <a:chOff x="1230588" y="4082202"/>
            <a:chExt cx="7183708" cy="1151020"/>
          </a:xfrm>
        </p:grpSpPr>
        <p:pic>
          <p:nvPicPr>
            <p:cNvPr id="29" name="Picture 28" descr="BG-City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588" y="4082202"/>
              <a:ext cx="5727295" cy="1151020"/>
            </a:xfrm>
            <a:prstGeom prst="rect">
              <a:avLst/>
            </a:prstGeom>
          </p:spPr>
        </p:pic>
        <p:pic>
          <p:nvPicPr>
            <p:cNvPr id="30" name="Picture 29" descr="Plane-Brussels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607" y="4646677"/>
              <a:ext cx="2025689" cy="186732"/>
            </a:xfrm>
            <a:prstGeom prst="rect">
              <a:avLst/>
            </a:prstGeom>
          </p:spPr>
        </p:pic>
      </p:grpSp>
      <p:pic>
        <p:nvPicPr>
          <p:cNvPr id="32" name="Picture 31" descr="IAMCP-Logo-blu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44" y="418922"/>
            <a:ext cx="1392565" cy="34871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222832" y="912112"/>
            <a:ext cx="3601116" cy="1607012"/>
          </a:xfrm>
          <a:prstGeom prst="rect">
            <a:avLst/>
          </a:prstGeom>
          <a:solidFill>
            <a:srgbClr val="3B9EE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sp>
        <p:nvSpPr>
          <p:cNvPr id="13" name="Title 1"/>
          <p:cNvSpPr txBox="1">
            <a:spLocks/>
          </p:cNvSpPr>
          <p:nvPr userDrawn="1"/>
        </p:nvSpPr>
        <p:spPr>
          <a:xfrm>
            <a:off x="222831" y="2475190"/>
            <a:ext cx="3601116" cy="1845282"/>
          </a:xfrm>
          <a:prstGeom prst="rect">
            <a:avLst/>
          </a:prstGeom>
          <a:solidFill>
            <a:srgbClr val="303F7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79632" y="1118736"/>
            <a:ext cx="3340779" cy="1152586"/>
          </a:xfrm>
          <a:noFill/>
        </p:spPr>
        <p:txBody>
          <a:bodyPr anchor="ctr">
            <a:normAutofit/>
          </a:bodyPr>
          <a:lstStyle>
            <a:lvl1pPr algn="l">
              <a:defRPr sz="24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392800" y="2754442"/>
            <a:ext cx="3340779" cy="11525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rgbClr val="FFFFFF"/>
                </a:solidFill>
                <a:latin typeface="Avant Garde"/>
                <a:ea typeface="+mj-ea"/>
                <a:cs typeface="Avant Garde"/>
              </a:defRPr>
            </a:lvl1pPr>
          </a:lstStyle>
          <a:p>
            <a:r>
              <a:rPr lang="en-US" dirty="0" smtClean="0">
                <a:latin typeface="Segoe"/>
                <a:cs typeface="Segoe"/>
              </a:rPr>
              <a:t>Click to edit Master title style</a:t>
            </a:r>
            <a:endParaRPr lang="en-US" dirty="0">
              <a:latin typeface="Segoe"/>
              <a:cs typeface="Segoe"/>
            </a:endParaRPr>
          </a:p>
        </p:txBody>
      </p:sp>
    </p:spTree>
    <p:extLst>
      <p:ext uri="{BB962C8B-B14F-4D97-AF65-F5344CB8AC3E}">
        <p14:creationId xmlns:p14="http://schemas.microsoft.com/office/powerpoint/2010/main" val="111202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 userDrawn="1"/>
        </p:nvSpPr>
        <p:spPr>
          <a:xfrm>
            <a:off x="222832" y="248462"/>
            <a:ext cx="3601115" cy="663649"/>
          </a:xfrm>
          <a:prstGeom prst="rect">
            <a:avLst/>
          </a:prstGeom>
          <a:solidFill>
            <a:schemeClr val="bg1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1" name="Picture 20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6" y="449424"/>
            <a:ext cx="2090802" cy="31821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>
          <a:xfrm>
            <a:off x="3823948" y="912111"/>
            <a:ext cx="5121835" cy="3408361"/>
          </a:xfrm>
          <a:prstGeom prst="rect">
            <a:avLst/>
          </a:prstGeom>
          <a:solidFill>
            <a:srgbClr val="1B4B90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230588" y="4082202"/>
            <a:ext cx="7183708" cy="1151020"/>
            <a:chOff x="1230588" y="4082202"/>
            <a:chExt cx="7183708" cy="1151020"/>
          </a:xfrm>
        </p:grpSpPr>
        <p:pic>
          <p:nvPicPr>
            <p:cNvPr id="29" name="Picture 28" descr="BG-City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588" y="4082202"/>
              <a:ext cx="5727295" cy="1151020"/>
            </a:xfrm>
            <a:prstGeom prst="rect">
              <a:avLst/>
            </a:prstGeom>
          </p:spPr>
        </p:pic>
        <p:pic>
          <p:nvPicPr>
            <p:cNvPr id="30" name="Picture 29" descr="Plane-Brussels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607" y="4646677"/>
              <a:ext cx="2025689" cy="186732"/>
            </a:xfrm>
            <a:prstGeom prst="rect">
              <a:avLst/>
            </a:prstGeom>
          </p:spPr>
        </p:pic>
      </p:grpSp>
      <p:pic>
        <p:nvPicPr>
          <p:cNvPr id="32" name="Picture 31" descr="IAMCP-Logo-blu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44" y="418922"/>
            <a:ext cx="1392565" cy="34871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222832" y="912112"/>
            <a:ext cx="3601116" cy="1607012"/>
          </a:xfrm>
          <a:prstGeom prst="rect">
            <a:avLst/>
          </a:prstGeom>
          <a:solidFill>
            <a:srgbClr val="3B9EE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sp>
        <p:nvSpPr>
          <p:cNvPr id="13" name="Title 1"/>
          <p:cNvSpPr txBox="1">
            <a:spLocks/>
          </p:cNvSpPr>
          <p:nvPr userDrawn="1"/>
        </p:nvSpPr>
        <p:spPr>
          <a:xfrm>
            <a:off x="222831" y="2475190"/>
            <a:ext cx="3601116" cy="1845282"/>
          </a:xfrm>
          <a:prstGeom prst="rect">
            <a:avLst/>
          </a:prstGeom>
          <a:solidFill>
            <a:srgbClr val="303F7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79632" y="1118736"/>
            <a:ext cx="3340779" cy="1152586"/>
          </a:xfrm>
          <a:noFill/>
        </p:spPr>
        <p:txBody>
          <a:bodyPr anchor="ctr">
            <a:normAutofit/>
          </a:bodyPr>
          <a:lstStyle>
            <a:lvl1pPr algn="l">
              <a:defRPr sz="2400">
                <a:solidFill>
                  <a:srgbClr val="FFFFFF"/>
                </a:solidFill>
                <a:latin typeface="Segoe"/>
                <a:cs typeface="Sego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392800" y="2754442"/>
            <a:ext cx="3340779" cy="11525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rgbClr val="FFFFFF"/>
                </a:solidFill>
                <a:latin typeface="Avant Garde"/>
                <a:ea typeface="+mj-ea"/>
                <a:cs typeface="Avant Garde"/>
              </a:defRPr>
            </a:lvl1pPr>
          </a:lstStyle>
          <a:p>
            <a:r>
              <a:rPr lang="en-US" dirty="0" smtClean="0">
                <a:latin typeface="Segoe"/>
                <a:cs typeface="Segoe"/>
              </a:rPr>
              <a:t>Click to edit Master title style</a:t>
            </a:r>
            <a:endParaRPr lang="en-US" dirty="0">
              <a:latin typeface="Segoe"/>
              <a:cs typeface="Segoe"/>
            </a:endParaRPr>
          </a:p>
        </p:txBody>
      </p:sp>
      <p:sp>
        <p:nvSpPr>
          <p:cNvPr id="16" name="Picture Placeholder 2"/>
          <p:cNvSpPr>
            <a:spLocks noGrp="1"/>
          </p:cNvSpPr>
          <p:nvPr>
            <p:ph type="pic" idx="1"/>
          </p:nvPr>
        </p:nvSpPr>
        <p:spPr>
          <a:xfrm>
            <a:off x="3975802" y="1118736"/>
            <a:ext cx="4804095" cy="3086100"/>
          </a:xfrm>
        </p:spPr>
        <p:txBody>
          <a:bodyPr/>
          <a:lstStyle>
            <a:lvl1pPr marL="0" indent="0">
              <a:buNone/>
              <a:defRPr sz="3200">
                <a:latin typeface="Segoe"/>
                <a:cs typeface="Segoe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206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6" y="449424"/>
            <a:ext cx="2090802" cy="31821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>
          <a:xfrm>
            <a:off x="222832" y="912111"/>
            <a:ext cx="8722951" cy="3408361"/>
          </a:xfrm>
          <a:prstGeom prst="rect">
            <a:avLst/>
          </a:prstGeom>
          <a:solidFill>
            <a:srgbClr val="1B4B90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230588" y="4082202"/>
            <a:ext cx="7183708" cy="1151020"/>
            <a:chOff x="1230588" y="4082202"/>
            <a:chExt cx="7183708" cy="1151020"/>
          </a:xfrm>
        </p:grpSpPr>
        <p:pic>
          <p:nvPicPr>
            <p:cNvPr id="29" name="Picture 28" descr="BG-City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588" y="4082202"/>
              <a:ext cx="5727295" cy="1151020"/>
            </a:xfrm>
            <a:prstGeom prst="rect">
              <a:avLst/>
            </a:prstGeom>
          </p:spPr>
        </p:pic>
        <p:pic>
          <p:nvPicPr>
            <p:cNvPr id="30" name="Picture 29" descr="Plane-Brussels.png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607" y="4646677"/>
              <a:ext cx="2025689" cy="186732"/>
            </a:xfrm>
            <a:prstGeom prst="rect">
              <a:avLst/>
            </a:prstGeom>
          </p:spPr>
        </p:pic>
      </p:grpSp>
      <p:pic>
        <p:nvPicPr>
          <p:cNvPr id="32" name="Picture 31" descr="IAMCP-Logo-blu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44" y="418922"/>
            <a:ext cx="1392565" cy="348711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87375" y="1214438"/>
            <a:ext cx="3843988" cy="2651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679850" y="1214438"/>
            <a:ext cx="3892026" cy="2651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04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 userDrawn="1"/>
        </p:nvSpPr>
        <p:spPr>
          <a:xfrm>
            <a:off x="222832" y="248462"/>
            <a:ext cx="5043725" cy="663649"/>
          </a:xfrm>
          <a:prstGeom prst="rect">
            <a:avLst/>
          </a:prstGeom>
          <a:solidFill>
            <a:schemeClr val="bg1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1" name="Picture 20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6" y="449424"/>
            <a:ext cx="2090802" cy="31821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 userDrawn="1"/>
        </p:nvSpPr>
        <p:spPr>
          <a:xfrm>
            <a:off x="222832" y="912111"/>
            <a:ext cx="8722951" cy="3408361"/>
          </a:xfrm>
          <a:prstGeom prst="rect">
            <a:avLst/>
          </a:prstGeom>
          <a:solidFill>
            <a:srgbClr val="1B4B90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9" name="Picture 28" descr="BG-City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588" y="4082202"/>
            <a:ext cx="5727295" cy="1151020"/>
          </a:xfrm>
          <a:prstGeom prst="rect">
            <a:avLst/>
          </a:prstGeom>
        </p:spPr>
      </p:pic>
      <p:pic>
        <p:nvPicPr>
          <p:cNvPr id="30" name="Picture 29" descr="Plane-Brussel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607" y="4646677"/>
            <a:ext cx="2025689" cy="186732"/>
          </a:xfrm>
          <a:prstGeom prst="rect">
            <a:avLst/>
          </a:prstGeom>
        </p:spPr>
      </p:pic>
      <p:pic>
        <p:nvPicPr>
          <p:cNvPr id="32" name="Picture 31" descr="IAMCP-Logo-blu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44" y="418922"/>
            <a:ext cx="1392565" cy="348711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 userDrawn="1">
            <p:ph type="pic" sz="quarter" idx="10"/>
          </p:nvPr>
        </p:nvSpPr>
        <p:spPr>
          <a:xfrm>
            <a:off x="587375" y="1214438"/>
            <a:ext cx="3843988" cy="2651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5266557" y="912112"/>
            <a:ext cx="3679226" cy="3408360"/>
          </a:xfrm>
          <a:prstGeom prst="rect">
            <a:avLst/>
          </a:prstGeom>
          <a:solidFill>
            <a:srgbClr val="3B9EE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quarter" idx="11"/>
          </p:nvPr>
        </p:nvSpPr>
        <p:spPr>
          <a:xfrm>
            <a:off x="5646738" y="1125538"/>
            <a:ext cx="3036887" cy="2955925"/>
          </a:xfrm>
        </p:spPr>
        <p:txBody>
          <a:bodyPr>
            <a:no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  <a:lvl2pPr>
              <a:defRPr sz="2000">
                <a:solidFill>
                  <a:srgbClr val="FFFFFF"/>
                </a:solidFill>
              </a:defRPr>
            </a:lvl2pPr>
            <a:lvl3pPr>
              <a:defRPr sz="2000">
                <a:solidFill>
                  <a:srgbClr val="FFFFFF"/>
                </a:solidFill>
              </a:defRPr>
            </a:lvl3pPr>
            <a:lvl4pPr>
              <a:defRPr sz="2000">
                <a:solidFill>
                  <a:srgbClr val="FFFFFF"/>
                </a:solidFill>
              </a:defRPr>
            </a:lvl4pPr>
            <a:lvl5pPr>
              <a:defRPr sz="20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4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 userDrawn="1"/>
        </p:nvSpPr>
        <p:spPr>
          <a:xfrm>
            <a:off x="0" y="1"/>
            <a:ext cx="9144000" cy="993846"/>
          </a:xfrm>
          <a:prstGeom prst="rect">
            <a:avLst/>
          </a:prstGeom>
          <a:solidFill>
            <a:srgbClr val="1B4B90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0" name="Picture 19" descr="townmi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29" y="157877"/>
            <a:ext cx="3207906" cy="835969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222832" y="248462"/>
            <a:ext cx="2959190" cy="745384"/>
            <a:chOff x="222832" y="248462"/>
            <a:chExt cx="2959190" cy="745384"/>
          </a:xfrm>
        </p:grpSpPr>
        <p:sp>
          <p:nvSpPr>
            <p:cNvPr id="22" name="Title 1"/>
            <p:cNvSpPr txBox="1">
              <a:spLocks/>
            </p:cNvSpPr>
            <p:nvPr userDrawn="1"/>
          </p:nvSpPr>
          <p:spPr>
            <a:xfrm>
              <a:off x="222832" y="248462"/>
              <a:ext cx="2959190" cy="745384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1188720" tIns="45720" rIns="274320" bIns="45720" rtlCol="0" anchor="b" anchorCtr="0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lvl="0"/>
              <a:endParaRPr lang="en-US" dirty="0"/>
            </a:p>
          </p:txBody>
        </p:sp>
        <p:pic>
          <p:nvPicPr>
            <p:cNvPr id="23" name="Picture 22" descr="Logo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706" y="449424"/>
              <a:ext cx="2090802" cy="318210"/>
            </a:xfrm>
            <a:prstGeom prst="rect">
              <a:avLst/>
            </a:prstGeom>
          </p:spPr>
        </p:pic>
      </p:grpSp>
      <p:pic>
        <p:nvPicPr>
          <p:cNvPr id="26" name="Picture 25" descr="IAMCP-Logo-Whit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595" y="248462"/>
            <a:ext cx="1316293" cy="329612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idx="11"/>
          </p:nvPr>
        </p:nvSpPr>
        <p:spPr>
          <a:xfrm>
            <a:off x="222832" y="1177745"/>
            <a:ext cx="4332775" cy="590902"/>
          </a:xfrm>
          <a:prstGeom prst="rect">
            <a:avLst/>
          </a:prstGeom>
          <a:solidFill>
            <a:srgbClr val="324C9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Segoe"/>
                <a:cs typeface="Sego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dirty="0" smtClean="0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4645337" y="1177745"/>
            <a:ext cx="4332775" cy="590902"/>
          </a:xfrm>
          <a:prstGeom prst="rect">
            <a:avLst/>
          </a:prstGeom>
          <a:solidFill>
            <a:srgbClr val="3B9EE2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Segoe"/>
                <a:cs typeface="Sego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dirty="0" smtClean="0"/>
              <a:t>Click to edit Master text styles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4"/>
          </p:nvPr>
        </p:nvSpPr>
        <p:spPr>
          <a:xfrm>
            <a:off x="222832" y="1768648"/>
            <a:ext cx="4332775" cy="29935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0" b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 i="0">
                <a:solidFill>
                  <a:srgbClr val="324C93"/>
                </a:solidFill>
                <a:latin typeface="Segoe"/>
                <a:cs typeface="Sego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dirty="0" smtClean="0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/>
          </p:nvPr>
        </p:nvSpPr>
        <p:spPr>
          <a:xfrm>
            <a:off x="4645338" y="1768647"/>
            <a:ext cx="4332775" cy="29841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0" b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 i="0">
                <a:solidFill>
                  <a:srgbClr val="324C93"/>
                </a:solidFill>
                <a:latin typeface="Segoe"/>
                <a:cs typeface="Sego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8535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 userDrawn="1"/>
        </p:nvSpPr>
        <p:spPr>
          <a:xfrm>
            <a:off x="222832" y="248461"/>
            <a:ext cx="8665776" cy="4398215"/>
          </a:xfrm>
          <a:prstGeom prst="rect">
            <a:avLst/>
          </a:prstGeom>
          <a:solidFill>
            <a:schemeClr val="bg1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8" name="Picture 17" descr="Logo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66"/>
          <a:stretch/>
        </p:blipFill>
        <p:spPr>
          <a:xfrm>
            <a:off x="586706" y="449424"/>
            <a:ext cx="1357650" cy="318210"/>
          </a:xfrm>
          <a:prstGeom prst="rect">
            <a:avLst/>
          </a:prstGeom>
        </p:spPr>
      </p:pic>
      <p:pic>
        <p:nvPicPr>
          <p:cNvPr id="26" name="Picture 25" descr="BG-City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588" y="4082202"/>
            <a:ext cx="5727295" cy="11510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87375" y="966788"/>
            <a:ext cx="8054975" cy="3408362"/>
          </a:xfrm>
        </p:spPr>
        <p:txBody>
          <a:bodyPr/>
          <a:lstStyle>
            <a:lvl1pPr marL="0" indent="0">
              <a:buNone/>
              <a:defRPr>
                <a:solidFill>
                  <a:srgbClr val="324C93"/>
                </a:solidFill>
              </a:defRPr>
            </a:lvl1pPr>
            <a:lvl2pPr marL="457200" indent="0">
              <a:buNone/>
              <a:defRPr>
                <a:solidFill>
                  <a:srgbClr val="324C93"/>
                </a:solidFill>
              </a:defRPr>
            </a:lvl2pPr>
            <a:lvl3pPr marL="914400" indent="0">
              <a:buNone/>
              <a:defRPr>
                <a:solidFill>
                  <a:srgbClr val="324C93"/>
                </a:solidFill>
              </a:defRPr>
            </a:lvl3pPr>
            <a:lvl4pPr marL="1371600" indent="0">
              <a:buNone/>
              <a:defRPr>
                <a:solidFill>
                  <a:srgbClr val="324C93"/>
                </a:solidFill>
              </a:defRPr>
            </a:lvl4pPr>
            <a:lvl5pPr>
              <a:defRPr>
                <a:solidFill>
                  <a:srgbClr val="324C93"/>
                </a:solidFill>
              </a:defRPr>
            </a:lvl5pPr>
          </a:lstStyle>
          <a:p>
            <a:pPr lvl="0"/>
            <a:r>
              <a:rPr lang="th-TH" dirty="0" smtClean="0"/>
              <a:t>Click to edit Master text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3B9EE2">
                <a:alpha val="91000"/>
              </a:srgbClr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09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64" r:id="rId3"/>
    <p:sldLayoutId id="2147484165" r:id="rId4"/>
    <p:sldLayoutId id="2147484166" r:id="rId5"/>
    <p:sldLayoutId id="2147484167" r:id="rId6"/>
    <p:sldLayoutId id="2147484168" r:id="rId7"/>
    <p:sldLayoutId id="2147484169" r:id="rId8"/>
    <p:sldLayoutId id="2147484170" r:id="rId9"/>
    <p:sldLayoutId id="2147484158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tx1"/>
          </a:solidFill>
          <a:latin typeface="Segoe"/>
          <a:ea typeface="+mj-ea"/>
          <a:cs typeface="Segoe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Segoe"/>
          <a:ea typeface="+mn-ea"/>
          <a:cs typeface="Sego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Segoe"/>
          <a:ea typeface="+mn-ea"/>
          <a:cs typeface="Sego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Segoe"/>
          <a:ea typeface="+mn-ea"/>
          <a:cs typeface="Sego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Segoe"/>
          <a:ea typeface="+mn-ea"/>
          <a:cs typeface="Sego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b="0" i="0" kern="1200">
          <a:solidFill>
            <a:schemeClr val="tx1"/>
          </a:solidFill>
          <a:latin typeface="Segoe"/>
          <a:ea typeface="+mn-ea"/>
          <a:cs typeface="Sego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935" y="1889741"/>
            <a:ext cx="8082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Mentoring Initiative – Business Model Framework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86140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7948" y="931096"/>
            <a:ext cx="8082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Start-up Teams’ Challenges</a:t>
            </a:r>
            <a:endParaRPr lang="nl-N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66750" y="1657350"/>
            <a:ext cx="7477125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Young teams focus on technology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Poor internal processes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Lack of market business model 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A lot of start-up teams fail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1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6750" y="1004837"/>
            <a:ext cx="1526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</a:t>
            </a:r>
            <a:endParaRPr lang="nl-N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66750" y="1657350"/>
            <a:ext cx="7477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On-line free framework with free content on business, project, service management and marketing</a:t>
            </a:r>
          </a:p>
        </p:txBody>
      </p:sp>
    </p:spTree>
    <p:extLst>
      <p:ext uri="{BB962C8B-B14F-4D97-AF65-F5344CB8AC3E}">
        <p14:creationId xmlns:p14="http://schemas.microsoft.com/office/powerpoint/2010/main" val="71103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7949" y="1071206"/>
            <a:ext cx="1179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</a:t>
            </a:r>
            <a:endParaRPr lang="nl-N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66750" y="1657350"/>
            <a:ext cx="747712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Webinars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Videos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Templates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Presentations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Free consulting sessions</a:t>
            </a:r>
          </a:p>
        </p:txBody>
      </p:sp>
    </p:spTree>
    <p:extLst>
      <p:ext uri="{BB962C8B-B14F-4D97-AF65-F5344CB8AC3E}">
        <p14:creationId xmlns:p14="http://schemas.microsoft.com/office/powerpoint/2010/main" val="320369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7948" y="931096"/>
            <a:ext cx="8082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WHO: Target Audience for the Mentoring initiative</a:t>
            </a:r>
            <a:endParaRPr lang="nl-N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66750" y="1657350"/>
            <a:ext cx="74771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err="1" smtClean="0"/>
              <a:t>Bizspark</a:t>
            </a:r>
            <a:r>
              <a:rPr lang="en-US" dirty="0" smtClean="0"/>
              <a:t> members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Action Pack members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MPN Registered members (basic level)</a:t>
            </a:r>
          </a:p>
        </p:txBody>
      </p:sp>
    </p:spTree>
    <p:extLst>
      <p:ext uri="{BB962C8B-B14F-4D97-AF65-F5344CB8AC3E}">
        <p14:creationId xmlns:p14="http://schemas.microsoft.com/office/powerpoint/2010/main" val="341037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7948" y="931096"/>
            <a:ext cx="8082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WHO</a:t>
            </a:r>
            <a:r>
              <a:rPr lang="ru-RU" sz="2800" dirty="0" smtClean="0"/>
              <a:t>: </a:t>
            </a:r>
            <a:r>
              <a:rPr lang="en-US" sz="2800" dirty="0" smtClean="0"/>
              <a:t>Mentoring Participants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7948" y="1632612"/>
            <a:ext cx="74771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IAMCP members: Microsoft Learning partners and consulting partners offers their content and services (both free and chargeable);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Microsoft: information support (no financial support!)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Non-Microsoft training and certification organizations and institutes (i.e. EXIN and its partners)* - </a:t>
            </a:r>
            <a:r>
              <a:rPr lang="en-US" dirty="0" err="1" smtClean="0"/>
              <a:t>GlobalKnowledge</a:t>
            </a:r>
            <a:r>
              <a:rPr lang="en-US" dirty="0" smtClean="0"/>
              <a:t> CEE supports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99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7948" y="931096"/>
            <a:ext cx="808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Goal: Increase number of valued partners in community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7948" y="1980080"/>
            <a:ext cx="747712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More value for new participants from the IAMCP community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More partners – more products- more common projects – more benefits</a:t>
            </a:r>
          </a:p>
          <a:p>
            <a:pPr algn="just">
              <a:spcAft>
                <a:spcPts val="600"/>
              </a:spcAft>
            </a:pPr>
            <a:r>
              <a:rPr lang="en-US" dirty="0" smtClean="0"/>
              <a:t>For each IAMCP member and vendor as well</a:t>
            </a:r>
          </a:p>
          <a:p>
            <a:pPr algn="just">
              <a:spcAft>
                <a:spcPts val="600"/>
              </a:spcAft>
            </a:pPr>
            <a:r>
              <a:rPr lang="en-US" dirty="0" smtClean="0"/>
              <a:t>- Strengthen relationships with EMEA/CEE </a:t>
            </a:r>
            <a:r>
              <a:rPr lang="en-US" smtClean="0"/>
              <a:t>Microsoft subsidiaries as </a:t>
            </a:r>
            <a:r>
              <a:rPr lang="en-US" dirty="0" smtClean="0"/>
              <a:t>their current KPIs aimed at Cloud and mobile Apps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50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7948" y="931096"/>
            <a:ext cx="8082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/>
              <a:t>Revenue source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948" y="1585633"/>
            <a:ext cx="747712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Raise level of awareness in the community.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Grow up customers from free users (estimation: 10% of free users become customers when grow);</a:t>
            </a:r>
          </a:p>
        </p:txBody>
      </p:sp>
    </p:spTree>
    <p:extLst>
      <p:ext uri="{BB962C8B-B14F-4D97-AF65-F5344CB8AC3E}">
        <p14:creationId xmlns:p14="http://schemas.microsoft.com/office/powerpoint/2010/main" val="66382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0"/>
          </p:nvPr>
        </p:nvSpPr>
        <p:spPr>
          <a:xfrm>
            <a:off x="587375" y="1541206"/>
            <a:ext cx="8054975" cy="2477730"/>
          </a:xfrm>
        </p:spPr>
        <p:txBody>
          <a:bodyPr/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BM 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cs typeface="+mn-cs"/>
              </a:rPr>
              <a:t>Framework is developed</a:t>
            </a:r>
            <a:endParaRPr 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Agreed with Global Knowledge CEE about information support and received a portion of free 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cs typeface="+mn-cs"/>
              </a:rPr>
              <a:t>videos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sz="1800" dirty="0" smtClean="0">
                <a:solidFill>
                  <a:schemeClr val="tx1"/>
                </a:solidFill>
                <a:latin typeface="+mn-lt"/>
                <a:cs typeface="+mn-cs"/>
              </a:rPr>
              <a:t>Agreed with 3 training/consulting companies – IAMCP members on their participation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sz="1800" dirty="0" smtClean="0">
                <a:solidFill>
                  <a:schemeClr val="tx1"/>
                </a:solidFill>
                <a:latin typeface="+mn-lt"/>
                <a:cs typeface="+mn-cs"/>
              </a:rPr>
              <a:t>Discussed with George Dobrea on his active participation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endParaRPr 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9459" y="931096"/>
            <a:ext cx="8082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has been done since November 2014</a:t>
            </a:r>
          </a:p>
        </p:txBody>
      </p:sp>
    </p:spTree>
    <p:extLst>
      <p:ext uri="{BB962C8B-B14F-4D97-AF65-F5344CB8AC3E}">
        <p14:creationId xmlns:p14="http://schemas.microsoft.com/office/powerpoint/2010/main" val="1029775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7948" y="864729"/>
            <a:ext cx="8082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Roadmap/Next steps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948" y="1454316"/>
            <a:ext cx="747712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Involve content providers</a:t>
            </a:r>
          </a:p>
          <a:p>
            <a:pPr marL="742950" lvl="1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IAMCP members, LLPA community</a:t>
            </a:r>
          </a:p>
          <a:p>
            <a:pPr marL="742950" lvl="1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Non-Microsoft content providers (EXIN®, Global Knowledge®, etc.)</a:t>
            </a:r>
            <a:endParaRPr lang="en-US" dirty="0"/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Establish sub-group in LinkedIn/Facebook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Get </a:t>
            </a:r>
            <a:r>
              <a:rPr lang="en-US" dirty="0" smtClean="0"/>
              <a:t>Microsoft information support </a:t>
            </a:r>
            <a:endParaRPr lang="en-US" dirty="0"/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Invite </a:t>
            </a:r>
            <a:r>
              <a:rPr lang="en-US" dirty="0" smtClean="0"/>
              <a:t>young teams: local chapters and MS subsidiaries, IAMCP mailing lists, Microsoft EMEA, CEE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US" dirty="0" smtClean="0"/>
              <a:t>Announce at the IAMCP EMEA Summit</a:t>
            </a:r>
          </a:p>
        </p:txBody>
      </p:sp>
    </p:spTree>
    <p:extLst>
      <p:ext uri="{BB962C8B-B14F-4D97-AF65-F5344CB8AC3E}">
        <p14:creationId xmlns:p14="http://schemas.microsoft.com/office/powerpoint/2010/main" val="343260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A628FF273846498DCE842429C2C95D" ma:contentTypeVersion="0" ma:contentTypeDescription="Create a new document." ma:contentTypeScope="" ma:versionID="7037cca42d293deee5b269f18203297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6e0e3112098b4d1518554ee266199a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E27157-237C-41D5-8AEE-9A6B8EC513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14202C4-32A0-4256-B436-F270D1448E19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6FFF7F-D3FA-4AF8-A8D0-0866686288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2915</TotalTime>
  <Words>307</Words>
  <Application>Microsoft Office PowerPoint</Application>
  <PresentationFormat>Экран (16:9)</PresentationFormat>
  <Paragraphs>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Garamond</vt:lpstr>
      <vt:lpstr>Segoe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manythink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manythink</dc:creator>
  <cp:lastModifiedBy>Danil Dintsis</cp:lastModifiedBy>
  <cp:revision>180</cp:revision>
  <dcterms:created xsi:type="dcterms:W3CDTF">2013-02-20T09:02:47Z</dcterms:created>
  <dcterms:modified xsi:type="dcterms:W3CDTF">2015-01-17T13:02:33Z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0x01010042A628FF273846498DCE842429C2C95D</vt:lpwstr>
  </property>
</Properties>
</file>