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473" r:id="rId2"/>
    <p:sldId id="816" r:id="rId3"/>
    <p:sldId id="814" r:id="rId4"/>
    <p:sldId id="789" r:id="rId5"/>
    <p:sldId id="795" r:id="rId6"/>
    <p:sldId id="803" r:id="rId7"/>
    <p:sldId id="820" r:id="rId8"/>
    <p:sldId id="821" r:id="rId9"/>
    <p:sldId id="823" r:id="rId10"/>
    <p:sldId id="824" r:id="rId11"/>
    <p:sldId id="828" r:id="rId12"/>
    <p:sldId id="826" r:id="rId13"/>
    <p:sldId id="827" r:id="rId14"/>
    <p:sldId id="825" r:id="rId15"/>
    <p:sldId id="822" r:id="rId16"/>
    <p:sldId id="829" r:id="rId17"/>
    <p:sldId id="830" r:id="rId18"/>
    <p:sldId id="798" r:id="rId19"/>
  </p:sldIdLst>
  <p:sldSz cx="9144000" cy="6858000" type="screen4x3"/>
  <p:notesSz cx="6669088" cy="9928225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0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hegdahl" initials="DH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99"/>
    <a:srgbClr val="FFCC00"/>
    <a:srgbClr val="F3FCA2"/>
    <a:srgbClr val="E4F828"/>
    <a:srgbClr val="CFB80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0519" autoAdjust="0"/>
  </p:normalViewPr>
  <p:slideViewPr>
    <p:cSldViewPr>
      <p:cViewPr varScale="1">
        <p:scale>
          <a:sx n="70" d="100"/>
          <a:sy n="70" d="100"/>
        </p:scale>
        <p:origin x="118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-1788" y="-90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821593-41B8-42B0-B4F7-3050D5346903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A4D93CB-8FBD-4799-B0CE-1DC6AFB8DD9E}">
      <dgm:prSet phldrT="[Текст]"/>
      <dgm:spPr/>
      <dgm:t>
        <a:bodyPr/>
        <a:lstStyle/>
        <a:p>
          <a:r>
            <a:rPr lang="ru-RU" dirty="0" smtClean="0">
              <a:solidFill>
                <a:schemeClr val="accent2"/>
              </a:solidFill>
            </a:rPr>
            <a:t>Сервис бизнес критичен?</a:t>
          </a:r>
          <a:endParaRPr lang="ru-RU" dirty="0">
            <a:solidFill>
              <a:schemeClr val="accent2"/>
            </a:solidFill>
          </a:endParaRPr>
        </a:p>
      </dgm:t>
    </dgm:pt>
    <dgm:pt modelId="{524DAA79-0725-4464-9315-B27895070A01}" type="parTrans" cxnId="{C1871C41-C5C7-47C1-8379-0F3D15542C2B}">
      <dgm:prSet/>
      <dgm:spPr/>
      <dgm:t>
        <a:bodyPr/>
        <a:lstStyle/>
        <a:p>
          <a:endParaRPr lang="ru-RU"/>
        </a:p>
      </dgm:t>
    </dgm:pt>
    <dgm:pt modelId="{9C916441-767F-4BEE-8C8E-951527B42C55}" type="sibTrans" cxnId="{C1871C41-C5C7-47C1-8379-0F3D15542C2B}">
      <dgm:prSet/>
      <dgm:spPr/>
      <dgm:t>
        <a:bodyPr/>
        <a:lstStyle/>
        <a:p>
          <a:endParaRPr lang="ru-RU" dirty="0">
            <a:solidFill>
              <a:srgbClr val="FF0000"/>
            </a:solidFill>
          </a:endParaRPr>
        </a:p>
      </dgm:t>
    </dgm:pt>
    <dgm:pt modelId="{461AEB80-6B57-458B-B53D-ADA70276F332}">
      <dgm:prSet phldrT="[Текст]" custT="1"/>
      <dgm:spPr/>
      <dgm:t>
        <a:bodyPr/>
        <a:lstStyle/>
        <a:p>
          <a:r>
            <a:rPr lang="ru-RU" sz="2200" dirty="0" smtClean="0">
              <a:solidFill>
                <a:schemeClr val="accent2"/>
              </a:solidFill>
            </a:rPr>
            <a:t>ЗВЕЗДЫ, ТАНКИ</a:t>
          </a:r>
          <a:endParaRPr lang="ru-RU" sz="2200" dirty="0">
            <a:solidFill>
              <a:schemeClr val="accent2"/>
            </a:solidFill>
          </a:endParaRPr>
        </a:p>
      </dgm:t>
    </dgm:pt>
    <dgm:pt modelId="{071754F0-4833-4E43-B07C-688C981B90D2}" type="parTrans" cxnId="{2EE2109A-C2DA-4749-AE24-C9D38CD45D4D}">
      <dgm:prSet/>
      <dgm:spPr/>
      <dgm:t>
        <a:bodyPr/>
        <a:lstStyle/>
        <a:p>
          <a:endParaRPr lang="ru-RU"/>
        </a:p>
      </dgm:t>
    </dgm:pt>
    <dgm:pt modelId="{4629D4EC-0B99-4FDF-BEBD-B470B5615343}" type="sibTrans" cxnId="{2EE2109A-C2DA-4749-AE24-C9D38CD45D4D}">
      <dgm:prSet/>
      <dgm:spPr/>
      <dgm:t>
        <a:bodyPr/>
        <a:lstStyle/>
        <a:p>
          <a:endParaRPr lang="ru-RU" dirty="0"/>
        </a:p>
      </dgm:t>
    </dgm:pt>
    <dgm:pt modelId="{0A9816AE-AF04-4A19-BE77-610D38F9195E}">
      <dgm:prSet phldrT="[Текст]"/>
      <dgm:spPr/>
      <dgm:t>
        <a:bodyPr/>
        <a:lstStyle/>
        <a:p>
          <a:r>
            <a:rPr lang="ru-RU" dirty="0" smtClean="0">
              <a:solidFill>
                <a:schemeClr val="accent2"/>
              </a:solidFill>
            </a:rPr>
            <a:t>Сервис влияет на стоимость бизнес-активов?</a:t>
          </a:r>
          <a:endParaRPr lang="ru-RU" dirty="0">
            <a:solidFill>
              <a:schemeClr val="accent2"/>
            </a:solidFill>
          </a:endParaRPr>
        </a:p>
      </dgm:t>
    </dgm:pt>
    <dgm:pt modelId="{33FF9BF4-CBC4-4180-A23D-3C9FED04760A}" type="parTrans" cxnId="{EAC769F8-021B-40C7-8DAD-8B70F0ED5B47}">
      <dgm:prSet/>
      <dgm:spPr/>
      <dgm:t>
        <a:bodyPr/>
        <a:lstStyle/>
        <a:p>
          <a:endParaRPr lang="ru-RU"/>
        </a:p>
      </dgm:t>
    </dgm:pt>
    <dgm:pt modelId="{AF633729-2154-485E-B09A-78160581B422}" type="sibTrans" cxnId="{EAC769F8-021B-40C7-8DAD-8B70F0ED5B47}">
      <dgm:prSet/>
      <dgm:spPr/>
      <dgm:t>
        <a:bodyPr/>
        <a:lstStyle/>
        <a:p>
          <a:endParaRPr lang="ru-RU"/>
        </a:p>
      </dgm:t>
    </dgm:pt>
    <dgm:pt modelId="{C6E650EF-3E4F-46B0-B781-F5EFBDEF2F10}">
      <dgm:prSet/>
      <dgm:spPr/>
      <dgm:t>
        <a:bodyPr/>
        <a:lstStyle/>
        <a:p>
          <a:endParaRPr lang="ru-RU"/>
        </a:p>
      </dgm:t>
    </dgm:pt>
    <dgm:pt modelId="{C7662BCB-22AC-444C-A6FE-1389319336AA}" type="parTrans" cxnId="{C58F28CE-A19D-43C8-8F97-CEC672E654A4}">
      <dgm:prSet/>
      <dgm:spPr/>
      <dgm:t>
        <a:bodyPr/>
        <a:lstStyle/>
        <a:p>
          <a:endParaRPr lang="ru-RU"/>
        </a:p>
      </dgm:t>
    </dgm:pt>
    <dgm:pt modelId="{09A92272-5F5C-4AFC-86A7-09866856604A}" type="sibTrans" cxnId="{C58F28CE-A19D-43C8-8F97-CEC672E654A4}">
      <dgm:prSet/>
      <dgm:spPr/>
      <dgm:t>
        <a:bodyPr/>
        <a:lstStyle/>
        <a:p>
          <a:endParaRPr lang="ru-RU"/>
        </a:p>
      </dgm:t>
    </dgm:pt>
    <dgm:pt modelId="{F5E802C8-1814-414C-8731-C9F0FB05DD01}">
      <dgm:prSet phldrT="[Текст]"/>
      <dgm:spPr/>
      <dgm:t>
        <a:bodyPr/>
        <a:lstStyle/>
        <a:p>
          <a:r>
            <a:rPr lang="ru-RU" dirty="0" smtClean="0">
              <a:solidFill>
                <a:schemeClr val="accent2"/>
              </a:solidFill>
            </a:rPr>
            <a:t>Сервис НЕ влияет на стоимость бизнес-активов?</a:t>
          </a:r>
          <a:endParaRPr lang="ru-RU" dirty="0">
            <a:solidFill>
              <a:schemeClr val="accent2"/>
            </a:solidFill>
          </a:endParaRPr>
        </a:p>
      </dgm:t>
    </dgm:pt>
    <dgm:pt modelId="{D338C342-DB80-4220-BE1B-46F09DF7B768}" type="parTrans" cxnId="{90018D7A-B8E4-487D-805D-BC6859655E2F}">
      <dgm:prSet/>
      <dgm:spPr/>
      <dgm:t>
        <a:bodyPr/>
        <a:lstStyle/>
        <a:p>
          <a:endParaRPr lang="ru-RU"/>
        </a:p>
      </dgm:t>
    </dgm:pt>
    <dgm:pt modelId="{7167231F-8594-4292-B189-2F28C9BCD16D}" type="sibTrans" cxnId="{90018D7A-B8E4-487D-805D-BC6859655E2F}">
      <dgm:prSet/>
      <dgm:spPr/>
      <dgm:t>
        <a:bodyPr/>
        <a:lstStyle/>
        <a:p>
          <a:endParaRPr lang="ru-RU"/>
        </a:p>
      </dgm:t>
    </dgm:pt>
    <dgm:pt modelId="{C18B0F15-4DEA-4A30-8521-4B79AC80D819}">
      <dgm:prSet/>
      <dgm:spPr/>
      <dgm:t>
        <a:bodyPr/>
        <a:lstStyle/>
        <a:p>
          <a:endParaRPr lang="ru-RU"/>
        </a:p>
      </dgm:t>
    </dgm:pt>
    <dgm:pt modelId="{E6D2C47F-E07D-4EC4-BCEC-02278D85BDE2}" type="sibTrans" cxnId="{A2DD93BC-34D7-4C46-BE1C-D79FB65252F8}">
      <dgm:prSet/>
      <dgm:spPr/>
      <dgm:t>
        <a:bodyPr/>
        <a:lstStyle/>
        <a:p>
          <a:endParaRPr lang="ru-RU"/>
        </a:p>
      </dgm:t>
    </dgm:pt>
    <dgm:pt modelId="{5A412741-60CF-4913-BCAD-33ED4A63C978}" type="parTrans" cxnId="{A2DD93BC-34D7-4C46-BE1C-D79FB65252F8}">
      <dgm:prSet/>
      <dgm:spPr/>
      <dgm:t>
        <a:bodyPr/>
        <a:lstStyle/>
        <a:p>
          <a:endParaRPr lang="ru-RU"/>
        </a:p>
      </dgm:t>
    </dgm:pt>
    <dgm:pt modelId="{3378488C-03D3-43B5-8565-F3C2A646A23E}" type="pres">
      <dgm:prSet presAssocID="{75821593-41B8-42B0-B4F7-3050D534690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6CB8D13-4844-49DC-9C93-CEB85607610C}" type="pres">
      <dgm:prSet presAssocID="{DA4D93CB-8FBD-4799-B0CE-1DC6AFB8DD9E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9257E7-6C27-4B9A-89B7-5C6B7908771A}" type="pres">
      <dgm:prSet presAssocID="{9C916441-767F-4BEE-8C8E-951527B42C55}" presName="sibTrans" presStyleLbl="sibTrans2D1" presStyleIdx="0" presStyleCnt="5"/>
      <dgm:spPr/>
      <dgm:t>
        <a:bodyPr/>
        <a:lstStyle/>
        <a:p>
          <a:endParaRPr lang="ru-RU"/>
        </a:p>
      </dgm:t>
    </dgm:pt>
    <dgm:pt modelId="{D1F5AA4A-97E9-429B-91A3-91A7FED1785E}" type="pres">
      <dgm:prSet presAssocID="{9C916441-767F-4BEE-8C8E-951527B42C55}" presName="connectorText" presStyleLbl="sibTrans2D1" presStyleIdx="0" presStyleCnt="5"/>
      <dgm:spPr/>
      <dgm:t>
        <a:bodyPr/>
        <a:lstStyle/>
        <a:p>
          <a:endParaRPr lang="ru-RU"/>
        </a:p>
      </dgm:t>
    </dgm:pt>
    <dgm:pt modelId="{EC2F9704-7933-4A5B-A1ED-1FE020673B8B}" type="pres">
      <dgm:prSet presAssocID="{461AEB80-6B57-458B-B53D-ADA70276F332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26A966-9B7C-4ACF-BAAE-02A7935B8A32}" type="pres">
      <dgm:prSet presAssocID="{4629D4EC-0B99-4FDF-BEBD-B470B5615343}" presName="sibTrans" presStyleLbl="sibTrans2D1" presStyleIdx="1" presStyleCnt="5" custAng="12848691" custFlipVert="1" custFlipHor="1" custScaleX="37120" custScaleY="31901" custLinFactX="-200000" custLinFactY="100000" custLinFactNeighborX="-291833" custLinFactNeighborY="149569"/>
      <dgm:spPr/>
      <dgm:t>
        <a:bodyPr/>
        <a:lstStyle/>
        <a:p>
          <a:endParaRPr lang="ru-RU"/>
        </a:p>
      </dgm:t>
    </dgm:pt>
    <dgm:pt modelId="{BBDFDE55-B1F8-49D9-9B07-B5B78930A14D}" type="pres">
      <dgm:prSet presAssocID="{4629D4EC-0B99-4FDF-BEBD-B470B5615343}" presName="connectorText" presStyleLbl="sibTrans2D1" presStyleIdx="1" presStyleCnt="5"/>
      <dgm:spPr/>
      <dgm:t>
        <a:bodyPr/>
        <a:lstStyle/>
        <a:p>
          <a:endParaRPr lang="ru-RU"/>
        </a:p>
      </dgm:t>
    </dgm:pt>
    <dgm:pt modelId="{268966C2-9095-4253-9D7A-56136A711EAE}" type="pres">
      <dgm:prSet presAssocID="{0A9816AE-AF04-4A19-BE77-610D38F9195E}" presName="node" presStyleLbl="node1" presStyleIdx="2" presStyleCnt="6" custLinFactX="-39991" custLinFactNeighborX="-100000" custLinFactNeighborY="3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460E4F-79CD-4B60-827E-33EB466B59AE}" type="pres">
      <dgm:prSet presAssocID="{AF633729-2154-485E-B09A-78160581B422}" presName="sibTrans" presStyleLbl="sibTrans2D1" presStyleIdx="2" presStyleCnt="5"/>
      <dgm:spPr/>
      <dgm:t>
        <a:bodyPr/>
        <a:lstStyle/>
        <a:p>
          <a:endParaRPr lang="ru-RU"/>
        </a:p>
      </dgm:t>
    </dgm:pt>
    <dgm:pt modelId="{C01895B9-C5CD-4404-B5E0-CC62AECECCA2}" type="pres">
      <dgm:prSet presAssocID="{AF633729-2154-485E-B09A-78160581B422}" presName="connectorText" presStyleLbl="sibTrans2D1" presStyleIdx="2" presStyleCnt="5"/>
      <dgm:spPr/>
      <dgm:t>
        <a:bodyPr/>
        <a:lstStyle/>
        <a:p>
          <a:endParaRPr lang="ru-RU"/>
        </a:p>
      </dgm:t>
    </dgm:pt>
    <dgm:pt modelId="{FD8C9D7F-77F8-4855-BC25-CF687AA825F2}" type="pres">
      <dgm:prSet presAssocID="{C6E650EF-3E4F-46B0-B781-F5EFBDEF2F10}" presName="node" presStyleLbl="node1" presStyleIdx="3" presStyleCnt="6" custLinFactX="37204" custLinFactNeighborX="100000" custLinFactNeighborY="-119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476AE8-07A9-491A-AE82-2D36DC02C13A}" type="pres">
      <dgm:prSet presAssocID="{09A92272-5F5C-4AFC-86A7-09866856604A}" presName="sibTrans" presStyleLbl="sibTrans2D1" presStyleIdx="3" presStyleCnt="5"/>
      <dgm:spPr/>
      <dgm:t>
        <a:bodyPr/>
        <a:lstStyle/>
        <a:p>
          <a:endParaRPr lang="ru-RU"/>
        </a:p>
      </dgm:t>
    </dgm:pt>
    <dgm:pt modelId="{7E7D08D3-39BD-4030-B7B1-8DF90C6B6589}" type="pres">
      <dgm:prSet presAssocID="{09A92272-5F5C-4AFC-86A7-09866856604A}" presName="connectorText" presStyleLbl="sibTrans2D1" presStyleIdx="3" presStyleCnt="5"/>
      <dgm:spPr/>
      <dgm:t>
        <a:bodyPr/>
        <a:lstStyle/>
        <a:p>
          <a:endParaRPr lang="ru-RU"/>
        </a:p>
      </dgm:t>
    </dgm:pt>
    <dgm:pt modelId="{D5727F94-7513-409E-812E-BF5D2C401DE9}" type="pres">
      <dgm:prSet presAssocID="{F5E802C8-1814-414C-8731-C9F0FB05DD01}" presName="node" presStyleLbl="node1" presStyleIdx="4" presStyleCnt="6" custLinFactNeighborX="-7732" custLinFactNeighborY="-109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3F4D92-5EEA-4DFB-95C2-109388387975}" type="pres">
      <dgm:prSet presAssocID="{7167231F-8594-4292-B189-2F28C9BCD16D}" presName="sibTrans" presStyleLbl="sibTrans2D1" presStyleIdx="4" presStyleCnt="5"/>
      <dgm:spPr/>
      <dgm:t>
        <a:bodyPr/>
        <a:lstStyle/>
        <a:p>
          <a:endParaRPr lang="ru-RU"/>
        </a:p>
      </dgm:t>
    </dgm:pt>
    <dgm:pt modelId="{2DAC6E7C-B431-4AF9-9BA5-8FDE8CBB5FE3}" type="pres">
      <dgm:prSet presAssocID="{7167231F-8594-4292-B189-2F28C9BCD16D}" presName="connectorText" presStyleLbl="sibTrans2D1" presStyleIdx="4" presStyleCnt="5"/>
      <dgm:spPr/>
      <dgm:t>
        <a:bodyPr/>
        <a:lstStyle/>
        <a:p>
          <a:endParaRPr lang="ru-RU"/>
        </a:p>
      </dgm:t>
    </dgm:pt>
    <dgm:pt modelId="{D37728D9-3766-43AE-9383-12964CD51C71}" type="pres">
      <dgm:prSet presAssocID="{C18B0F15-4DEA-4A30-8521-4B79AC80D819}" presName="node" presStyleLbl="node1" presStyleIdx="5" presStyleCnt="6" custLinFactNeighborX="214" custLinFactNeighborY="-173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4195E7-168D-48D7-B26E-CED6B9FE7459}" type="presOf" srcId="{AF633729-2154-485E-B09A-78160581B422}" destId="{C01895B9-C5CD-4404-B5E0-CC62AECECCA2}" srcOrd="1" destOrd="0" presId="urn:microsoft.com/office/officeart/2005/8/layout/process5"/>
    <dgm:cxn modelId="{A2DD93BC-34D7-4C46-BE1C-D79FB65252F8}" srcId="{75821593-41B8-42B0-B4F7-3050D5346903}" destId="{C18B0F15-4DEA-4A30-8521-4B79AC80D819}" srcOrd="5" destOrd="0" parTransId="{5A412741-60CF-4913-BCAD-33ED4A63C978}" sibTransId="{E6D2C47F-E07D-4EC4-BCEC-02278D85BDE2}"/>
    <dgm:cxn modelId="{C1871C41-C5C7-47C1-8379-0F3D15542C2B}" srcId="{75821593-41B8-42B0-B4F7-3050D5346903}" destId="{DA4D93CB-8FBD-4799-B0CE-1DC6AFB8DD9E}" srcOrd="0" destOrd="0" parTransId="{524DAA79-0725-4464-9315-B27895070A01}" sibTransId="{9C916441-767F-4BEE-8C8E-951527B42C55}"/>
    <dgm:cxn modelId="{93007356-A43B-482B-B06D-7FC855E4570D}" type="presOf" srcId="{461AEB80-6B57-458B-B53D-ADA70276F332}" destId="{EC2F9704-7933-4A5B-A1ED-1FE020673B8B}" srcOrd="0" destOrd="0" presId="urn:microsoft.com/office/officeart/2005/8/layout/process5"/>
    <dgm:cxn modelId="{E60CF072-E690-4401-811F-62689D19ED12}" type="presOf" srcId="{AF633729-2154-485E-B09A-78160581B422}" destId="{13460E4F-79CD-4B60-827E-33EB466B59AE}" srcOrd="0" destOrd="0" presId="urn:microsoft.com/office/officeart/2005/8/layout/process5"/>
    <dgm:cxn modelId="{90018D7A-B8E4-487D-805D-BC6859655E2F}" srcId="{75821593-41B8-42B0-B4F7-3050D5346903}" destId="{F5E802C8-1814-414C-8731-C9F0FB05DD01}" srcOrd="4" destOrd="0" parTransId="{D338C342-DB80-4220-BE1B-46F09DF7B768}" sibTransId="{7167231F-8594-4292-B189-2F28C9BCD16D}"/>
    <dgm:cxn modelId="{BAA36873-9B5E-43ED-B6D6-DA1EC498D18D}" type="presOf" srcId="{4629D4EC-0B99-4FDF-BEBD-B470B5615343}" destId="{CD26A966-9B7C-4ACF-BAAE-02A7935B8A32}" srcOrd="0" destOrd="0" presId="urn:microsoft.com/office/officeart/2005/8/layout/process5"/>
    <dgm:cxn modelId="{091D960B-5730-482F-BF1B-341F430090D1}" type="presOf" srcId="{0A9816AE-AF04-4A19-BE77-610D38F9195E}" destId="{268966C2-9095-4253-9D7A-56136A711EAE}" srcOrd="0" destOrd="0" presId="urn:microsoft.com/office/officeart/2005/8/layout/process5"/>
    <dgm:cxn modelId="{749D98C4-7BDD-4B72-90C6-57F1C782A06B}" type="presOf" srcId="{7167231F-8594-4292-B189-2F28C9BCD16D}" destId="{2DAC6E7C-B431-4AF9-9BA5-8FDE8CBB5FE3}" srcOrd="1" destOrd="0" presId="urn:microsoft.com/office/officeart/2005/8/layout/process5"/>
    <dgm:cxn modelId="{3DF7E8AB-D553-417F-8476-E1D45D0B9BA1}" type="presOf" srcId="{C6E650EF-3E4F-46B0-B781-F5EFBDEF2F10}" destId="{FD8C9D7F-77F8-4855-BC25-CF687AA825F2}" srcOrd="0" destOrd="0" presId="urn:microsoft.com/office/officeart/2005/8/layout/process5"/>
    <dgm:cxn modelId="{A2A799B3-2CFE-415D-842F-AD4B86AA1925}" type="presOf" srcId="{09A92272-5F5C-4AFC-86A7-09866856604A}" destId="{7E7D08D3-39BD-4030-B7B1-8DF90C6B6589}" srcOrd="1" destOrd="0" presId="urn:microsoft.com/office/officeart/2005/8/layout/process5"/>
    <dgm:cxn modelId="{EAC769F8-021B-40C7-8DAD-8B70F0ED5B47}" srcId="{75821593-41B8-42B0-B4F7-3050D5346903}" destId="{0A9816AE-AF04-4A19-BE77-610D38F9195E}" srcOrd="2" destOrd="0" parTransId="{33FF9BF4-CBC4-4180-A23D-3C9FED04760A}" sibTransId="{AF633729-2154-485E-B09A-78160581B422}"/>
    <dgm:cxn modelId="{07959A40-8655-4A06-A2C1-2AFCE314A3D1}" type="presOf" srcId="{9C916441-767F-4BEE-8C8E-951527B42C55}" destId="{D1F5AA4A-97E9-429B-91A3-91A7FED1785E}" srcOrd="1" destOrd="0" presId="urn:microsoft.com/office/officeart/2005/8/layout/process5"/>
    <dgm:cxn modelId="{4E3CC28D-4875-42DF-A1C2-23E2423B73DB}" type="presOf" srcId="{09A92272-5F5C-4AFC-86A7-09866856604A}" destId="{15476AE8-07A9-491A-AE82-2D36DC02C13A}" srcOrd="0" destOrd="0" presId="urn:microsoft.com/office/officeart/2005/8/layout/process5"/>
    <dgm:cxn modelId="{767988CA-21CA-44C8-A5D5-7AA40FEA84FE}" type="presOf" srcId="{7167231F-8594-4292-B189-2F28C9BCD16D}" destId="{503F4D92-5EEA-4DFB-95C2-109388387975}" srcOrd="0" destOrd="0" presId="urn:microsoft.com/office/officeart/2005/8/layout/process5"/>
    <dgm:cxn modelId="{AAA15B10-EA4B-49F6-8EA9-B89849011CC6}" type="presOf" srcId="{DA4D93CB-8FBD-4799-B0CE-1DC6AFB8DD9E}" destId="{C6CB8D13-4844-49DC-9C93-CEB85607610C}" srcOrd="0" destOrd="0" presId="urn:microsoft.com/office/officeart/2005/8/layout/process5"/>
    <dgm:cxn modelId="{FE19EB3E-8EBE-47D6-9416-1CE3CF579E6C}" type="presOf" srcId="{75821593-41B8-42B0-B4F7-3050D5346903}" destId="{3378488C-03D3-43B5-8565-F3C2A646A23E}" srcOrd="0" destOrd="0" presId="urn:microsoft.com/office/officeart/2005/8/layout/process5"/>
    <dgm:cxn modelId="{E9830296-E90B-4FE3-9A8F-0BD65510BA55}" type="presOf" srcId="{9C916441-767F-4BEE-8C8E-951527B42C55}" destId="{6E9257E7-6C27-4B9A-89B7-5C6B7908771A}" srcOrd="0" destOrd="0" presId="urn:microsoft.com/office/officeart/2005/8/layout/process5"/>
    <dgm:cxn modelId="{2EE2109A-C2DA-4749-AE24-C9D38CD45D4D}" srcId="{75821593-41B8-42B0-B4F7-3050D5346903}" destId="{461AEB80-6B57-458B-B53D-ADA70276F332}" srcOrd="1" destOrd="0" parTransId="{071754F0-4833-4E43-B07C-688C981B90D2}" sibTransId="{4629D4EC-0B99-4FDF-BEBD-B470B5615343}"/>
    <dgm:cxn modelId="{415A4EC3-04D7-40CC-9014-D0DCE71EC7F4}" type="presOf" srcId="{C18B0F15-4DEA-4A30-8521-4B79AC80D819}" destId="{D37728D9-3766-43AE-9383-12964CD51C71}" srcOrd="0" destOrd="0" presId="urn:microsoft.com/office/officeart/2005/8/layout/process5"/>
    <dgm:cxn modelId="{69FCB7DB-B469-4A08-8AA2-F7F0D46B2E03}" type="presOf" srcId="{4629D4EC-0B99-4FDF-BEBD-B470B5615343}" destId="{BBDFDE55-B1F8-49D9-9B07-B5B78930A14D}" srcOrd="1" destOrd="0" presId="urn:microsoft.com/office/officeart/2005/8/layout/process5"/>
    <dgm:cxn modelId="{C58F28CE-A19D-43C8-8F97-CEC672E654A4}" srcId="{75821593-41B8-42B0-B4F7-3050D5346903}" destId="{C6E650EF-3E4F-46B0-B781-F5EFBDEF2F10}" srcOrd="3" destOrd="0" parTransId="{C7662BCB-22AC-444C-A6FE-1389319336AA}" sibTransId="{09A92272-5F5C-4AFC-86A7-09866856604A}"/>
    <dgm:cxn modelId="{F19B7D3F-6F4A-4EE5-866D-82924F07A8B8}" type="presOf" srcId="{F5E802C8-1814-414C-8731-C9F0FB05DD01}" destId="{D5727F94-7513-409E-812E-BF5D2C401DE9}" srcOrd="0" destOrd="0" presId="urn:microsoft.com/office/officeart/2005/8/layout/process5"/>
    <dgm:cxn modelId="{C511C26B-59C1-4F36-843F-58A5C7748BC8}" type="presParOf" srcId="{3378488C-03D3-43B5-8565-F3C2A646A23E}" destId="{C6CB8D13-4844-49DC-9C93-CEB85607610C}" srcOrd="0" destOrd="0" presId="urn:microsoft.com/office/officeart/2005/8/layout/process5"/>
    <dgm:cxn modelId="{E82D209A-109A-499F-8146-DB65DDBA59B6}" type="presParOf" srcId="{3378488C-03D3-43B5-8565-F3C2A646A23E}" destId="{6E9257E7-6C27-4B9A-89B7-5C6B7908771A}" srcOrd="1" destOrd="0" presId="urn:microsoft.com/office/officeart/2005/8/layout/process5"/>
    <dgm:cxn modelId="{A1B16082-CD70-4812-89B9-EF1E2ABCFE10}" type="presParOf" srcId="{6E9257E7-6C27-4B9A-89B7-5C6B7908771A}" destId="{D1F5AA4A-97E9-429B-91A3-91A7FED1785E}" srcOrd="0" destOrd="0" presId="urn:microsoft.com/office/officeart/2005/8/layout/process5"/>
    <dgm:cxn modelId="{1167BD42-8FBF-4B83-BEB6-A929FDB7D746}" type="presParOf" srcId="{3378488C-03D3-43B5-8565-F3C2A646A23E}" destId="{EC2F9704-7933-4A5B-A1ED-1FE020673B8B}" srcOrd="2" destOrd="0" presId="urn:microsoft.com/office/officeart/2005/8/layout/process5"/>
    <dgm:cxn modelId="{1F383F97-F878-41EA-80C3-910322ABEFF3}" type="presParOf" srcId="{3378488C-03D3-43B5-8565-F3C2A646A23E}" destId="{CD26A966-9B7C-4ACF-BAAE-02A7935B8A32}" srcOrd="3" destOrd="0" presId="urn:microsoft.com/office/officeart/2005/8/layout/process5"/>
    <dgm:cxn modelId="{D4F585A1-9C0B-4092-88E3-EC51BFF13692}" type="presParOf" srcId="{CD26A966-9B7C-4ACF-BAAE-02A7935B8A32}" destId="{BBDFDE55-B1F8-49D9-9B07-B5B78930A14D}" srcOrd="0" destOrd="0" presId="urn:microsoft.com/office/officeart/2005/8/layout/process5"/>
    <dgm:cxn modelId="{ADF23000-D87C-4960-B01D-45E046F91A66}" type="presParOf" srcId="{3378488C-03D3-43B5-8565-F3C2A646A23E}" destId="{268966C2-9095-4253-9D7A-56136A711EAE}" srcOrd="4" destOrd="0" presId="urn:microsoft.com/office/officeart/2005/8/layout/process5"/>
    <dgm:cxn modelId="{623343DD-B7DB-4D4B-AB3B-B9437BDC24DA}" type="presParOf" srcId="{3378488C-03D3-43B5-8565-F3C2A646A23E}" destId="{13460E4F-79CD-4B60-827E-33EB466B59AE}" srcOrd="5" destOrd="0" presId="urn:microsoft.com/office/officeart/2005/8/layout/process5"/>
    <dgm:cxn modelId="{F74C4398-7E46-4546-A690-4FDCDFBC934A}" type="presParOf" srcId="{13460E4F-79CD-4B60-827E-33EB466B59AE}" destId="{C01895B9-C5CD-4404-B5E0-CC62AECECCA2}" srcOrd="0" destOrd="0" presId="urn:microsoft.com/office/officeart/2005/8/layout/process5"/>
    <dgm:cxn modelId="{BE6F381F-C362-4640-BF2E-045F1023C815}" type="presParOf" srcId="{3378488C-03D3-43B5-8565-F3C2A646A23E}" destId="{FD8C9D7F-77F8-4855-BC25-CF687AA825F2}" srcOrd="6" destOrd="0" presId="urn:microsoft.com/office/officeart/2005/8/layout/process5"/>
    <dgm:cxn modelId="{1E31170E-428B-497A-B388-9D9B5CCFE04B}" type="presParOf" srcId="{3378488C-03D3-43B5-8565-F3C2A646A23E}" destId="{15476AE8-07A9-491A-AE82-2D36DC02C13A}" srcOrd="7" destOrd="0" presId="urn:microsoft.com/office/officeart/2005/8/layout/process5"/>
    <dgm:cxn modelId="{5A53F219-3C26-4C3D-9AF6-D5CC3316A218}" type="presParOf" srcId="{15476AE8-07A9-491A-AE82-2D36DC02C13A}" destId="{7E7D08D3-39BD-4030-B7B1-8DF90C6B6589}" srcOrd="0" destOrd="0" presId="urn:microsoft.com/office/officeart/2005/8/layout/process5"/>
    <dgm:cxn modelId="{A4C0B0FE-F094-4D5B-9FD4-9F87BE2D4631}" type="presParOf" srcId="{3378488C-03D3-43B5-8565-F3C2A646A23E}" destId="{D5727F94-7513-409E-812E-BF5D2C401DE9}" srcOrd="8" destOrd="0" presId="urn:microsoft.com/office/officeart/2005/8/layout/process5"/>
    <dgm:cxn modelId="{E0117BAB-1297-45C2-B6D4-3B99F8D0E986}" type="presParOf" srcId="{3378488C-03D3-43B5-8565-F3C2A646A23E}" destId="{503F4D92-5EEA-4DFB-95C2-109388387975}" srcOrd="9" destOrd="0" presId="urn:microsoft.com/office/officeart/2005/8/layout/process5"/>
    <dgm:cxn modelId="{56B4B015-4607-422B-84AC-C2A67F2896E6}" type="presParOf" srcId="{503F4D92-5EEA-4DFB-95C2-109388387975}" destId="{2DAC6E7C-B431-4AF9-9BA5-8FDE8CBB5FE3}" srcOrd="0" destOrd="0" presId="urn:microsoft.com/office/officeart/2005/8/layout/process5"/>
    <dgm:cxn modelId="{1083A586-F62B-43EA-984B-6E8BC4A973E3}" type="presParOf" srcId="{3378488C-03D3-43B5-8565-F3C2A646A23E}" destId="{D37728D9-3766-43AE-9383-12964CD51C71}" srcOrd="1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665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sv-SE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6866" y="0"/>
            <a:ext cx="2890665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sv-SE"/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830"/>
            <a:ext cx="2890665" cy="496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sv-SE"/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6866" y="9429830"/>
            <a:ext cx="2890665" cy="496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32C127D-AC79-49CC-8BA1-0122BEB1EB96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529391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665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sv-SE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6866" y="0"/>
            <a:ext cx="2890665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sv-SE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2488" y="744538"/>
            <a:ext cx="4964112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598" y="4715709"/>
            <a:ext cx="5335893" cy="4468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830"/>
            <a:ext cx="2890665" cy="496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sv-SE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6866" y="9429830"/>
            <a:ext cx="2890665" cy="496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5351566-D435-46F5-BCCA-4DBAF649A059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040324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C18B36-75AF-47A1-8F4E-6F8E88F411D9}" type="slidenum">
              <a:rPr lang="sv-SE"/>
              <a:pPr/>
              <a:t>1</a:t>
            </a:fld>
            <a:endParaRPr lang="sv-SE"/>
          </a:p>
        </p:txBody>
      </p:sp>
      <p:sp>
        <p:nvSpPr>
          <p:cNvPr id="399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9185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51566-D435-46F5-BCCA-4DBAF649A059}" type="slidenum">
              <a:rPr lang="sv-SE" smtClean="0"/>
              <a:pPr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457865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51566-D435-46F5-BCCA-4DBAF649A059}" type="slidenum">
              <a:rPr lang="sv-SE" smtClean="0"/>
              <a:pPr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710742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4A3A46-8486-4EE6-84D4-182F8542FED8}" type="slidenum">
              <a:rPr lang="sv-SE"/>
              <a:pPr/>
              <a:t>4</a:t>
            </a:fld>
            <a:endParaRPr lang="sv-SE"/>
          </a:p>
        </p:txBody>
      </p:sp>
      <p:sp>
        <p:nvSpPr>
          <p:cNvPr id="74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2764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4A3A46-8486-4EE6-84D4-182F8542FED8}" type="slidenum">
              <a:rPr lang="sv-SE"/>
              <a:pPr/>
              <a:t>5</a:t>
            </a:fld>
            <a:endParaRPr lang="sv-SE"/>
          </a:p>
        </p:txBody>
      </p:sp>
      <p:sp>
        <p:nvSpPr>
          <p:cNvPr id="74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3503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51566-D435-46F5-BCCA-4DBAF649A059}" type="slidenum">
              <a:rPr lang="sv-SE" smtClean="0"/>
              <a:pPr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400175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Надо</a:t>
            </a:r>
            <a:r>
              <a:rPr lang="ru-RU" baseline="0" dirty="0" smtClean="0"/>
              <a:t> расшифровать сокращения!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51566-D435-46F5-BCCA-4DBAF649A059}" type="slidenum">
              <a:rPr lang="sv-SE" smtClean="0"/>
              <a:pPr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021817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4A3A46-8486-4EE6-84D4-182F8542FED8}" type="slidenum">
              <a:rPr lang="sv-SE"/>
              <a:pPr/>
              <a:t>8</a:t>
            </a:fld>
            <a:endParaRPr lang="sv-SE"/>
          </a:p>
        </p:txBody>
      </p:sp>
      <p:sp>
        <p:nvSpPr>
          <p:cNvPr id="74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5762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51566-D435-46F5-BCCA-4DBAF649A059}" type="slidenum">
              <a:rPr lang="sv-SE" smtClean="0"/>
              <a:pPr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461478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4A3A46-8486-4EE6-84D4-182F8542FED8}" type="slidenum">
              <a:rPr lang="sv-SE"/>
              <a:pPr/>
              <a:t>15</a:t>
            </a:fld>
            <a:endParaRPr lang="sv-SE"/>
          </a:p>
        </p:txBody>
      </p:sp>
      <p:sp>
        <p:nvSpPr>
          <p:cNvPr id="74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6392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51566-D435-46F5-BCCA-4DBAF649A059}" type="slidenum">
              <a:rPr lang="sv-SE" smtClean="0"/>
              <a:pPr/>
              <a:t>18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76626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4213" y="3860800"/>
            <a:ext cx="6400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08580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408581" name="Rectangle 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6376157-92EB-485D-8F91-5E6361DC1DA4}" type="slidenum">
              <a:rPr lang="sv-SE"/>
              <a:pPr/>
              <a:t>‹#›</a:t>
            </a:fld>
            <a:endParaRPr lang="sv-SE"/>
          </a:p>
        </p:txBody>
      </p:sp>
      <p:sp>
        <p:nvSpPr>
          <p:cNvPr id="408582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International Association of Microsoft Certified Partners (IAMCP)</a:t>
            </a:r>
          </a:p>
        </p:txBody>
      </p:sp>
      <p:pic>
        <p:nvPicPr>
          <p:cNvPr id="8" name="Picture 7" descr="logo_IAMCP_for_print 0512_lg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51520" y="188640"/>
            <a:ext cx="5007154" cy="1440160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3920692-FBBF-4BD0-A869-38E029AA8CF7}" type="slidenum">
              <a:rPr lang="sv-SE"/>
              <a:pPr/>
              <a:t>‹#›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International Association of Microsoft Certified Partners (IAMCP)</a:t>
            </a:r>
          </a:p>
        </p:txBody>
      </p:sp>
    </p:spTree>
  </p:cSld>
  <p:clrMapOvr>
    <a:masterClrMapping/>
  </p:clrMapOvr>
  <p:transition>
    <p:cover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59C6B2D-6165-4DD5-BB87-932310623F22}" type="slidenum">
              <a:rPr lang="sv-SE"/>
              <a:pPr/>
              <a:t>‹#›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International Association of Microsoft Certified Partners (IAMCP)</a:t>
            </a:r>
          </a:p>
        </p:txBody>
      </p:sp>
    </p:spTree>
  </p:cSld>
  <p:clrMapOvr>
    <a:masterClrMapping/>
  </p:clrMapOvr>
  <p:transition>
    <p:cover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2A57922-69DE-4831-BD9D-332F19D2A388}" type="slidenum">
              <a:rPr lang="sv-SE"/>
              <a:pPr/>
              <a:t>‹#›</a:t>
            </a:fld>
            <a:endParaRPr lang="sv-SE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International Association of Microsoft Certified Partners (IAMCP)</a:t>
            </a:r>
          </a:p>
        </p:txBody>
      </p:sp>
    </p:spTree>
  </p:cSld>
  <p:clrMapOvr>
    <a:masterClrMapping/>
  </p:clrMapOvr>
  <p:transition>
    <p:cover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A7BD2DE-61C0-41BF-9D14-CF7AB074F625}" type="slidenum">
              <a:rPr lang="sv-SE"/>
              <a:pPr/>
              <a:t>‹#›</a:t>
            </a:fld>
            <a:endParaRPr lang="sv-SE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International Association of Microsoft Certified Partners (IAMCP)</a:t>
            </a:r>
          </a:p>
        </p:txBody>
      </p:sp>
    </p:spTree>
  </p:cSld>
  <p:clrMapOvr>
    <a:masterClrMapping/>
  </p:clrMapOvr>
  <p:transition>
    <p:cover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426E60E-53A5-4ABA-9753-277E50798714}" type="slidenum">
              <a:rPr lang="sv-SE"/>
              <a:pPr/>
              <a:t>‹#›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International Association of Microsoft Certified Partners (IAMCP)</a:t>
            </a:r>
          </a:p>
        </p:txBody>
      </p:sp>
    </p:spTree>
  </p:cSld>
  <p:clrMapOvr>
    <a:masterClrMapping/>
  </p:clrMapOvr>
  <p:transition>
    <p:cover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60472DE-FB9A-425C-8CCB-55086922E7C3}" type="slidenum">
              <a:rPr lang="sv-SE"/>
              <a:pPr/>
              <a:t>‹#›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International Association of Microsoft Certified Partners (IAMCP)</a:t>
            </a:r>
          </a:p>
        </p:txBody>
      </p:sp>
    </p:spTree>
  </p:cSld>
  <p:clrMapOvr>
    <a:masterClrMapping/>
  </p:clrMapOvr>
  <p:transition>
    <p:cover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E049CA2-08A9-4B03-9BF3-C9CBC42E12F0}" type="slidenum">
              <a:rPr lang="sv-SE"/>
              <a:pPr/>
              <a:t>‹#›</a:t>
            </a:fld>
            <a:endParaRPr lang="sv-SE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International Association of Microsoft Certified Partners (IAMCP)</a:t>
            </a:r>
          </a:p>
        </p:txBody>
      </p:sp>
    </p:spTree>
  </p:cSld>
  <p:clrMapOvr>
    <a:masterClrMapping/>
  </p:clrMapOvr>
  <p:transition>
    <p:cover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006FDA7-1385-4F61-AB01-F3D661EC18C8}" type="slidenum">
              <a:rPr lang="sv-SE"/>
              <a:pPr/>
              <a:t>‹#›</a:t>
            </a:fld>
            <a:endParaRPr lang="sv-SE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International Association of Microsoft Certified Partners (IAMCP)</a:t>
            </a:r>
          </a:p>
        </p:txBody>
      </p:sp>
    </p:spTree>
  </p:cSld>
  <p:clrMapOvr>
    <a:masterClrMapping/>
  </p:clrMapOvr>
  <p:transition>
    <p:cover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0B064CC-AB18-4EC5-B6F9-9E5EE302186A}" type="slidenum">
              <a:rPr lang="sv-SE"/>
              <a:pPr/>
              <a:t>‹#›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International Association of Microsoft Certified Partners (IAMCP)</a:t>
            </a:r>
          </a:p>
        </p:txBody>
      </p:sp>
    </p:spTree>
  </p:cSld>
  <p:clrMapOvr>
    <a:masterClrMapping/>
  </p:clrMapOvr>
  <p:transition>
    <p:cover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B893A9-B522-4F00-8537-49F8F6AFBDDC}" type="slidenum">
              <a:rPr lang="sv-SE"/>
              <a:pPr/>
              <a:t>‹#›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International Association of Microsoft Certified Partners (IAMCP)</a:t>
            </a:r>
          </a:p>
        </p:txBody>
      </p:sp>
    </p:spTree>
  </p:cSld>
  <p:clrMapOvr>
    <a:masterClrMapping/>
  </p:clrMapOvr>
  <p:transition>
    <p:cover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sv-S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E04B93A-C795-467A-8754-66C2EFC5DED3}" type="slidenum">
              <a:rPr lang="sv-SE"/>
              <a:pPr/>
              <a:t>‹#›</a:t>
            </a:fld>
            <a:endParaRPr lang="sv-SE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16238" y="6453188"/>
            <a:ext cx="3455987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r>
              <a:rPr lang="sv-SE" dirty="0" smtClean="0"/>
              <a:t>International Association of Microsoft Channel Partners (IAMCP)</a:t>
            </a:r>
            <a:endParaRPr lang="sv-SE" dirty="0"/>
          </a:p>
        </p:txBody>
      </p:sp>
      <p:pic>
        <p:nvPicPr>
          <p:cNvPr id="8" name="Picture 7" descr="logo_IAMCP_for_print 0512_lg.jp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251520" y="5552889"/>
            <a:ext cx="2880320" cy="82843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cover dir="u"/>
  </p:transition>
  <p:hf sldNum="0" hd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mailto:dinzis@specialist.ru" TargetMode="External"/><Relationship Id="rId4" Type="http://schemas.openxmlformats.org/officeDocument/2006/relationships/hyperlink" Target="mailto:m@l4s.ru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www.specialist.ru/section/project-management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amcpru.com/" TargetMode="External"/><Relationship Id="rId3" Type="http://schemas.openxmlformats.org/officeDocument/2006/relationships/hyperlink" Target="mailto:mgvozdev@l4s.ru" TargetMode="External"/><Relationship Id="rId7" Type="http://schemas.openxmlformats.org/officeDocument/2006/relationships/hyperlink" Target="http://www.ddintsis.com/" TargetMode="External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pecialist.ru/section/project-management" TargetMode="External"/><Relationship Id="rId11" Type="http://schemas.openxmlformats.org/officeDocument/2006/relationships/image" Target="../media/image9.png"/><Relationship Id="rId5" Type="http://schemas.openxmlformats.org/officeDocument/2006/relationships/hyperlink" Target="mailto:dinzis@specialist.ru" TargetMode="External"/><Relationship Id="rId10" Type="http://schemas.openxmlformats.org/officeDocument/2006/relationships/hyperlink" Target="https://www.facebook.com/groups/iamcpru/" TargetMode="External"/><Relationship Id="rId4" Type="http://schemas.openxmlformats.org/officeDocument/2006/relationships/hyperlink" Target="http://www.l4s.ru/" TargetMode="External"/><Relationship Id="rId9" Type="http://schemas.openxmlformats.org/officeDocument/2006/relationships/hyperlink" Target="mailto:iamcp@live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4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49033" y="2564904"/>
            <a:ext cx="8358246" cy="1080120"/>
          </a:xfrm>
        </p:spPr>
        <p:txBody>
          <a:bodyPr/>
          <a:lstStyle/>
          <a:p>
            <a:r>
              <a:rPr lang="ru-RU" sz="4000" b="1" i="1" dirty="0" smtClean="0">
                <a:solidFill>
                  <a:srgbClr val="006699"/>
                </a:solidFill>
              </a:rPr>
              <a:t>Выбор подрядчика </a:t>
            </a:r>
            <a:br>
              <a:rPr lang="ru-RU" sz="4000" b="1" i="1" dirty="0" smtClean="0">
                <a:solidFill>
                  <a:srgbClr val="006699"/>
                </a:solidFill>
              </a:rPr>
            </a:br>
            <a:r>
              <a:rPr lang="ru-RU" sz="4000" b="1" i="1" dirty="0" smtClean="0">
                <a:solidFill>
                  <a:srgbClr val="006699"/>
                </a:solidFill>
              </a:rPr>
              <a:t>                                 на </a:t>
            </a:r>
            <a:r>
              <a:rPr lang="en-US" sz="4000" b="1" i="1" dirty="0" smtClean="0">
                <a:solidFill>
                  <a:srgbClr val="006699"/>
                </a:solidFill>
              </a:rPr>
              <a:t>IT </a:t>
            </a:r>
            <a:r>
              <a:rPr lang="ru-RU" sz="4000" b="1" i="1" dirty="0" smtClean="0">
                <a:solidFill>
                  <a:srgbClr val="006699"/>
                </a:solidFill>
              </a:rPr>
              <a:t>проект </a:t>
            </a:r>
            <a:br>
              <a:rPr lang="ru-RU" sz="4000" b="1" i="1" dirty="0" smtClean="0">
                <a:solidFill>
                  <a:srgbClr val="006699"/>
                </a:solidFill>
              </a:rPr>
            </a:br>
            <a:r>
              <a:rPr lang="ru-RU" sz="4000" b="1" i="1" dirty="0" smtClean="0">
                <a:solidFill>
                  <a:srgbClr val="006699"/>
                </a:solidFill>
              </a:rPr>
              <a:t/>
            </a:r>
            <a:br>
              <a:rPr lang="ru-RU" sz="4000" b="1" i="1" dirty="0" smtClean="0">
                <a:solidFill>
                  <a:srgbClr val="006699"/>
                </a:solidFill>
              </a:rPr>
            </a:br>
            <a:r>
              <a:rPr lang="ru-RU" sz="4000" b="1" i="1" dirty="0" smtClean="0">
                <a:solidFill>
                  <a:srgbClr val="006699"/>
                </a:solidFill>
              </a:rPr>
              <a:t>Рекомендации</a:t>
            </a:r>
            <a:endParaRPr lang="en-US" sz="4000" b="1" i="1" dirty="0">
              <a:solidFill>
                <a:srgbClr val="006699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861048"/>
            <a:ext cx="2262187" cy="2262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395536" y="4776117"/>
            <a:ext cx="3621079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/>
                </a:solidFill>
                <a:latin typeface="Arial" charset="0"/>
              </a:defRPr>
            </a:lvl9pPr>
          </a:lstStyle>
          <a:p>
            <a:r>
              <a:rPr lang="ru-RU" sz="1800" b="1" i="1" dirty="0" smtClean="0">
                <a:solidFill>
                  <a:srgbClr val="006699"/>
                </a:solidFill>
              </a:rPr>
              <a:t>Максим Гвоздев,</a:t>
            </a:r>
          </a:p>
          <a:p>
            <a:r>
              <a:rPr lang="en-US" sz="1800" b="1" i="1" dirty="0" smtClean="0">
                <a:solidFill>
                  <a:srgbClr val="006699"/>
                </a:solidFill>
              </a:rPr>
              <a:t>IAMCP </a:t>
            </a:r>
            <a:r>
              <a:rPr lang="ru-RU" sz="1800" b="1" i="1" dirty="0" smtClean="0">
                <a:solidFill>
                  <a:srgbClr val="006699"/>
                </a:solidFill>
              </a:rPr>
              <a:t>Россия</a:t>
            </a:r>
            <a:r>
              <a:rPr lang="en-GB" sz="1800" b="1" i="1" dirty="0" smtClean="0">
                <a:solidFill>
                  <a:srgbClr val="006699"/>
                </a:solidFill>
              </a:rPr>
              <a:t>, </a:t>
            </a:r>
            <a:r>
              <a:rPr lang="en-US" sz="1800" b="1" i="1" dirty="0" smtClean="0">
                <a:solidFill>
                  <a:srgbClr val="006699"/>
                </a:solidFill>
              </a:rPr>
              <a:t>Board </a:t>
            </a:r>
            <a:r>
              <a:rPr lang="en-US" sz="1800" b="1" i="1" dirty="0">
                <a:solidFill>
                  <a:srgbClr val="006699"/>
                </a:solidFill>
              </a:rPr>
              <a:t>Member</a:t>
            </a:r>
            <a:r>
              <a:rPr lang="ru-RU" sz="1800" b="1" i="1" dirty="0" smtClean="0">
                <a:solidFill>
                  <a:srgbClr val="006699"/>
                </a:solidFill>
              </a:rPr>
              <a:t>,</a:t>
            </a:r>
          </a:p>
          <a:p>
            <a:r>
              <a:rPr lang="en-US" sz="1800" b="1" i="1" dirty="0" smtClean="0">
                <a:solidFill>
                  <a:srgbClr val="006699"/>
                </a:solidFill>
                <a:hlinkClick r:id="rId4"/>
              </a:rPr>
              <a:t>m@l4s.ru</a:t>
            </a:r>
            <a:r>
              <a:rPr lang="ru-RU" sz="1800" b="1" i="1" dirty="0" smtClean="0">
                <a:solidFill>
                  <a:srgbClr val="006699"/>
                </a:solidFill>
              </a:rPr>
              <a:t>, </a:t>
            </a:r>
            <a:endParaRPr lang="en-GB" sz="1800" b="1" i="1" dirty="0" smtClean="0">
              <a:solidFill>
                <a:srgbClr val="006699"/>
              </a:solidFill>
            </a:endParaRPr>
          </a:p>
          <a:p>
            <a:r>
              <a:rPr lang="ru-RU" sz="1800" b="1" i="1" dirty="0" smtClean="0">
                <a:solidFill>
                  <a:srgbClr val="006699"/>
                </a:solidFill>
              </a:rPr>
              <a:t>ген.</a:t>
            </a:r>
            <a:r>
              <a:rPr lang="en-GB" sz="1800" b="1" i="1" dirty="0" smtClean="0">
                <a:solidFill>
                  <a:srgbClr val="006699"/>
                </a:solidFill>
              </a:rPr>
              <a:t> </a:t>
            </a:r>
            <a:r>
              <a:rPr lang="ru-RU" sz="1800" b="1" i="1" dirty="0">
                <a:solidFill>
                  <a:srgbClr val="006699"/>
                </a:solidFill>
              </a:rPr>
              <a:t>д</a:t>
            </a:r>
            <a:r>
              <a:rPr lang="ru-RU" sz="1800" b="1" i="1" smtClean="0">
                <a:solidFill>
                  <a:srgbClr val="006699"/>
                </a:solidFill>
              </a:rPr>
              <a:t>иректор </a:t>
            </a:r>
            <a:r>
              <a:rPr lang="ru-RU" sz="1800" b="1" i="1" dirty="0" smtClean="0">
                <a:solidFill>
                  <a:srgbClr val="006699"/>
                </a:solidFill>
              </a:rPr>
              <a:t>Lean4Systems</a:t>
            </a:r>
            <a:r>
              <a:rPr lang="en-GB" sz="1800" b="1" i="1" dirty="0" smtClean="0">
                <a:solidFill>
                  <a:srgbClr val="006699"/>
                </a:solidFill>
              </a:rPr>
              <a:t>                     </a:t>
            </a:r>
            <a:endParaRPr lang="en-US" sz="1800" b="1" i="1" dirty="0">
              <a:solidFill>
                <a:srgbClr val="006699"/>
              </a:solidFill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4427985" y="4725144"/>
            <a:ext cx="3024336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/>
                </a:solidFill>
                <a:latin typeface="Arial" charset="0"/>
              </a:defRPr>
            </a:lvl9pPr>
          </a:lstStyle>
          <a:p>
            <a:r>
              <a:rPr lang="ru-RU" sz="1800" b="1" i="1" dirty="0" smtClean="0">
                <a:solidFill>
                  <a:srgbClr val="006699"/>
                </a:solidFill>
              </a:rPr>
              <a:t>Данил </a:t>
            </a:r>
            <a:r>
              <a:rPr lang="ru-RU" sz="1800" b="1" i="1" dirty="0" err="1" smtClean="0">
                <a:solidFill>
                  <a:srgbClr val="006699"/>
                </a:solidFill>
              </a:rPr>
              <a:t>Динцис</a:t>
            </a:r>
            <a:r>
              <a:rPr lang="ru-RU" sz="1800" b="1" i="1" dirty="0" smtClean="0">
                <a:solidFill>
                  <a:srgbClr val="006699"/>
                </a:solidFill>
              </a:rPr>
              <a:t>,</a:t>
            </a:r>
          </a:p>
          <a:p>
            <a:r>
              <a:rPr lang="ru-RU" sz="1800" b="1" i="1" dirty="0" smtClean="0">
                <a:solidFill>
                  <a:srgbClr val="006699"/>
                </a:solidFill>
              </a:rPr>
              <a:t>IAMCP EMEA </a:t>
            </a:r>
          </a:p>
          <a:p>
            <a:r>
              <a:rPr lang="en-US" sz="1800" b="1" i="1" dirty="0" smtClean="0">
                <a:solidFill>
                  <a:srgbClr val="006699"/>
                </a:solidFill>
              </a:rPr>
              <a:t>Board Member,</a:t>
            </a:r>
            <a:r>
              <a:rPr lang="ru-RU" sz="1800" b="1" i="1" dirty="0" smtClean="0">
                <a:solidFill>
                  <a:srgbClr val="006699"/>
                </a:solidFill>
              </a:rPr>
              <a:t> </a:t>
            </a:r>
            <a:r>
              <a:rPr lang="ru-RU" sz="1800" b="1" i="1" dirty="0" smtClean="0">
                <a:solidFill>
                  <a:srgbClr val="006699"/>
                </a:solidFill>
                <a:hlinkClick r:id="rId5"/>
              </a:rPr>
              <a:t>dinzis@specialist.ru</a:t>
            </a:r>
            <a:r>
              <a:rPr lang="ru-RU" sz="1800" b="1" i="1" dirty="0" smtClean="0">
                <a:solidFill>
                  <a:srgbClr val="006699"/>
                </a:solidFill>
              </a:rPr>
              <a:t>, </a:t>
            </a:r>
          </a:p>
          <a:p>
            <a:r>
              <a:rPr lang="ru-RU" sz="1800" b="1" i="1" dirty="0" smtClean="0">
                <a:solidFill>
                  <a:srgbClr val="006699"/>
                </a:solidFill>
              </a:rPr>
              <a:t>«Центр Специалист»</a:t>
            </a:r>
            <a:endParaRPr lang="en-US" sz="1800" b="1" i="1" dirty="0">
              <a:solidFill>
                <a:srgbClr val="006699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8495" y="827824"/>
            <a:ext cx="1371600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49480" y="708324"/>
            <a:ext cx="2152075" cy="725487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2630"/>
            <a:ext cx="8229600" cy="562074"/>
          </a:xfrm>
        </p:spPr>
        <p:txBody>
          <a:bodyPr/>
          <a:lstStyle/>
          <a:p>
            <a:r>
              <a:rPr lang="ru-RU" sz="3200" dirty="0"/>
              <a:t>Зачем это нужно нам?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81926"/>
            <a:ext cx="8229600" cy="4654132"/>
          </a:xfrm>
        </p:spPr>
        <p:txBody>
          <a:bodyPr/>
          <a:lstStyle/>
          <a:p>
            <a:r>
              <a:rPr lang="ru-RU" sz="2000" i="1" dirty="0"/>
              <a:t>Ассоциация IAMCP организует мероприятия, приносящие ценность клиентам. Одно из них: разработать комплект рекомендаций для заказчиков по проведению тендеров и выбору партнеров для оказания ИТ услуг в проектном формате (для сервисного формата – разработаны)</a:t>
            </a:r>
          </a:p>
          <a:p>
            <a:endParaRPr lang="ru-RU" sz="1400" dirty="0" smtClean="0"/>
          </a:p>
          <a:p>
            <a:r>
              <a:rPr lang="ru-RU" sz="2000" i="1" dirty="0" smtClean="0"/>
              <a:t>Центр «Специалист» – ведущий центр компьютерного обучения, партнер №1 Microsoft в Восточной Европе* и PMI® </a:t>
            </a:r>
            <a:r>
              <a:rPr lang="ru-RU" sz="2000" i="1" dirty="0" err="1" smtClean="0"/>
              <a:t>Global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Registered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Education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Provider</a:t>
            </a:r>
            <a:endParaRPr lang="ru-RU" sz="2000" i="1" dirty="0" smtClean="0"/>
          </a:p>
          <a:p>
            <a:r>
              <a:rPr lang="ru-RU" sz="1400" b="1" i="1" dirty="0"/>
              <a:t>- по данным </a:t>
            </a:r>
            <a:r>
              <a:rPr lang="ru-RU" sz="1400" b="1" i="1" dirty="0" err="1"/>
              <a:t>Microsoft</a:t>
            </a:r>
            <a:r>
              <a:rPr lang="ru-RU" sz="1400" b="1" i="1" dirty="0"/>
              <a:t> за 2011 – </a:t>
            </a:r>
            <a:r>
              <a:rPr lang="en-GB" sz="1400" b="1" i="1" dirty="0" smtClean="0"/>
              <a:t>2013 </a:t>
            </a:r>
            <a:r>
              <a:rPr lang="ru-RU" sz="1400" b="1" i="1" dirty="0" smtClean="0"/>
              <a:t>гг.</a:t>
            </a:r>
          </a:p>
          <a:p>
            <a:endParaRPr lang="ru-RU" sz="1400" i="1" dirty="0" smtClean="0"/>
          </a:p>
          <a:p>
            <a:r>
              <a:rPr lang="en-US" sz="2000" i="1" dirty="0" smtClean="0"/>
              <a:t>Lean4systems Group</a:t>
            </a:r>
            <a:r>
              <a:rPr lang="ru-RU" sz="2000" i="1" dirty="0" smtClean="0"/>
              <a:t> </a:t>
            </a:r>
            <a:r>
              <a:rPr lang="ru-RU" sz="2000" i="1" dirty="0"/>
              <a:t>– </a:t>
            </a:r>
            <a:r>
              <a:rPr lang="ru-RU" sz="2000" i="1" dirty="0" smtClean="0"/>
              <a:t>группа компаний в России, Европе, США, Microsoft </a:t>
            </a:r>
            <a:r>
              <a:rPr lang="en-US" sz="2000" i="1" dirty="0" smtClean="0"/>
              <a:t>Customer Centric Partner of the Year 2012. </a:t>
            </a:r>
            <a:r>
              <a:rPr lang="ru-RU" sz="2000" i="1" dirty="0" smtClean="0"/>
              <a:t>Специализация: внедрение и поддержка </a:t>
            </a:r>
            <a:r>
              <a:rPr lang="en-US" sz="2000" i="1" dirty="0" smtClean="0"/>
              <a:t>ERP </a:t>
            </a:r>
            <a:r>
              <a:rPr lang="ru-RU" sz="2000" i="1" dirty="0" smtClean="0"/>
              <a:t>систем и оборудования, заказная разработка </a:t>
            </a:r>
            <a:r>
              <a:rPr lang="ru-RU" sz="2000" i="1" dirty="0" smtClean="0"/>
              <a:t>ПО</a:t>
            </a:r>
            <a:endParaRPr lang="ru-RU" sz="2000" i="1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smtClean="0"/>
              <a:t>International Association of Microsoft Certified Partners (IAMCP)</a:t>
            </a:r>
            <a:endParaRPr lang="sv-SE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5661248"/>
            <a:ext cx="1371600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5604098"/>
            <a:ext cx="2152650" cy="72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9233219"/>
      </p:ext>
    </p:ext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/>
              <a:t>Зачем это нужно клиентам?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55775"/>
            <a:ext cx="8229600" cy="3168353"/>
          </a:xfrm>
        </p:spPr>
        <p:txBody>
          <a:bodyPr/>
          <a:lstStyle/>
          <a:p>
            <a:r>
              <a:rPr lang="ru-RU" sz="2800" dirty="0" smtClean="0"/>
              <a:t>Тем, кто проводит «заказные» тендеры, это не нужно.</a:t>
            </a:r>
          </a:p>
          <a:p>
            <a:r>
              <a:rPr lang="ru-RU" sz="2800" dirty="0" smtClean="0"/>
              <a:t>Значит, это нужно либо владельцам предприятий, либо тем менеджерам, которые хотят проводить тендеры объективно. </a:t>
            </a:r>
          </a:p>
          <a:p>
            <a:r>
              <a:rPr lang="ru-RU" sz="2800" dirty="0" smtClean="0"/>
              <a:t>Необходимость подтверждена практикой.</a:t>
            </a:r>
            <a:endParaRPr lang="ru-RU" sz="28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smtClean="0"/>
              <a:t>International Association of Microsoft Certified Partners (IAMCP)</a:t>
            </a:r>
            <a:endParaRPr lang="sv-SE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5740172"/>
            <a:ext cx="1371600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5624058"/>
            <a:ext cx="2152650" cy="72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3723815"/>
      </p:ext>
    </p:ext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260648"/>
            <a:ext cx="8820472" cy="1368152"/>
          </a:xfrm>
        </p:spPr>
        <p:txBody>
          <a:bodyPr/>
          <a:lstStyle/>
          <a:p>
            <a:r>
              <a:rPr lang="ru-RU" sz="3200" dirty="0"/>
              <a:t>Традиционный подход к выбору подрядчика для </a:t>
            </a:r>
            <a:r>
              <a:rPr lang="ru-RU" sz="3200" dirty="0" smtClean="0"/>
              <a:t>осуществления </a:t>
            </a:r>
            <a:r>
              <a:rPr lang="en-US" sz="3200" dirty="0" smtClean="0"/>
              <a:t>IT </a:t>
            </a:r>
            <a:r>
              <a:rPr lang="ru-RU" sz="3200" dirty="0" smtClean="0"/>
              <a:t>проектов</a:t>
            </a:r>
            <a:endParaRPr lang="en-US" sz="3200" b="1" i="1" dirty="0">
              <a:solidFill>
                <a:srgbClr val="006699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3224" y="1859448"/>
            <a:ext cx="8401080" cy="3672408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/>
              <a:t>Традиционная модель: «Тендер по выбору подрядчика» </a:t>
            </a:r>
            <a:r>
              <a:rPr lang="ru-RU" sz="2400" dirty="0" smtClean="0"/>
              <a:t>Типичные критерии, используемые для выбора:</a:t>
            </a:r>
            <a:endParaRPr lang="ru-RU" sz="2400" dirty="0"/>
          </a:p>
          <a:p>
            <a:r>
              <a:rPr lang="ru-RU" sz="2400" dirty="0" smtClean="0"/>
              <a:t>Стоимость услуг</a:t>
            </a:r>
            <a:endParaRPr lang="ru-RU" sz="2400" dirty="0"/>
          </a:p>
          <a:p>
            <a:r>
              <a:rPr lang="ru-RU" sz="2400" dirty="0" smtClean="0"/>
              <a:t>Количество клиентов</a:t>
            </a:r>
          </a:p>
          <a:p>
            <a:r>
              <a:rPr lang="ru-RU" sz="2400" dirty="0" smtClean="0"/>
              <a:t>Размер компании</a:t>
            </a:r>
          </a:p>
          <a:p>
            <a:r>
              <a:rPr lang="ru-RU" sz="2400" dirty="0" smtClean="0"/>
              <a:t>Финансовая стабильность</a:t>
            </a:r>
          </a:p>
          <a:p>
            <a:r>
              <a:rPr lang="ru-RU" sz="2400" dirty="0" smtClean="0"/>
              <a:t>Срок работы на рынке</a:t>
            </a:r>
          </a:p>
          <a:p>
            <a:r>
              <a:rPr lang="ru-RU" sz="2400" dirty="0" smtClean="0"/>
              <a:t>Отраслевой опыт</a:t>
            </a:r>
            <a:endParaRPr lang="sv-SE" sz="2400" dirty="0" smtClean="0"/>
          </a:p>
          <a:p>
            <a:endParaRPr lang="sv-SE" sz="2000" dirty="0" smtClean="0"/>
          </a:p>
          <a:p>
            <a:pPr>
              <a:buNone/>
            </a:pPr>
            <a:endParaRPr lang="sv-SE" sz="2000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7680" y="5706585"/>
            <a:ext cx="1371600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5647847"/>
            <a:ext cx="2152650" cy="72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188640"/>
            <a:ext cx="8460432" cy="720080"/>
          </a:xfrm>
        </p:spPr>
        <p:txBody>
          <a:bodyPr/>
          <a:lstStyle/>
          <a:p>
            <a:r>
              <a:rPr lang="ru-RU" sz="3200" dirty="0"/>
              <a:t>Практика </a:t>
            </a:r>
            <a:r>
              <a:rPr lang="ru-RU" sz="3200" dirty="0" smtClean="0"/>
              <a:t>результатов тендеров </a:t>
            </a:r>
            <a:r>
              <a:rPr lang="ru-RU" sz="3200" dirty="0"/>
              <a:t>в соответствии с Традиционным подходом</a:t>
            </a:r>
            <a:endParaRPr lang="en-US" sz="3200" b="1" i="1" dirty="0">
              <a:solidFill>
                <a:srgbClr val="006699"/>
              </a:solidFill>
            </a:endParaRPr>
          </a:p>
        </p:txBody>
      </p:sp>
      <p:pic>
        <p:nvPicPr>
          <p:cNvPr id="1026" name="Picture 2" descr="Обзор «The Chaos report» от The Standish Grou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628800"/>
            <a:ext cx="7416824" cy="4174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347864" y="5802814"/>
            <a:ext cx="50405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/>
              <a:t>* </a:t>
            </a:r>
            <a:r>
              <a:rPr lang="ru-RU" sz="1200" i="1" dirty="0" err="1"/>
              <a:t>Challenged</a:t>
            </a:r>
            <a:r>
              <a:rPr lang="ru-RU" sz="1200" i="1" dirty="0"/>
              <a:t> (англ. – ставить под вопрос). То есть проекты превысили срок и/или </a:t>
            </a:r>
            <a:r>
              <a:rPr lang="ru-RU" sz="1200" i="1" dirty="0" smtClean="0"/>
              <a:t>бюджет</a:t>
            </a:r>
            <a:endParaRPr lang="ru-RU" sz="1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1259468"/>
            <a:ext cx="61206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Обзор</a:t>
            </a:r>
            <a:r>
              <a:rPr lang="en-US" dirty="0"/>
              <a:t> «The Chaos report» </a:t>
            </a:r>
            <a:r>
              <a:rPr lang="en-US" dirty="0" err="1"/>
              <a:t>от</a:t>
            </a:r>
            <a:r>
              <a:rPr lang="en-US" dirty="0"/>
              <a:t> The Standish Group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2392099"/>
      </p:ext>
    </p:ext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sz="4000" dirty="0" smtClean="0"/>
              <a:t>Особенности </a:t>
            </a:r>
            <a:r>
              <a:rPr lang="en-US" sz="4000" dirty="0" smtClean="0"/>
              <a:t>IT </a:t>
            </a:r>
            <a:r>
              <a:rPr lang="ru-RU" sz="4000" dirty="0" smtClean="0"/>
              <a:t>проектов</a:t>
            </a:r>
            <a:endParaRPr lang="ru-RU" sz="4000" b="1" i="1" dirty="0">
              <a:solidFill>
                <a:srgbClr val="006699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 smtClean="0"/>
              <a:t>ИТ проект не имеет самостоятельной ценности для бизнеса.</a:t>
            </a:r>
          </a:p>
          <a:p>
            <a:pPr marL="0" indent="0">
              <a:buNone/>
            </a:pPr>
            <a:r>
              <a:rPr lang="ru-RU" sz="2000" dirty="0" smtClean="0"/>
              <a:t>Первичным для Заказчика является ожидаемый бизнес-эффект.</a:t>
            </a:r>
          </a:p>
          <a:p>
            <a:pPr marL="0" indent="0">
              <a:buNone/>
            </a:pPr>
            <a:r>
              <a:rPr lang="ru-RU" sz="2000" dirty="0" smtClean="0"/>
              <a:t>ИТ проект является частью общего проекта создания инфраструктуры, на базе которой будут действовать сотрудники Заказчика в рамках бизнес-процессов, разработанных Заказчиком для получения бизнес-эффекта.</a:t>
            </a:r>
            <a:endParaRPr lang="ru-RU" sz="20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smtClean="0"/>
              <a:t>International Association of Microsoft Certified Partners (IAMCP)</a:t>
            </a:r>
            <a:endParaRPr lang="sv-SE"/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4581128"/>
            <a:ext cx="2232248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3717032"/>
            <a:ext cx="1116124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087724" y="3717032"/>
            <a:ext cx="1116124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531416" y="5013176"/>
            <a:ext cx="1116124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115616" y="458112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инфраструктура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803884" y="5044534"/>
            <a:ext cx="567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ИТ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971600" y="3964414"/>
            <a:ext cx="1235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Ресурсы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045332" y="3996126"/>
            <a:ext cx="1273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Процессы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292080" y="4581128"/>
            <a:ext cx="2232248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292080" y="3717032"/>
            <a:ext cx="1116124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6408204" y="3717032"/>
            <a:ext cx="1116124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851896" y="5013176"/>
            <a:ext cx="1116124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5436096" y="458112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инфраструктура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124364" y="5044534"/>
            <a:ext cx="567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ИТ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292080" y="3964414"/>
            <a:ext cx="1008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FF0000"/>
                </a:solidFill>
              </a:rPr>
              <a:t>Ресурсы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409957" y="3996126"/>
            <a:ext cx="12631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FF0000"/>
                </a:solidFill>
              </a:rPr>
              <a:t>Процессы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21" name="Стрелка вправо 20"/>
          <p:cNvSpPr/>
          <p:nvPr/>
        </p:nvSpPr>
        <p:spPr>
          <a:xfrm>
            <a:off x="3491880" y="4365458"/>
            <a:ext cx="1656184" cy="4003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Выноска-облако 21"/>
          <p:cNvSpPr/>
          <p:nvPr/>
        </p:nvSpPr>
        <p:spPr>
          <a:xfrm>
            <a:off x="7740352" y="3529901"/>
            <a:ext cx="914400" cy="612648"/>
          </a:xfrm>
          <a:prstGeom prst="cloudCallout">
            <a:avLst>
              <a:gd name="adj1" fmla="val -62262"/>
              <a:gd name="adj2" fmla="val 9448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7913712" y="3651559"/>
            <a:ext cx="567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БЭ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560" y="5732916"/>
            <a:ext cx="1371600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6791" y="5674518"/>
            <a:ext cx="2152650" cy="72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6898974"/>
      </p:ext>
    </p:ext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496944" cy="634082"/>
          </a:xfrm>
        </p:spPr>
        <p:txBody>
          <a:bodyPr/>
          <a:lstStyle/>
          <a:p>
            <a:r>
              <a:rPr lang="ru-RU" sz="2800" dirty="0" smtClean="0"/>
              <a:t>Чем определяется удовлетворенность Заказчика</a:t>
            </a:r>
            <a:endParaRPr lang="en-US" sz="2800" b="1" i="1" dirty="0">
              <a:solidFill>
                <a:srgbClr val="006699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smtClean="0"/>
              <a:t>International Association of Microsoft Certified Partners (IAMCP)</a:t>
            </a:r>
            <a:endParaRPr lang="sv-SE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4472972"/>
              </p:ext>
            </p:extLst>
          </p:nvPr>
        </p:nvGraphicFramePr>
        <p:xfrm>
          <a:off x="395536" y="1052736"/>
          <a:ext cx="8229600" cy="48478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8400"/>
                <a:gridCol w="799200"/>
                <a:gridCol w="799200"/>
                <a:gridCol w="799200"/>
                <a:gridCol w="799200"/>
                <a:gridCol w="799200"/>
                <a:gridCol w="799200"/>
                <a:gridCol w="799200"/>
                <a:gridCol w="799200"/>
                <a:gridCol w="799200"/>
                <a:gridCol w="518400"/>
              </a:tblGrid>
              <a:tr h="36004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Восторг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1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6004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хорошо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1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6004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средне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1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6004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не </a:t>
                      </a:r>
                      <a:r>
                        <a:rPr lang="ru-RU" sz="900" u="none" strike="noStrike" dirty="0" err="1">
                          <a:effectLst/>
                        </a:rPr>
                        <a:t>удовл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1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60041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1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baseline="0" dirty="0" smtClean="0">
                          <a:effectLst/>
                        </a:rPr>
                        <a:t>Бизнес-эффект определен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baseline="0" dirty="0" smtClean="0">
                          <a:effectLst/>
                        </a:rPr>
                        <a:t>конфигурация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baseline="0" dirty="0" smtClean="0">
                          <a:effectLst/>
                        </a:rPr>
                        <a:t>Условия с Подрядчиком согласованы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baseline="0">
                          <a:effectLst/>
                        </a:rPr>
                        <a:t> </a:t>
                      </a:r>
                      <a:endParaRPr lang="ru-RU" sz="900" b="0" i="0" u="none" strike="noStrike" baseline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baseline="0" dirty="0">
                          <a:effectLst/>
                        </a:rPr>
                        <a:t> </a:t>
                      </a:r>
                      <a:r>
                        <a:rPr lang="ru-RU" sz="900" u="none" strike="noStrike" baseline="0" dirty="0" smtClean="0">
                          <a:effectLst/>
                        </a:rPr>
                        <a:t>ИТ конфигурация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baseline="0" dirty="0">
                          <a:effectLst/>
                        </a:rPr>
                        <a:t> </a:t>
                      </a:r>
                      <a:r>
                        <a:rPr lang="ru-RU" sz="900" u="none" strike="noStrike" baseline="0" dirty="0" smtClean="0">
                          <a:effectLst/>
                        </a:rPr>
                        <a:t>реализована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baseline="0" dirty="0">
                          <a:effectLst/>
                        </a:rPr>
                        <a:t> </a:t>
                      </a:r>
                      <a:r>
                        <a:rPr lang="ru-RU" sz="900" u="none" strike="noStrike" baseline="0" dirty="0" smtClean="0">
                          <a:effectLst/>
                        </a:rPr>
                        <a:t>РПИ реализована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baseline="0" dirty="0">
                          <a:effectLst/>
                        </a:rPr>
                        <a:t> </a:t>
                      </a:r>
                      <a:r>
                        <a:rPr lang="ru-RU" sz="900" u="none" strike="noStrike" baseline="0" dirty="0" smtClean="0">
                          <a:effectLst/>
                        </a:rPr>
                        <a:t>Бизнес-эффект получен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baseline="0" dirty="0">
                          <a:effectLst/>
                        </a:rPr>
                        <a:t>Т </a:t>
                      </a:r>
                      <a:r>
                        <a:rPr lang="ru-RU" sz="900" u="none" strike="noStrike" baseline="0" dirty="0" smtClean="0">
                          <a:effectLst/>
                        </a:rPr>
                        <a:t>макс. Не превышено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60041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480" marR="6480" marT="648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Ресурсы-Процессы-Инфраструктура (РПИ) определена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480" marR="6480" marT="648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480" marR="6480" marT="648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baseline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60041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baseline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80" marR="6480" marT="6480" marB="0" anchor="b"/>
                </a:tc>
              </a:tr>
            </a:tbl>
          </a:graphicData>
        </a:graphic>
      </p:graphicFrame>
      <p:sp>
        <p:nvSpPr>
          <p:cNvPr id="6" name="Полилиния 5"/>
          <p:cNvSpPr/>
          <p:nvPr/>
        </p:nvSpPr>
        <p:spPr>
          <a:xfrm>
            <a:off x="966651" y="1476669"/>
            <a:ext cx="7812937" cy="2938577"/>
          </a:xfrm>
          <a:custGeom>
            <a:avLst/>
            <a:gdLst>
              <a:gd name="connsiteX0" fmla="*/ 0 w 7812937"/>
              <a:gd name="connsiteY0" fmla="*/ 2938577 h 2938577"/>
              <a:gd name="connsiteX1" fmla="*/ 4010298 w 7812937"/>
              <a:gd name="connsiteY1" fmla="*/ 1540851 h 2938577"/>
              <a:gd name="connsiteX2" fmla="*/ 5617029 w 7812937"/>
              <a:gd name="connsiteY2" fmla="*/ 809331 h 2938577"/>
              <a:gd name="connsiteX3" fmla="*/ 6426926 w 7812937"/>
              <a:gd name="connsiteY3" fmla="*/ 77811 h 2938577"/>
              <a:gd name="connsiteX4" fmla="*/ 7694023 w 7812937"/>
              <a:gd name="connsiteY4" fmla="*/ 25560 h 2938577"/>
              <a:gd name="connsiteX5" fmla="*/ 7772400 w 7812937"/>
              <a:gd name="connsiteY5" fmla="*/ 117000 h 2938577"/>
              <a:gd name="connsiteX6" fmla="*/ 7811589 w 7812937"/>
              <a:gd name="connsiteY6" fmla="*/ 117000 h 2938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812937" h="2938577">
                <a:moveTo>
                  <a:pt x="0" y="2938577"/>
                </a:moveTo>
                <a:lnTo>
                  <a:pt x="4010298" y="1540851"/>
                </a:lnTo>
                <a:cubicBezTo>
                  <a:pt x="4946469" y="1185977"/>
                  <a:pt x="5214258" y="1053171"/>
                  <a:pt x="5617029" y="809331"/>
                </a:cubicBezTo>
                <a:cubicBezTo>
                  <a:pt x="6019800" y="565491"/>
                  <a:pt x="6080760" y="208439"/>
                  <a:pt x="6426926" y="77811"/>
                </a:cubicBezTo>
                <a:cubicBezTo>
                  <a:pt x="6773092" y="-52817"/>
                  <a:pt x="7469777" y="19028"/>
                  <a:pt x="7694023" y="25560"/>
                </a:cubicBezTo>
                <a:cubicBezTo>
                  <a:pt x="7918269" y="32091"/>
                  <a:pt x="7752806" y="101760"/>
                  <a:pt x="7772400" y="117000"/>
                </a:cubicBezTo>
                <a:cubicBezTo>
                  <a:pt x="7791994" y="132240"/>
                  <a:pt x="7801791" y="124620"/>
                  <a:pt x="7811589" y="11700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319" y="5755368"/>
            <a:ext cx="1371600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442" y="5639254"/>
            <a:ext cx="2152650" cy="72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3367536"/>
      </p:ext>
    </p:ext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260648"/>
            <a:ext cx="8820472" cy="648072"/>
          </a:xfrm>
        </p:spPr>
        <p:txBody>
          <a:bodyPr/>
          <a:lstStyle/>
          <a:p>
            <a:r>
              <a:rPr lang="ru-RU" sz="3200" dirty="0" smtClean="0"/>
              <a:t>Рассмотренные варианты предпосылок</a:t>
            </a:r>
            <a:endParaRPr lang="en-US" sz="3200" b="1" i="1" dirty="0">
              <a:solidFill>
                <a:srgbClr val="006699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67544" y="1124744"/>
            <a:ext cx="8401080" cy="5199203"/>
          </a:xfrm>
        </p:spPr>
        <p:txBody>
          <a:bodyPr/>
          <a:lstStyle/>
          <a:p>
            <a:r>
              <a:rPr lang="ru-RU" dirty="0" smtClean="0"/>
              <a:t>Достижим ли бизнес-эффект в принципе</a:t>
            </a:r>
          </a:p>
          <a:p>
            <a:endParaRPr lang="ru-RU" dirty="0" smtClean="0"/>
          </a:p>
          <a:p>
            <a:r>
              <a:rPr lang="ru-RU" dirty="0" smtClean="0"/>
              <a:t>Достижим ли бизнес-эффект при выбранной Заказчиком конфигурации Ресурсов, Процессов и Инфраструктуры</a:t>
            </a:r>
          </a:p>
          <a:p>
            <a:endParaRPr lang="ru-RU" dirty="0" smtClean="0"/>
          </a:p>
          <a:p>
            <a:r>
              <a:rPr lang="ru-RU" dirty="0" smtClean="0"/>
              <a:t>Чем определяется успех ИТ проекта при общей достижимости бизнес-эффекта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5733256"/>
            <a:ext cx="1371600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5677693"/>
            <a:ext cx="2152650" cy="72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7932974"/>
      </p:ext>
    </p:ext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Как оценивает проект Заказчик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33471"/>
            <a:ext cx="8229600" cy="3629000"/>
          </a:xfrm>
        </p:spPr>
        <p:txBody>
          <a:bodyPr/>
          <a:lstStyle/>
          <a:p>
            <a:pPr lvl="0"/>
            <a:r>
              <a:rPr lang="ru-RU" sz="2800" i="1" dirty="0"/>
              <a:t>Я получил, что хотел?</a:t>
            </a:r>
          </a:p>
          <a:p>
            <a:pPr lvl="0"/>
            <a:r>
              <a:rPr lang="ru-RU" sz="2800" i="1" dirty="0"/>
              <a:t>Я потратил столько, сколько это стоит?</a:t>
            </a:r>
          </a:p>
          <a:p>
            <a:pPr lvl="0"/>
            <a:r>
              <a:rPr lang="ru-RU" sz="2800" i="1" dirty="0"/>
              <a:t>Я получил это за приемлемый срок?</a:t>
            </a:r>
          </a:p>
          <a:p>
            <a:pPr lvl="0"/>
            <a:r>
              <a:rPr lang="ru-RU" sz="2800" i="1" dirty="0"/>
              <a:t>Я порекомендую этого Подрядчика другим или нет?</a:t>
            </a:r>
          </a:p>
          <a:p>
            <a:pPr lvl="0"/>
            <a:r>
              <a:rPr lang="ru-RU" sz="2800" i="1" dirty="0"/>
              <a:t>Мне порекомендовали то, что мне реально нужно?</a:t>
            </a:r>
            <a:endParaRPr lang="ru-RU" sz="2800" dirty="0"/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smtClean="0"/>
              <a:t>International Association of Microsoft Certified Partners (IAMCP)</a:t>
            </a:r>
            <a:endParaRPr lang="sv-SE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5661248"/>
            <a:ext cx="1371600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4270726"/>
      </p:ext>
    </p:extLst>
  </p:cSld>
  <p:clrMapOvr>
    <a:masterClrMapping/>
  </p:clrMapOvr>
  <p:transition>
    <p:cover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143000"/>
          </a:xfrm>
        </p:spPr>
        <p:txBody>
          <a:bodyPr/>
          <a:lstStyle/>
          <a:p>
            <a:r>
              <a:rPr lang="ru-RU" sz="4000" b="1" dirty="0"/>
              <a:t>На что стоит обратить внимание при выборе Подрядчика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i="1" dirty="0"/>
              <a:t>Vision</a:t>
            </a:r>
            <a:r>
              <a:rPr lang="ru-RU" sz="2800" i="1" dirty="0"/>
              <a:t> –документ (понимание задачи Подрядчиком).</a:t>
            </a:r>
          </a:p>
          <a:p>
            <a:pPr lvl="0"/>
            <a:r>
              <a:rPr lang="ru-RU" sz="2800" i="1" dirty="0"/>
              <a:t>Наличие отзывов от клиентов (письменных, устных).</a:t>
            </a:r>
          </a:p>
          <a:p>
            <a:pPr lvl="0"/>
            <a:r>
              <a:rPr lang="ru-RU" sz="2800" i="1" dirty="0"/>
              <a:t>Количество проектов и специалистов, реализовывавших эти проекты.</a:t>
            </a:r>
          </a:p>
          <a:p>
            <a:pPr lvl="0"/>
            <a:r>
              <a:rPr lang="ru-RU" sz="2800" i="1" dirty="0"/>
              <a:t>Соблюдение сроков.</a:t>
            </a:r>
          </a:p>
          <a:p>
            <a:pPr lvl="0"/>
            <a:r>
              <a:rPr lang="ru-RU" sz="2800" i="1" dirty="0"/>
              <a:t>Кредит доверия не исчерпан.</a:t>
            </a:r>
            <a:endParaRPr lang="ru-RU" sz="2800" dirty="0"/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smtClean="0"/>
              <a:t>International Association of Microsoft Certified Partners (IAMCP)</a:t>
            </a:r>
            <a:endParaRPr lang="sv-SE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5661248"/>
            <a:ext cx="1371600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5661248"/>
            <a:ext cx="2152650" cy="72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3420593"/>
      </p:ext>
    </p:extLst>
  </p:cSld>
  <p:clrMapOvr>
    <a:masterClrMapping/>
  </p:clrMapOvr>
  <p:transition>
    <p:cover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/>
              <a:t>Зрелости автоматизируемых бизнес-процессов Заказчика</a:t>
            </a:r>
            <a:endParaRPr lang="ru-RU" sz="40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smtClean="0"/>
              <a:t>International Association of Microsoft Certified Partners (IAMCP)</a:t>
            </a:r>
            <a:endParaRPr lang="sv-SE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2674050"/>
              </p:ext>
            </p:extLst>
          </p:nvPr>
        </p:nvGraphicFramePr>
        <p:xfrm>
          <a:off x="683568" y="1515473"/>
          <a:ext cx="7920880" cy="41764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8352"/>
                <a:gridCol w="2071928"/>
                <a:gridCol w="5400600"/>
              </a:tblGrid>
              <a:tr h="653101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00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Не существует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Деятельность не выполняется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493596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Начальный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Явные свидетельства деятельности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857768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Повторяемый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Частично документированная деятельность, высокая вероятность ошибок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653101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Определённый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Деятельность документирована и стандартизирована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653101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Управляемый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Выполняется оценка соответствия процесса бизнес-целям компании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865801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Оптимизируемый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Совершенствование в соответствии с передовым опытом и целями компании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5733256"/>
            <a:ext cx="1371600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677693"/>
            <a:ext cx="2152650" cy="72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1639739"/>
      </p:ext>
    </p:extLst>
  </p:cSld>
  <p:clrMapOvr>
    <a:masterClrMapping/>
  </p:clrMapOvr>
  <p:transition>
    <p:cover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dirty="0" smtClean="0"/>
              <a:t>Подрядчики, которых стоит рассматривать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9431" y="1853046"/>
            <a:ext cx="8229600" cy="3096344"/>
          </a:xfrm>
        </p:spPr>
        <p:txBody>
          <a:bodyPr/>
          <a:lstStyle/>
          <a:p>
            <a:pPr lvl="0"/>
            <a:r>
              <a:rPr lang="ru-RU" sz="2000" b="1" dirty="0"/>
              <a:t>ЗВЕЗДЫ </a:t>
            </a:r>
            <a:r>
              <a:rPr lang="ru-RU" sz="2000" dirty="0" smtClean="0"/>
              <a:t>очень </a:t>
            </a:r>
            <a:r>
              <a:rPr lang="ru-RU" sz="2000" dirty="0"/>
              <a:t>известные на рынке компании, обладающие большими ресурсами, привлекательные с точки зрения своего бренда).</a:t>
            </a:r>
          </a:p>
          <a:p>
            <a:pPr lvl="0"/>
            <a:r>
              <a:rPr lang="ru-RU" sz="2000" b="1" dirty="0"/>
              <a:t>СЕЛЕБРИТИ</a:t>
            </a:r>
            <a:r>
              <a:rPr lang="ru-RU" sz="2000" dirty="0"/>
              <a:t> </a:t>
            </a:r>
            <a:r>
              <a:rPr lang="ru-RU" sz="2000" dirty="0" smtClean="0"/>
              <a:t>крупные </a:t>
            </a:r>
            <a:r>
              <a:rPr lang="ru-RU" sz="2000" dirty="0"/>
              <a:t>интеграторы, обладающие большими ресурсами, как правило дорогостоящие (иногда избыточно</a:t>
            </a:r>
            <a:r>
              <a:rPr lang="ru-RU" sz="2000" dirty="0" smtClean="0"/>
              <a:t>);</a:t>
            </a:r>
            <a:endParaRPr lang="ru-RU" sz="2000" dirty="0"/>
          </a:p>
          <a:p>
            <a:pPr lvl="0"/>
            <a:r>
              <a:rPr lang="ru-RU" sz="2000" b="1" dirty="0"/>
              <a:t>ТАНКИ</a:t>
            </a:r>
            <a:r>
              <a:rPr lang="ru-RU" sz="2000" dirty="0"/>
              <a:t> </a:t>
            </a:r>
            <a:r>
              <a:rPr lang="ru-RU" sz="2000" dirty="0" smtClean="0"/>
              <a:t>компании</a:t>
            </a:r>
            <a:r>
              <a:rPr lang="ru-RU" sz="2000" dirty="0"/>
              <a:t>, обладающие хорошим запасом ресурсов и волей влиять на изменения у клиента для успешной реализации проекта, однако не столь известные на рынке или не обладающие мощным </a:t>
            </a:r>
            <a:r>
              <a:rPr lang="ru-RU" sz="2000" dirty="0" smtClean="0"/>
              <a:t>брендом;</a:t>
            </a:r>
            <a:endParaRPr lang="ru-RU" sz="20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smtClean="0"/>
              <a:t>International Association of Microsoft Certified Partners (IAMCP)</a:t>
            </a:r>
            <a:endParaRPr lang="sv-SE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5661248"/>
            <a:ext cx="1371600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605685"/>
            <a:ext cx="2152650" cy="72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6643585"/>
      </p:ext>
    </p:extLst>
  </p:cSld>
  <p:clrMapOvr>
    <a:masterClrMapping/>
  </p:clrMapOvr>
  <p:transition>
    <p:cover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sz="4000" dirty="0" smtClean="0"/>
              <a:t>С ними не стоит иметь дело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701008"/>
          </a:xfrm>
        </p:spPr>
        <p:txBody>
          <a:bodyPr/>
          <a:lstStyle/>
          <a:p>
            <a:pPr lvl="0"/>
            <a:r>
              <a:rPr lang="ru-RU" sz="2400" b="1" dirty="0" err="1" smtClean="0"/>
              <a:t>ТехноГОЛИКИ</a:t>
            </a:r>
            <a:r>
              <a:rPr lang="ru-RU" sz="2400" dirty="0" smtClean="0"/>
              <a:t> средние </a:t>
            </a:r>
            <a:r>
              <a:rPr lang="ru-RU" sz="2400" dirty="0"/>
              <a:t>компании, имеющие </a:t>
            </a:r>
            <a:r>
              <a:rPr lang="ru-RU" sz="2400" dirty="0" smtClean="0"/>
              <a:t>опыт, обладающие </a:t>
            </a:r>
            <a:r>
              <a:rPr lang="ru-RU" sz="2400" dirty="0"/>
              <a:t>минимальным уровнем </a:t>
            </a:r>
            <a:r>
              <a:rPr lang="ru-RU" sz="2400" dirty="0" smtClean="0"/>
              <a:t>технической квалификации и </a:t>
            </a:r>
            <a:r>
              <a:rPr lang="ru-RU" sz="2400" dirty="0"/>
              <a:t>ресурсов для успешной реализации проекта. Возможна ситуация, когда подобные компании начнут подстраиваться под «</a:t>
            </a:r>
            <a:r>
              <a:rPr lang="ru-RU" sz="2400" dirty="0" err="1"/>
              <a:t>хотелки</a:t>
            </a:r>
            <a:r>
              <a:rPr lang="ru-RU" sz="2400" dirty="0"/>
              <a:t>» заказчика и срывать </a:t>
            </a:r>
            <a:r>
              <a:rPr lang="ru-RU" sz="2400" dirty="0" smtClean="0"/>
              <a:t>сроки;</a:t>
            </a:r>
            <a:endParaRPr lang="ru-RU" sz="2400" dirty="0"/>
          </a:p>
          <a:p>
            <a:pPr lvl="0"/>
            <a:r>
              <a:rPr lang="ru-RU" sz="2400" b="1" dirty="0"/>
              <a:t>НАЧИНАЮЩИЕ </a:t>
            </a:r>
            <a:r>
              <a:rPr lang="ru-RU" sz="2400" dirty="0" smtClean="0"/>
              <a:t>небольшие </a:t>
            </a:r>
            <a:r>
              <a:rPr lang="ru-RU" sz="2400" dirty="0"/>
              <a:t>компании, имеющие сравнительно небольшой </a:t>
            </a:r>
            <a:r>
              <a:rPr lang="ru-RU" sz="2400" dirty="0" smtClean="0"/>
              <a:t>опыт;</a:t>
            </a:r>
            <a:endParaRPr lang="ru-RU" sz="2400" dirty="0"/>
          </a:p>
          <a:p>
            <a:r>
              <a:rPr lang="ru-RU" sz="2400" b="1" dirty="0"/>
              <a:t>ПЕНА</a:t>
            </a:r>
            <a:r>
              <a:rPr lang="ru-RU" sz="2400" dirty="0"/>
              <a:t> </a:t>
            </a:r>
            <a:r>
              <a:rPr lang="ru-RU" sz="2400" dirty="0" smtClean="0"/>
              <a:t>не </a:t>
            </a:r>
            <a:r>
              <a:rPr lang="ru-RU" sz="2400" dirty="0"/>
              <a:t>имеющие опыта, ограничены в </a:t>
            </a:r>
            <a:r>
              <a:rPr lang="ru-RU" sz="2400" dirty="0" smtClean="0"/>
              <a:t>ресурсах</a:t>
            </a:r>
            <a:endParaRPr lang="ru-RU" sz="2400" dirty="0"/>
          </a:p>
          <a:p>
            <a:endParaRPr lang="ru-RU" sz="24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smtClean="0"/>
              <a:t>International Association of Microsoft Certified Partners (IAMCP)</a:t>
            </a:r>
            <a:endParaRPr lang="sv-SE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5663058"/>
            <a:ext cx="1371600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5607495"/>
            <a:ext cx="2152650" cy="72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2258004"/>
      </p:ext>
    </p:extLst>
  </p:cSld>
  <p:clrMapOvr>
    <a:masterClrMapping/>
  </p:clrMapOvr>
  <p:transition>
    <p:cover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smtClean="0"/>
              <a:t>International Association of Microsoft Certified Partners (IAMCP)</a:t>
            </a:r>
            <a:endParaRPr lang="sv-SE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499" y="5661247"/>
            <a:ext cx="1371600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845619644"/>
              </p:ext>
            </p:extLst>
          </p:nvPr>
        </p:nvGraphicFramePr>
        <p:xfrm>
          <a:off x="1524000" y="620688"/>
          <a:ext cx="6096000" cy="4840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983336" y="2348880"/>
            <a:ext cx="161807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dirty="0">
                <a:solidFill>
                  <a:schemeClr val="accent2"/>
                </a:solidFill>
              </a:rPr>
              <a:t>Звезды, </a:t>
            </a:r>
            <a:endParaRPr lang="ru-RU" sz="2200" dirty="0" smtClean="0">
              <a:solidFill>
                <a:schemeClr val="accent2"/>
              </a:solidFill>
            </a:endParaRPr>
          </a:p>
          <a:p>
            <a:r>
              <a:rPr lang="ru-RU" sz="2200" dirty="0" err="1" smtClean="0">
                <a:solidFill>
                  <a:schemeClr val="accent2"/>
                </a:solidFill>
              </a:rPr>
              <a:t>Селебрити</a:t>
            </a:r>
            <a:endParaRPr lang="ru-RU" sz="2200" dirty="0" smtClean="0">
              <a:solidFill>
                <a:schemeClr val="accent2"/>
              </a:solidFill>
            </a:endParaRPr>
          </a:p>
          <a:p>
            <a:r>
              <a:rPr lang="ru-RU" sz="2200" dirty="0" smtClean="0">
                <a:solidFill>
                  <a:schemeClr val="accent2"/>
                </a:solidFill>
              </a:rPr>
              <a:t>Танки</a:t>
            </a:r>
            <a:r>
              <a:rPr lang="ru-RU" sz="2200" dirty="0">
                <a:solidFill>
                  <a:schemeClr val="accent2"/>
                </a:solidFill>
              </a:rPr>
              <a:t>,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83336" y="4293096"/>
            <a:ext cx="179645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dirty="0" smtClean="0">
                <a:solidFill>
                  <a:schemeClr val="accent2"/>
                </a:solidFill>
              </a:rPr>
              <a:t>Танки,</a:t>
            </a:r>
          </a:p>
          <a:p>
            <a:r>
              <a:rPr lang="ru-RU" sz="2200" dirty="0" err="1" smtClean="0">
                <a:solidFill>
                  <a:schemeClr val="accent2"/>
                </a:solidFill>
              </a:rPr>
              <a:t>Техноголики</a:t>
            </a:r>
            <a:endParaRPr lang="ru-RU" sz="2200" dirty="0">
              <a:solidFill>
                <a:schemeClr val="accent2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5566366"/>
            <a:ext cx="2152650" cy="72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4461209"/>
      </p:ext>
    </p:ext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260648"/>
            <a:ext cx="8820472" cy="648072"/>
          </a:xfrm>
        </p:spPr>
        <p:txBody>
          <a:bodyPr/>
          <a:lstStyle/>
          <a:p>
            <a:r>
              <a:rPr lang="ru-RU" sz="3200" dirty="0" smtClean="0"/>
              <a:t>Предпосылки успеха ИТ проекта</a:t>
            </a:r>
            <a:endParaRPr lang="en-US" sz="3200" b="1" i="1" dirty="0">
              <a:solidFill>
                <a:srgbClr val="006699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67544" y="1124744"/>
            <a:ext cx="8401080" cy="5199203"/>
          </a:xfrm>
        </p:spPr>
        <p:txBody>
          <a:bodyPr/>
          <a:lstStyle/>
          <a:p>
            <a:r>
              <a:rPr lang="ru-RU" sz="2400" dirty="0" smtClean="0"/>
              <a:t>Наличие в команде проекта Подрядчика (КПП) бизнес-эксперта</a:t>
            </a:r>
          </a:p>
          <a:p>
            <a:r>
              <a:rPr lang="ru-RU" sz="2400" dirty="0" smtClean="0"/>
              <a:t>Наличие в КПП архитектора систем с соответствующим опытом</a:t>
            </a:r>
          </a:p>
          <a:p>
            <a:r>
              <a:rPr lang="ru-RU" sz="2400" dirty="0" smtClean="0"/>
              <a:t>Наличие в КПП специалиста и процедур для работы с «сопротивлением среды» Заказчика</a:t>
            </a:r>
          </a:p>
          <a:p>
            <a:r>
              <a:rPr lang="ru-RU" sz="2400" dirty="0" smtClean="0"/>
              <a:t>Наличие у Заказчика резерва в бюджете для оплаты новых требований, выявляемых в ходе реализации проекта</a:t>
            </a:r>
          </a:p>
          <a:p>
            <a:r>
              <a:rPr lang="ru-RU" sz="2400" dirty="0" smtClean="0"/>
              <a:t>Наличие у Подрядчика достаточных ресурсов (или доступа к ним) для реализации проекта в срок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2350" y="5661248"/>
            <a:ext cx="1371600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5517232"/>
            <a:ext cx="2152650" cy="72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5065925"/>
      </p:ext>
    </p:ext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r>
              <a:rPr lang="ru-RU" dirty="0" smtClean="0"/>
              <a:t>Рекомендации по подготовке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7112" y="1263650"/>
            <a:ext cx="8229600" cy="4253582"/>
          </a:xfrm>
        </p:spPr>
        <p:txBody>
          <a:bodyPr/>
          <a:lstStyle/>
          <a:p>
            <a:r>
              <a:rPr lang="ru-RU" sz="2800" dirty="0" smtClean="0"/>
              <a:t>Руководители проектов ИТ компаний (подрядчиков)</a:t>
            </a:r>
          </a:p>
          <a:p>
            <a:r>
              <a:rPr lang="ru-RU" sz="2800" dirty="0" smtClean="0"/>
              <a:t>Руководители ИТ подразделений, проектов и команд на стороне заказчиков</a:t>
            </a:r>
          </a:p>
          <a:p>
            <a:r>
              <a:rPr lang="ru-RU" sz="2800" dirty="0" smtClean="0"/>
              <a:t>Руководители бизнес-департаментов заказчиков</a:t>
            </a:r>
          </a:p>
          <a:p>
            <a:endParaRPr lang="ru-RU" sz="2800" dirty="0"/>
          </a:p>
          <a:p>
            <a:pPr marL="0" indent="0">
              <a:buNone/>
            </a:pPr>
            <a:r>
              <a:rPr lang="en-US" sz="2400" dirty="0">
                <a:hlinkClick r:id="rId2"/>
              </a:rPr>
              <a:t>http://</a:t>
            </a:r>
            <a:r>
              <a:rPr lang="en-US" sz="2400" dirty="0" smtClean="0">
                <a:hlinkClick r:id="rId2"/>
              </a:rPr>
              <a:t>www.specialist.ru/section/project-management</a:t>
            </a:r>
            <a:r>
              <a:rPr lang="ru-RU" sz="2400" dirty="0" smtClean="0"/>
              <a:t> </a:t>
            </a:r>
            <a:endParaRPr lang="ru-RU" sz="24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smtClean="0"/>
              <a:t>International Association of Microsoft Certified Partners (IAMCP)</a:t>
            </a:r>
            <a:endParaRPr lang="sv-SE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5661248"/>
            <a:ext cx="1371600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0363639"/>
      </p:ext>
    </p:ext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dirty="0" smtClean="0"/>
              <a:t>Презентация курсов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smtClean="0"/>
              <a:t>International Association of Microsoft Certified Partners (IAMCP)</a:t>
            </a:r>
            <a:endParaRPr lang="sv-SE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5733256"/>
            <a:ext cx="1371719" cy="670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863012" cy="6693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480000"/>
      </p:ext>
    </p:ext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712968" cy="1143000"/>
          </a:xfrm>
        </p:spPr>
        <p:txBody>
          <a:bodyPr/>
          <a:lstStyle/>
          <a:p>
            <a:r>
              <a:rPr lang="ru-RU" sz="4000" b="1" i="1" dirty="0" smtClean="0">
                <a:solidFill>
                  <a:srgbClr val="006699"/>
                </a:solidFill>
              </a:rPr>
              <a:t>Спасибо за внимание</a:t>
            </a:r>
            <a:endParaRPr lang="ru-RU" sz="4000" b="1" i="1" dirty="0">
              <a:solidFill>
                <a:srgbClr val="006699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268760"/>
            <a:ext cx="8229600" cy="4392488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/>
              <a:t>Максим Гвоздев</a:t>
            </a:r>
            <a:r>
              <a:rPr lang="en-US" sz="2400" dirty="0" smtClean="0"/>
              <a:t>	Lean4systems Group</a:t>
            </a:r>
            <a:r>
              <a:rPr lang="ru-RU" sz="2400" dirty="0" smtClean="0"/>
              <a:t>,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>
                <a:hlinkClick r:id="rId3"/>
              </a:rPr>
              <a:t>mgvozdev@l4s.ru</a:t>
            </a:r>
            <a:r>
              <a:rPr lang="en-US" sz="2400" dirty="0" smtClean="0"/>
              <a:t> , </a:t>
            </a:r>
            <a:r>
              <a:rPr lang="en-US" sz="2400" dirty="0" smtClean="0">
                <a:hlinkClick r:id="rId4"/>
              </a:rPr>
              <a:t>www.l4s.ru</a:t>
            </a:r>
            <a:r>
              <a:rPr lang="en-US" sz="2400" dirty="0" smtClean="0"/>
              <a:t> </a:t>
            </a: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 smtClean="0"/>
              <a:t>Данил </a:t>
            </a:r>
            <a:r>
              <a:rPr lang="ru-RU" sz="2400" dirty="0" err="1" smtClean="0"/>
              <a:t>Динцис</a:t>
            </a:r>
            <a:r>
              <a:rPr lang="en-US" sz="2400" dirty="0" smtClean="0"/>
              <a:t>	</a:t>
            </a:r>
            <a:r>
              <a:rPr lang="ru-RU" sz="2400" dirty="0" smtClean="0"/>
              <a:t>«Специалист»,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>
                <a:hlinkClick r:id="rId5"/>
              </a:rPr>
              <a:t>dinzis@specialist.ru</a:t>
            </a:r>
            <a:r>
              <a:rPr lang="en-US" sz="2400" dirty="0" smtClean="0"/>
              <a:t>, </a:t>
            </a:r>
            <a:r>
              <a:rPr lang="en-US" sz="2400" dirty="0" smtClean="0">
                <a:hlinkClick r:id="rId6"/>
              </a:rPr>
              <a:t>http</a:t>
            </a:r>
            <a:r>
              <a:rPr lang="en-US" sz="2400" dirty="0">
                <a:hlinkClick r:id="rId6"/>
              </a:rPr>
              <a:t>://</a:t>
            </a:r>
            <a:r>
              <a:rPr lang="en-US" sz="2400" dirty="0" smtClean="0">
                <a:hlinkClick r:id="rId6"/>
              </a:rPr>
              <a:t>www.specialist.ru/section/project-management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>
                <a:hlinkClick r:id="rId7"/>
              </a:rPr>
              <a:t>www.ddintsis.com</a:t>
            </a:r>
            <a:endParaRPr lang="en-US" sz="2400" dirty="0" smtClean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en-US" sz="2400" dirty="0" smtClean="0"/>
              <a:t>IAMCP: </a:t>
            </a:r>
            <a:r>
              <a:rPr lang="en-US" sz="2400" dirty="0" smtClean="0">
                <a:hlinkClick r:id="rId8"/>
              </a:rPr>
              <a:t>www.iamcpru.com</a:t>
            </a:r>
            <a:r>
              <a:rPr lang="en-US" sz="2400" dirty="0"/>
              <a:t>, </a:t>
            </a:r>
            <a:r>
              <a:rPr lang="en-US" sz="2400" dirty="0">
                <a:hlinkClick r:id="rId9"/>
              </a:rPr>
              <a:t>iamcp@live.ru</a:t>
            </a:r>
            <a:endParaRPr lang="en-US" sz="2400" dirty="0"/>
          </a:p>
          <a:p>
            <a:pPr marL="0" indent="0">
              <a:buNone/>
            </a:pPr>
            <a:r>
              <a:rPr lang="en-US" sz="2400" dirty="0" smtClean="0">
                <a:hlinkClick r:id="rId10"/>
              </a:rPr>
              <a:t>https</a:t>
            </a:r>
            <a:r>
              <a:rPr lang="en-US" sz="2400" dirty="0">
                <a:hlinkClick r:id="rId10"/>
              </a:rPr>
              <a:t>://www.facebook.com/groups/iamcpru</a:t>
            </a:r>
            <a:r>
              <a:rPr lang="en-US" sz="2400" dirty="0" smtClean="0">
                <a:hlinkClick r:id="rId10"/>
              </a:rPr>
              <a:t>/</a:t>
            </a:r>
            <a:r>
              <a:rPr lang="en-US" sz="2400" dirty="0" smtClean="0"/>
              <a:t> 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smtClean="0"/>
              <a:t>International Association of Microsoft Certified Partners (IAMCP)</a:t>
            </a:r>
            <a:endParaRPr lang="sv-SE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7680" y="5661248"/>
            <a:ext cx="1371600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5569740"/>
            <a:ext cx="2152650" cy="72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892631"/>
      </p:ext>
    </p:ext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formgivning">
  <a:themeElements>
    <a:clrScheme name="Standardformgivn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formgivn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formgivn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36803</TotalTime>
  <Words>862</Words>
  <Application>Microsoft Office PowerPoint</Application>
  <PresentationFormat>On-screen Show (4:3)</PresentationFormat>
  <Paragraphs>248</Paragraphs>
  <Slides>18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Times New Roman</vt:lpstr>
      <vt:lpstr>Standardformgivning</vt:lpstr>
      <vt:lpstr>Выбор подрядчика                                   на IT проект   Рекомендации</vt:lpstr>
      <vt:lpstr>Зачем это нужно нам?</vt:lpstr>
      <vt:lpstr>Зачем это нужно клиентам?</vt:lpstr>
      <vt:lpstr>Традиционный подход к выбору подрядчика для осуществления IT проектов</vt:lpstr>
      <vt:lpstr>Практика результатов тендеров в соответствии с Традиционным подходом</vt:lpstr>
      <vt:lpstr>Особенности IT проектов</vt:lpstr>
      <vt:lpstr>Чем определяется удовлетворенность Заказчика</vt:lpstr>
      <vt:lpstr>Рассмотренные варианты предпосылок</vt:lpstr>
      <vt:lpstr>Как оценивает проект Заказчик</vt:lpstr>
      <vt:lpstr>На что стоит обратить внимание при выборе Подрядчика</vt:lpstr>
      <vt:lpstr>Зрелости автоматизируемых бизнес-процессов Заказчика</vt:lpstr>
      <vt:lpstr>Подрядчики, которых стоит рассматривать</vt:lpstr>
      <vt:lpstr>С ними не стоит иметь дело</vt:lpstr>
      <vt:lpstr>PowerPoint Presentation</vt:lpstr>
      <vt:lpstr>Предпосылки успеха ИТ проекта</vt:lpstr>
      <vt:lpstr>Рекомендации по подготовке</vt:lpstr>
      <vt:lpstr>Презентация курсов</vt:lpstr>
      <vt:lpstr>Спасибо за внимание</vt:lpstr>
    </vt:vector>
  </TitlesOfParts>
  <Company>IDE Nätverkskonsulterna AB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1</dc:title>
  <dc:creator>Johanna Tengroth</dc:creator>
  <cp:lastModifiedBy>Russia IAMCP</cp:lastModifiedBy>
  <cp:revision>554</cp:revision>
  <cp:lastPrinted>2013-06-04T11:21:07Z</cp:lastPrinted>
  <dcterms:created xsi:type="dcterms:W3CDTF">2005-01-29T22:01:56Z</dcterms:created>
  <dcterms:modified xsi:type="dcterms:W3CDTF">2013-10-05T10:19:35Z</dcterms:modified>
</cp:coreProperties>
</file>