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59" r:id="rId2"/>
    <p:sldId id="264" r:id="rId3"/>
    <p:sldId id="269" r:id="rId4"/>
    <p:sldId id="271" r:id="rId5"/>
    <p:sldId id="267" r:id="rId6"/>
    <p:sldId id="262" r:id="rId7"/>
    <p:sldId id="270" r:id="rId8"/>
    <p:sldId id="265" r:id="rId9"/>
    <p:sldId id="272" r:id="rId10"/>
    <p:sldId id="273" r:id="rId11"/>
    <p:sldId id="274" r:id="rId12"/>
    <p:sldId id="276" r:id="rId13"/>
    <p:sldId id="277" r:id="rId14"/>
    <p:sldId id="287" r:id="rId15"/>
    <p:sldId id="288" r:id="rId16"/>
    <p:sldId id="278" r:id="rId17"/>
    <p:sldId id="279" r:id="rId18"/>
    <p:sldId id="280" r:id="rId19"/>
    <p:sldId id="282" r:id="rId20"/>
    <p:sldId id="281" r:id="rId21"/>
    <p:sldId id="283" r:id="rId22"/>
    <p:sldId id="285" r:id="rId23"/>
    <p:sldId id="286" r:id="rId24"/>
    <p:sldId id="284" r:id="rId25"/>
    <p:sldId id="266" r:id="rId26"/>
    <p:sldId id="263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horzBarState="maximized">
    <p:restoredLeft sz="10540" autoAdjust="0"/>
    <p:restoredTop sz="86357" autoAdjust="0"/>
  </p:normalViewPr>
  <p:slideViewPr>
    <p:cSldViewPr>
      <p:cViewPr varScale="1">
        <p:scale>
          <a:sx n="92" d="100"/>
          <a:sy n="92" d="100"/>
        </p:scale>
        <p:origin x="15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-2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F0671BE-BC3F-4FB6-B234-50C2430CC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18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43025" y="1600200"/>
            <a:ext cx="3690938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86363" y="1600200"/>
            <a:ext cx="3690937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274638"/>
            <a:ext cx="1882775" cy="5845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43025" y="274638"/>
            <a:ext cx="5499100" cy="5845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 advClick="0" advTm="1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3025" y="274638"/>
            <a:ext cx="7534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43025" y="1600200"/>
            <a:ext cx="7534275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 spd="med" advClick="0" advTm="10000">
    <p:dissolve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баумански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4337" y="332656"/>
            <a:ext cx="8315325" cy="1793875"/>
          </a:xfrm>
        </p:spPr>
        <p:txBody>
          <a:bodyPr/>
          <a:lstStyle/>
          <a:p>
            <a:pPr algn="ctr" eaLnBrk="1" hangingPunct="1"/>
            <a:r>
              <a:rPr lang="ru-RU" sz="3600" dirty="0" smtClean="0">
                <a:solidFill>
                  <a:srgbClr val="002060"/>
                </a:solidFill>
              </a:rPr>
              <a:t>Центр компьютерного обучения </a:t>
            </a:r>
            <a:r>
              <a:rPr lang="ru-RU" sz="4000" dirty="0" smtClean="0">
                <a:solidFill>
                  <a:srgbClr val="002060"/>
                </a:solidFill>
              </a:rPr>
              <a:t>«Специалист»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при МГТУ им. Н.Э. Баумана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0" y="5915152"/>
            <a:ext cx="2381250" cy="933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085184"/>
            <a:ext cx="4929222" cy="1132564"/>
          </a:xfrm>
        </p:spPr>
        <p:txBody>
          <a:bodyPr/>
          <a:lstStyle/>
          <a:p>
            <a:r>
              <a:rPr lang="ru-RU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Динцис Данил</a:t>
            </a:r>
            <a:br>
              <a:rPr lang="ru-RU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Danil</a:t>
            </a:r>
            <a:r>
              <a:rPr lang="en-US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Dintsis</a:t>
            </a:r>
            <a:r>
              <a:rPr lang="en-US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0112" y="1399250"/>
            <a:ext cx="3274986" cy="80561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PMI®</a:t>
            </a:r>
            <a:r>
              <a:rPr lang="en-US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PMBOK</a:t>
            </a:r>
            <a:r>
              <a:rPr lang="en-US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r>
              <a:rPr lang="en-US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16026" y="2348880"/>
            <a:ext cx="7392884" cy="64807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sz="28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нового в очередной версии стандарта?</a:t>
            </a:r>
          </a:p>
          <a:p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908355" y="6217748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.т.н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PMP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 bwMode="auto">
          <a:xfrm>
            <a:off x="1571604" y="3253023"/>
            <a:ext cx="739288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endParaRPr lang="ru-RU" sz="2000" kern="0" dirty="0" smtClean="0"/>
          </a:p>
          <a:p>
            <a:pPr algn="r"/>
            <a:endParaRPr lang="ru-RU" sz="2000" kern="0" dirty="0" smtClean="0"/>
          </a:p>
          <a:p>
            <a:pPr algn="r"/>
            <a:r>
              <a:rPr lang="en-US" sz="2800" b="1" i="1" dirty="0"/>
              <a:t>“</a:t>
            </a:r>
            <a:r>
              <a:rPr lang="en-US" sz="2000" b="1" i="1" dirty="0"/>
              <a:t>Project Management MAKES or BREAKS Global Companies”, </a:t>
            </a:r>
            <a:endParaRPr lang="en-US" sz="2000" dirty="0"/>
          </a:p>
          <a:p>
            <a:pPr algn="r"/>
            <a:r>
              <a:rPr lang="en-US" sz="2000" b="1" i="1" dirty="0"/>
              <a:t>Rich </a:t>
            </a:r>
            <a:r>
              <a:rPr lang="en-US" sz="2000" b="1" i="1" dirty="0" err="1"/>
              <a:t>Karlgaard</a:t>
            </a:r>
            <a:r>
              <a:rPr lang="en-US" sz="2000" b="1" i="1" dirty="0"/>
              <a:t>, Forbes’ editor</a:t>
            </a:r>
            <a:endParaRPr lang="en-US" sz="2000" dirty="0"/>
          </a:p>
          <a:p>
            <a:pPr algn="r"/>
            <a:endParaRPr lang="ru-RU" sz="2000" kern="0" dirty="0"/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94122"/>
          </a:xfrm>
        </p:spPr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График выпуска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5" y="1916832"/>
            <a:ext cx="7534275" cy="4202981"/>
          </a:xfrm>
        </p:spPr>
        <p:txBody>
          <a:bodyPr/>
          <a:lstStyle/>
          <a:p>
            <a:r>
              <a:rPr lang="ru-RU" dirty="0" smtClean="0"/>
              <a:t>4 летний цикл</a:t>
            </a:r>
          </a:p>
          <a:p>
            <a:r>
              <a:rPr lang="en-US" i="1" dirty="0" smtClean="0"/>
              <a:t>PMBOK®</a:t>
            </a:r>
            <a:r>
              <a:rPr lang="en-US" dirty="0" smtClean="0"/>
              <a:t> 5</a:t>
            </a:r>
            <a:r>
              <a:rPr lang="ru-RU" dirty="0"/>
              <a:t>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декабрь 2012</a:t>
            </a:r>
          </a:p>
          <a:p>
            <a:r>
              <a:rPr lang="ru-RU" dirty="0" smtClean="0"/>
              <a:t>Обновление программ сертификации с 1 июля 2013 г.</a:t>
            </a:r>
          </a:p>
          <a:p>
            <a:r>
              <a:rPr lang="en-US" i="1" dirty="0" smtClean="0"/>
              <a:t>PMBOK®</a:t>
            </a:r>
            <a:r>
              <a:rPr lang="en-US" dirty="0"/>
              <a:t> </a:t>
            </a:r>
            <a:r>
              <a:rPr lang="en-US" dirty="0" smtClean="0"/>
              <a:t>6 </a:t>
            </a:r>
            <a:r>
              <a:rPr lang="ru-RU" dirty="0" smtClean="0"/>
              <a:t>намечен на 201</a:t>
            </a:r>
            <a:r>
              <a:rPr lang="en-US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382257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PMI® </a:t>
            </a:r>
            <a:r>
              <a:rPr lang="en-US" sz="3600" i="1" dirty="0">
                <a:solidFill>
                  <a:srgbClr val="002060"/>
                </a:solidFill>
              </a:rPr>
              <a:t>PMBOK</a:t>
            </a:r>
            <a:r>
              <a:rPr lang="en-US" sz="3600" dirty="0">
                <a:solidFill>
                  <a:srgbClr val="002060"/>
                </a:solidFill>
              </a:rPr>
              <a:t>® 5, 2012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5" y="2348880"/>
            <a:ext cx="7534275" cy="3770933"/>
          </a:xfrm>
        </p:spPr>
        <p:txBody>
          <a:bodyPr/>
          <a:lstStyle/>
          <a:p>
            <a:r>
              <a:rPr lang="ru-RU" dirty="0" smtClean="0"/>
              <a:t>5 групп процессов</a:t>
            </a:r>
          </a:p>
          <a:p>
            <a:r>
              <a:rPr lang="ru-RU" dirty="0" smtClean="0"/>
              <a:t>10 областей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16234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0650"/>
            <a:ext cx="5760640" cy="681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7991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01479"/>
            <a:ext cx="6552728" cy="6179849"/>
          </a:xfrm>
          <a:prstGeom prst="rect">
            <a:avLst/>
          </a:prstGeom>
        </p:spPr>
      </p:pic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22114"/>
          </a:xfrm>
        </p:spPr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Новая область знаний – 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Управление </a:t>
            </a:r>
            <a:r>
              <a:rPr lang="ru-RU" sz="3600" dirty="0">
                <a:solidFill>
                  <a:srgbClr val="002060"/>
                </a:solidFill>
              </a:rPr>
              <a:t>стейкхолдерами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5" y="2276872"/>
            <a:ext cx="7534275" cy="3842941"/>
          </a:xfrm>
        </p:spPr>
        <p:txBody>
          <a:bodyPr/>
          <a:lstStyle/>
          <a:p>
            <a:r>
              <a:rPr lang="en-US" dirty="0" smtClean="0"/>
              <a:t>Identify Stakeholders</a:t>
            </a:r>
          </a:p>
          <a:p>
            <a:r>
              <a:rPr lang="en-US" dirty="0" smtClean="0"/>
              <a:t>Plan Stakeholder Management</a:t>
            </a:r>
          </a:p>
          <a:p>
            <a:r>
              <a:rPr lang="en-US" dirty="0" smtClean="0"/>
              <a:t>Manage Stakeholder Engagement</a:t>
            </a:r>
          </a:p>
          <a:p>
            <a:r>
              <a:rPr lang="en-US" dirty="0" smtClean="0"/>
              <a:t>Control Stakeholder Engagement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0"/>
            <a:ext cx="1152244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28681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5639"/>
            <a:ext cx="6912768" cy="6240518"/>
          </a:xfrm>
          <a:prstGeom prst="rect">
            <a:avLst/>
          </a:prstGeom>
        </p:spPr>
      </p:pic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22114"/>
          </a:xfrm>
        </p:spPr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На что обратить внимание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Interpersonal Skills</a:t>
            </a:r>
          </a:p>
          <a:p>
            <a:r>
              <a:rPr lang="en-US" dirty="0" smtClean="0"/>
              <a:t>Management Skills</a:t>
            </a:r>
            <a:endParaRPr lang="ru-RU" dirty="0" smtClean="0"/>
          </a:p>
          <a:p>
            <a:r>
              <a:rPr lang="en-US" dirty="0" smtClean="0"/>
              <a:t>Operational Stakeholders </a:t>
            </a:r>
            <a:endParaRPr lang="ru-RU" dirty="0" smtClean="0"/>
          </a:p>
          <a:p>
            <a:pPr marL="0" indent="0">
              <a:buNone/>
            </a:pPr>
            <a:r>
              <a:rPr lang="en-US" sz="2400" dirty="0" smtClean="0"/>
              <a:t>(</a:t>
            </a:r>
            <a:r>
              <a:rPr lang="ru-RU" sz="2400" dirty="0" smtClean="0"/>
              <a:t>например, линейные руководители, сотрудники хелпдеска и т.п.)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3362703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22114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Interpersonal Skills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Trust</a:t>
            </a:r>
          </a:p>
          <a:p>
            <a:r>
              <a:rPr lang="en-US" dirty="0" smtClean="0"/>
              <a:t>Resolving Conflict</a:t>
            </a:r>
          </a:p>
          <a:p>
            <a:r>
              <a:rPr lang="en-US" dirty="0" smtClean="0"/>
              <a:t>Active listening (90% - </a:t>
            </a:r>
            <a:r>
              <a:rPr lang="ru-RU" dirty="0" smtClean="0"/>
              <a:t>коммуникации, 75% - вербальные, 40% - слушание)</a:t>
            </a:r>
            <a:endParaRPr lang="en-US" dirty="0" smtClean="0"/>
          </a:p>
          <a:p>
            <a:r>
              <a:rPr lang="en-US" dirty="0" smtClean="0"/>
              <a:t>Overcoming resistance to changes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30109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22114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Management Skills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Facilitate consensus towards project objectives</a:t>
            </a:r>
          </a:p>
          <a:p>
            <a:r>
              <a:rPr lang="en-US" dirty="0" smtClean="0"/>
              <a:t>Influence people to support project</a:t>
            </a:r>
          </a:p>
          <a:p>
            <a:r>
              <a:rPr lang="en-US" dirty="0" smtClean="0"/>
              <a:t>Negotiate agreements to satisfy the project needs</a:t>
            </a:r>
          </a:p>
          <a:p>
            <a:r>
              <a:rPr lang="en-US" dirty="0" smtClean="0"/>
              <a:t>Modify organizational behavior to accept the project outcomes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5754261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Project Time Management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7 </a:t>
            </a:r>
            <a:r>
              <a:rPr lang="ru-RU" sz="3600" dirty="0">
                <a:solidFill>
                  <a:srgbClr val="002060"/>
                </a:solidFill>
              </a:rPr>
              <a:t>процессов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976813"/>
            <a:ext cx="7534275" cy="4519613"/>
          </a:xfrm>
        </p:spPr>
        <p:txBody>
          <a:bodyPr/>
          <a:lstStyle/>
          <a:p>
            <a:r>
              <a:rPr lang="en-US" dirty="0" smtClean="0"/>
              <a:t>Plan Schedule Management </a:t>
            </a:r>
          </a:p>
          <a:p>
            <a:r>
              <a:rPr lang="en-US" dirty="0" smtClean="0"/>
              <a:t>Define Activities</a:t>
            </a:r>
          </a:p>
          <a:p>
            <a:r>
              <a:rPr lang="en-US" dirty="0" smtClean="0"/>
              <a:t>Sequence Activities</a:t>
            </a:r>
          </a:p>
          <a:p>
            <a:r>
              <a:rPr lang="en-US" dirty="0" smtClean="0"/>
              <a:t>Estimate Activity Resources</a:t>
            </a:r>
          </a:p>
          <a:p>
            <a:r>
              <a:rPr lang="en-US" dirty="0" smtClean="0"/>
              <a:t>Estimate Activity Durations</a:t>
            </a:r>
          </a:p>
          <a:p>
            <a:r>
              <a:rPr lang="en-US" dirty="0" smtClean="0"/>
              <a:t>Develop Schedule</a:t>
            </a:r>
          </a:p>
          <a:p>
            <a:r>
              <a:rPr lang="en-US" dirty="0" smtClean="0"/>
              <a:t>Control Schedule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569301"/>
            <a:ext cx="1152128" cy="81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05162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50714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Plan </a:t>
            </a:r>
            <a:r>
              <a:rPr lang="en-US" sz="3600" dirty="0" smtClean="0">
                <a:solidFill>
                  <a:srgbClr val="002060"/>
                </a:solidFill>
              </a:rPr>
              <a:t>Time </a:t>
            </a:r>
            <a:r>
              <a:rPr lang="en-US" sz="3600" dirty="0">
                <a:solidFill>
                  <a:srgbClr val="002060"/>
                </a:solidFill>
              </a:rPr>
              <a:t>Management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867" y="1700808"/>
            <a:ext cx="7534275" cy="13247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Формирование политик, процедур и документации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501008"/>
            <a:ext cx="8244408" cy="20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94817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Project Cost Management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4 </a:t>
            </a:r>
            <a:r>
              <a:rPr lang="ru-RU" sz="3600" dirty="0">
                <a:solidFill>
                  <a:srgbClr val="002060"/>
                </a:solidFill>
              </a:rPr>
              <a:t>процесса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4" y="2395608"/>
            <a:ext cx="7534275" cy="3384376"/>
          </a:xfrm>
        </p:spPr>
        <p:txBody>
          <a:bodyPr/>
          <a:lstStyle/>
          <a:p>
            <a:r>
              <a:rPr lang="en-US" dirty="0" smtClean="0"/>
              <a:t>Plan Cost Management</a:t>
            </a:r>
          </a:p>
          <a:p>
            <a:r>
              <a:rPr lang="en-US" dirty="0" smtClean="0"/>
              <a:t>Estimate Costs</a:t>
            </a:r>
          </a:p>
          <a:p>
            <a:r>
              <a:rPr lang="en-US" dirty="0" smtClean="0"/>
              <a:t>Determine Budget</a:t>
            </a:r>
          </a:p>
          <a:p>
            <a:r>
              <a:rPr lang="en-US" dirty="0" smtClean="0"/>
              <a:t>Control Costs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88840"/>
            <a:ext cx="1152128" cy="81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65769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Plan </a:t>
            </a:r>
            <a:r>
              <a:rPr lang="en-US" sz="3600" dirty="0">
                <a:solidFill>
                  <a:srgbClr val="002060"/>
                </a:solidFill>
              </a:rPr>
              <a:t>Cost</a:t>
            </a:r>
            <a:r>
              <a:rPr lang="en-US" sz="3600" dirty="0">
                <a:solidFill>
                  <a:srgbClr val="002060"/>
                </a:solidFill>
              </a:rPr>
              <a:t> Management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5" y="1600201"/>
            <a:ext cx="7534275" cy="12527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Формирование политик, процедур и документации</a:t>
            </a:r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107508"/>
            <a:ext cx="8743412" cy="213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7380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706090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Project Sponsor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556792"/>
            <a:ext cx="7534275" cy="453164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Уточнено и расширено определение и</a:t>
            </a:r>
            <a:r>
              <a:rPr lang="en-US" dirty="0" smtClean="0"/>
              <a:t> </a:t>
            </a:r>
            <a:r>
              <a:rPr lang="ru-RU" dirty="0" smtClean="0"/>
              <a:t>функции спонсора:</a:t>
            </a:r>
          </a:p>
          <a:p>
            <a:r>
              <a:rPr lang="en-US" sz="2800" dirty="0" smtClean="0"/>
              <a:t>Project funding</a:t>
            </a:r>
          </a:p>
          <a:p>
            <a:r>
              <a:rPr lang="en-US" sz="2800" dirty="0" smtClean="0"/>
              <a:t>Clarifying scope</a:t>
            </a:r>
          </a:p>
          <a:p>
            <a:r>
              <a:rPr lang="en-US" sz="2800" dirty="0" smtClean="0"/>
              <a:t>Monitoring progress</a:t>
            </a:r>
          </a:p>
          <a:p>
            <a:r>
              <a:rPr lang="en-US" sz="2800" dirty="0" smtClean="0"/>
              <a:t>Influencing stakeholders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rovides </a:t>
            </a:r>
            <a:r>
              <a:rPr lang="en-US" sz="2800" dirty="0"/>
              <a:t>resources and support for the project </a:t>
            </a:r>
            <a:endParaRPr lang="en-US" sz="2800" dirty="0" smtClean="0"/>
          </a:p>
          <a:p>
            <a:r>
              <a:rPr lang="en-US" sz="2800" dirty="0" smtClean="0"/>
              <a:t>Accountable </a:t>
            </a:r>
            <a:r>
              <a:rPr lang="en-US" sz="2800" dirty="0"/>
              <a:t>for enabling the project's success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387446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Project </a:t>
            </a:r>
            <a:r>
              <a:rPr lang="en-US" sz="3600" dirty="0">
                <a:solidFill>
                  <a:srgbClr val="002060"/>
                </a:solidFill>
              </a:rPr>
              <a:t>M</a:t>
            </a:r>
            <a:r>
              <a:rPr lang="en-US" sz="3600" dirty="0">
                <a:solidFill>
                  <a:srgbClr val="002060"/>
                </a:solidFill>
              </a:rPr>
              <a:t>anagement Office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276872"/>
            <a:ext cx="7449915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40152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274638"/>
            <a:ext cx="7534275" cy="922114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</a:rPr>
              <a:t>Agile/Adaptive Life Cycles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6721" y="1484784"/>
            <a:ext cx="7534275" cy="11087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Впервые введено понятие адаптивного жизненного цикла проекта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56992"/>
            <a:ext cx="8388424" cy="1368152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462230" y="4757773"/>
            <a:ext cx="739555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 smtClean="0"/>
              <a:t>IT Development: 80% - Agile</a:t>
            </a:r>
          </a:p>
          <a:p>
            <a:pPr marL="0" indent="0">
              <a:buFontTx/>
              <a:buNone/>
            </a:pPr>
            <a:r>
              <a:rPr lang="en-US" kern="0" dirty="0" smtClean="0"/>
              <a:t>PMI-ACP</a:t>
            </a:r>
          </a:p>
          <a:p>
            <a:pPr marL="0" indent="0">
              <a:buFontTx/>
              <a:buNone/>
            </a:pPr>
            <a:r>
              <a:rPr lang="en-US" kern="0" dirty="0" smtClean="0"/>
              <a:t>2- </a:t>
            </a:r>
            <a:r>
              <a:rPr lang="ru-RU" kern="0" dirty="0" smtClean="0"/>
              <a:t>4 недели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65430585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Подробности для </a:t>
            </a:r>
            <a:r>
              <a:rPr lang="en-US" sz="3600" dirty="0">
                <a:solidFill>
                  <a:srgbClr val="002060"/>
                </a:solidFill>
              </a:rPr>
              <a:t/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Earned Value Analysis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2420888"/>
            <a:ext cx="7534275" cy="1108720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Более подробный глоссарий терминов</a:t>
            </a:r>
          </a:p>
          <a:p>
            <a:pPr>
              <a:buFontTx/>
              <a:buChar char="-"/>
            </a:pPr>
            <a:r>
              <a:rPr lang="ru-RU" dirty="0" smtClean="0"/>
              <a:t>Подробная таблица формул расчетов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174299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и еще…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417638"/>
            <a:ext cx="7534275" cy="395557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Дополнены варианты расчета по методу критического пути;</a:t>
            </a:r>
          </a:p>
          <a:p>
            <a:pPr>
              <a:buFontTx/>
              <a:buChar char="-"/>
            </a:pPr>
            <a:r>
              <a:rPr lang="ru-RU" dirty="0" smtClean="0"/>
              <a:t>Некоторые уточнения по инструментам (в частности, диаграммы торнадо)</a:t>
            </a:r>
          </a:p>
          <a:p>
            <a:pPr>
              <a:buFontTx/>
              <a:buChar char="-"/>
            </a:pPr>
            <a:r>
              <a:rPr lang="ru-RU" dirty="0"/>
              <a:t>Д</a:t>
            </a:r>
            <a:r>
              <a:rPr lang="ru-RU" dirty="0" smtClean="0"/>
              <a:t>ополнено описание резервирования бюджета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81082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2060"/>
                </a:solidFill>
              </a:rPr>
              <a:t>Анализ чувствительности к рискам. Диаграмма торнадо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569790"/>
            <a:ext cx="7753350" cy="446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2139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827584" y="6237312"/>
            <a:ext cx="5363889" cy="504057"/>
          </a:xfrm>
          <a:noFill/>
        </p:spPr>
        <p:txBody>
          <a:bodyPr/>
          <a:lstStyle/>
          <a:p>
            <a:pPr algn="ctr"/>
            <a:r>
              <a:rPr lang="en-US" sz="1400" dirty="0">
                <a:latin typeface="Arial" charset="0"/>
              </a:rPr>
              <a:t>http://</a:t>
            </a:r>
            <a:r>
              <a:rPr lang="en-US" sz="1400" dirty="0" smtClean="0">
                <a:latin typeface="Arial" charset="0"/>
              </a:rPr>
              <a:t>www.specialist.ru/section/project-management</a:t>
            </a:r>
            <a:r>
              <a:rPr lang="ru-RU" sz="1400" dirty="0" smtClean="0">
                <a:latin typeface="Arial" charset="0"/>
              </a:rPr>
              <a:t> </a:t>
            </a:r>
            <a:endParaRPr lang="ru-RU" sz="1400" dirty="0" smtClean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8" y="0"/>
            <a:ext cx="8964488" cy="633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6267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2915816" y="5954179"/>
            <a:ext cx="5363889" cy="504057"/>
          </a:xfrm>
          <a:noFill/>
        </p:spPr>
        <p:txBody>
          <a:bodyPr/>
          <a:lstStyle/>
          <a:p>
            <a:pPr algn="ctr"/>
            <a:r>
              <a:rPr lang="en-US" sz="1600" dirty="0">
                <a:latin typeface="Arial" charset="0"/>
              </a:rPr>
              <a:t>http://</a:t>
            </a:r>
            <a:r>
              <a:rPr lang="en-US" sz="1600" dirty="0" smtClean="0">
                <a:latin typeface="Arial" charset="0"/>
              </a:rPr>
              <a:t>www.specialist.ru/section/project-management</a:t>
            </a:r>
            <a:r>
              <a:rPr lang="ru-RU" sz="1600" dirty="0" smtClean="0">
                <a:latin typeface="Arial" charset="0"/>
              </a:rPr>
              <a:t> </a:t>
            </a:r>
            <a:endParaRPr lang="ru-RU" sz="1600" dirty="0" smtClean="0">
              <a:latin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988840"/>
            <a:ext cx="5796643" cy="41079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1" y="31034"/>
            <a:ext cx="597301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83188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4716016" y="116633"/>
            <a:ext cx="3995737" cy="1368152"/>
          </a:xfrm>
          <a:noFill/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" charset="0"/>
              </a:rPr>
              <a:t>Спасибо!</a:t>
            </a:r>
            <a:br>
              <a:rPr lang="ru-RU" sz="3600" dirty="0" smtClean="0">
                <a:solidFill>
                  <a:schemeClr val="bg1"/>
                </a:solidFill>
                <a:latin typeface="Arial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Arial" charset="0"/>
              </a:rPr>
              <a:t>Вопросы?</a:t>
            </a:r>
            <a:endParaRPr lang="ru-RU" sz="36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4716016" y="2803240"/>
            <a:ext cx="432048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2000" kern="0" dirty="0">
                <a:latin typeface="Arial" charset="0"/>
              </a:rPr>
              <a:t>http://www.specialist.ru/videos</a:t>
            </a:r>
            <a:endParaRPr lang="ru-RU" sz="2000" kern="0" dirty="0" smtClean="0">
              <a:latin typeface="Arial" charset="0"/>
            </a:endParaRPr>
          </a:p>
          <a:p>
            <a:pPr algn="ctr"/>
            <a:r>
              <a:rPr lang="en-US" sz="2000" kern="0" dirty="0" smtClean="0">
                <a:latin typeface="Arial" charset="0"/>
              </a:rPr>
              <a:t>dinzis@specialist.ru</a:t>
            </a:r>
          </a:p>
          <a:p>
            <a:pPr algn="ctr"/>
            <a:r>
              <a:rPr lang="en-US" sz="2000" kern="0" dirty="0" smtClean="0">
                <a:latin typeface="Arial" charset="0"/>
              </a:rPr>
              <a:t>consult@dintsis.org</a:t>
            </a:r>
          </a:p>
          <a:p>
            <a:pPr algn="ctr"/>
            <a:r>
              <a:rPr lang="en-US" sz="2000" kern="0" dirty="0" smtClean="0">
                <a:latin typeface="Arial" charset="0"/>
              </a:rPr>
              <a:t>www.ddintsis.com</a:t>
            </a:r>
            <a:endParaRPr lang="ru-RU" sz="2000" kern="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771944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контакты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28794" y="19288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43042" y="1285860"/>
            <a:ext cx="7072362" cy="385765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Наши комплексы в Москве</a:t>
            </a:r>
          </a:p>
          <a:p>
            <a:r>
              <a:rPr lang="ru-RU" sz="1400" b="1" dirty="0" err="1" smtClean="0">
                <a:solidFill>
                  <a:srgbClr val="000099"/>
                </a:solidFill>
              </a:rPr>
              <a:t>м.Бауманская</a:t>
            </a:r>
            <a:endParaRPr lang="ru-RU" sz="1400" b="1" dirty="0" smtClean="0">
              <a:solidFill>
                <a:srgbClr val="000099"/>
              </a:solidFill>
            </a:endParaRPr>
          </a:p>
          <a:p>
            <a:r>
              <a:rPr lang="ru-RU" sz="1400" b="1" i="1" dirty="0" smtClean="0"/>
              <a:t>Главный офис</a:t>
            </a:r>
          </a:p>
          <a:p>
            <a:r>
              <a:rPr lang="ru-RU" sz="1400" dirty="0" smtClean="0"/>
              <a:t>Госпитальный переулок, д. 4/6, стр. 3, МГТУ им. Н.Э.Баумана, корпус Стилобат, 2-й этаж, приемная</a:t>
            </a:r>
            <a:endParaRPr lang="ru-RU" sz="1400" b="1" dirty="0" smtClean="0"/>
          </a:p>
          <a:p>
            <a:r>
              <a:rPr lang="ru-RU" sz="1400" dirty="0" smtClean="0"/>
              <a:t> </a:t>
            </a:r>
          </a:p>
          <a:p>
            <a:r>
              <a:rPr lang="ru-RU" sz="1400" b="1" i="1" dirty="0" smtClean="0"/>
              <a:t>Учебный комплекс «Радио»</a:t>
            </a:r>
          </a:p>
          <a:p>
            <a:r>
              <a:rPr lang="ru-RU" sz="1400" dirty="0" smtClean="0"/>
              <a:t>ул. Радио, д.24, 2 подъезд, 2 этаж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b="1" i="1" dirty="0" smtClean="0"/>
              <a:t>Учебный комплекс «</a:t>
            </a:r>
            <a:r>
              <a:rPr lang="ru-RU" sz="1400" b="1" i="1" dirty="0" err="1" smtClean="0"/>
              <a:t>Бакунинский</a:t>
            </a:r>
            <a:r>
              <a:rPr lang="ru-RU" sz="1400" b="1" i="1" dirty="0" smtClean="0"/>
              <a:t>»</a:t>
            </a:r>
          </a:p>
          <a:p>
            <a:r>
              <a:rPr lang="ru-RU" sz="1400" dirty="0" smtClean="0"/>
              <a:t>ул. </a:t>
            </a:r>
            <a:r>
              <a:rPr lang="ru-RU" sz="1400" dirty="0" err="1" smtClean="0"/>
              <a:t>Бакунинская</a:t>
            </a:r>
            <a:r>
              <a:rPr lang="ru-RU" sz="1400" dirty="0" smtClean="0"/>
              <a:t>, д.71, стр. 10, 4-й этаж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b="1" dirty="0" smtClean="0">
                <a:solidFill>
                  <a:srgbClr val="000099"/>
                </a:solidFill>
              </a:rPr>
              <a:t>м. Пролетарская, Крестьянская застава</a:t>
            </a:r>
            <a:endParaRPr lang="ru-RU" sz="1400" dirty="0" smtClean="0">
              <a:solidFill>
                <a:srgbClr val="000099"/>
              </a:solidFill>
            </a:endParaRPr>
          </a:p>
          <a:p>
            <a:r>
              <a:rPr lang="ru-RU" sz="1400" b="1" i="1" dirty="0" smtClean="0"/>
              <a:t>Учебный комплекс «Таганский»</a:t>
            </a:r>
          </a:p>
          <a:p>
            <a:r>
              <a:rPr lang="ru-RU" sz="1400" dirty="0" smtClean="0"/>
              <a:t>ул. </a:t>
            </a:r>
            <a:r>
              <a:rPr lang="ru-RU" sz="1400" dirty="0" err="1" smtClean="0"/>
              <a:t>Воронцовская</a:t>
            </a:r>
            <a:r>
              <a:rPr lang="ru-RU" sz="1400" dirty="0" smtClean="0"/>
              <a:t>, д. 35 Б, стр.2, 5 этаж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b="1" dirty="0" smtClean="0">
                <a:solidFill>
                  <a:srgbClr val="000099"/>
                </a:solidFill>
              </a:rPr>
              <a:t>м. Белорусская, </a:t>
            </a:r>
            <a:r>
              <a:rPr lang="ru-RU" sz="1400" b="1" dirty="0" err="1" smtClean="0">
                <a:solidFill>
                  <a:srgbClr val="000099"/>
                </a:solidFill>
              </a:rPr>
              <a:t>Савеловская</a:t>
            </a:r>
            <a:endParaRPr lang="ru-RU" sz="1400" dirty="0" smtClean="0">
              <a:solidFill>
                <a:srgbClr val="000099"/>
              </a:solidFill>
            </a:endParaRPr>
          </a:p>
          <a:p>
            <a:r>
              <a:rPr lang="ru-RU" sz="1400" b="1" i="1" dirty="0" smtClean="0"/>
              <a:t>Учебный комплекс «</a:t>
            </a:r>
            <a:r>
              <a:rPr lang="ru-RU" sz="1400" b="1" i="1" dirty="0" err="1" smtClean="0"/>
              <a:t>Белорусско-Савеловский</a:t>
            </a:r>
            <a:r>
              <a:rPr lang="ru-RU" sz="1400" b="1" i="1" dirty="0" smtClean="0"/>
              <a:t>»</a:t>
            </a:r>
          </a:p>
          <a:p>
            <a:r>
              <a:rPr lang="ru-RU" sz="1400" dirty="0" smtClean="0"/>
              <a:t>3-я ул. Ямского Поля, д. 32, 1-й подъезд, 4-й этаж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b="1" dirty="0" smtClean="0">
                <a:solidFill>
                  <a:srgbClr val="000099"/>
                </a:solidFill>
              </a:rPr>
              <a:t>м. </a:t>
            </a:r>
            <a:r>
              <a:rPr lang="ru-RU" sz="1400" b="1" dirty="0" err="1" smtClean="0">
                <a:solidFill>
                  <a:srgbClr val="000099"/>
                </a:solidFill>
              </a:rPr>
              <a:t>Полежаевская</a:t>
            </a:r>
            <a:endParaRPr lang="ru-RU" sz="1400" dirty="0" smtClean="0">
              <a:solidFill>
                <a:srgbClr val="000099"/>
              </a:solidFill>
            </a:endParaRPr>
          </a:p>
          <a:p>
            <a:r>
              <a:rPr lang="ru-RU" sz="1400" b="1" i="1" dirty="0" smtClean="0"/>
              <a:t>Учебный комплекс «</a:t>
            </a:r>
            <a:r>
              <a:rPr lang="ru-RU" sz="1400" b="1" i="1" dirty="0" err="1" smtClean="0"/>
              <a:t>Полежаевский</a:t>
            </a:r>
            <a:r>
              <a:rPr lang="ru-RU" sz="1400" b="1" i="1" dirty="0" smtClean="0"/>
              <a:t>»</a:t>
            </a:r>
          </a:p>
          <a:p>
            <a:r>
              <a:rPr lang="ru-RU" sz="1400" dirty="0" smtClean="0"/>
              <a:t>4-я ул. Магистральная, д. 11, 6-й этаж</a:t>
            </a:r>
          </a:p>
          <a:p>
            <a:r>
              <a:rPr lang="ru-RU" sz="1400" dirty="0" smtClean="0"/>
              <a:t> </a:t>
            </a:r>
          </a:p>
          <a:p>
            <a:r>
              <a:rPr lang="ru-RU" sz="1400" b="1" dirty="0" smtClean="0">
                <a:solidFill>
                  <a:srgbClr val="000099"/>
                </a:solidFill>
              </a:rPr>
              <a:t>м. Проспект Вернадского</a:t>
            </a:r>
            <a:endParaRPr lang="ru-RU" sz="1400" dirty="0" smtClean="0">
              <a:solidFill>
                <a:srgbClr val="000099"/>
              </a:solidFill>
            </a:endParaRPr>
          </a:p>
          <a:p>
            <a:r>
              <a:rPr lang="ru-RU" sz="1400" b="1" i="1" dirty="0" smtClean="0"/>
              <a:t>Учебный комплекс «Вернадский»</a:t>
            </a:r>
          </a:p>
          <a:p>
            <a:r>
              <a:rPr lang="ru-RU" sz="1400" dirty="0" smtClean="0"/>
              <a:t>Проспект Вернадского, д. 29, 16-й этаж</a:t>
            </a:r>
          </a:p>
          <a:p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714480" y="535782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(495) 232-32-16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14480" y="5715016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info@specialist.ru</a:t>
            </a:r>
            <a:endParaRPr lang="ru-RU" b="1" dirty="0"/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4716463" y="620713"/>
            <a:ext cx="3995737" cy="3455987"/>
          </a:xfrm>
          <a:noFill/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/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>Ваши знания – ваше богатство.</a:t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/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>Инвестируйте в себя!</a:t>
            </a:r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heme/theme1.xml><?xml version="1.0" encoding="utf-8"?>
<a:theme xmlns:a="http://schemas.openxmlformats.org/drawingml/2006/main" name="ОиК">
  <a:themeElements>
    <a:clrScheme name="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ОиК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и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2012</TotalTime>
  <Words>366</Words>
  <Application>Microsoft Office PowerPoint</Application>
  <PresentationFormat>On-screen Show (4:3)</PresentationFormat>
  <Paragraphs>113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ОиК</vt:lpstr>
      <vt:lpstr>Центр компьютерного обучения «Специалист»  при МГТУ им. Н.Э. Баумана</vt:lpstr>
      <vt:lpstr>Динцис Данил (Danil Dintsis)</vt:lpstr>
      <vt:lpstr>График выпуска</vt:lpstr>
      <vt:lpstr>PMI® PMBOK® 5, 2012</vt:lpstr>
      <vt:lpstr>PowerPoint Presentation</vt:lpstr>
      <vt:lpstr>PowerPoint Presentation</vt:lpstr>
      <vt:lpstr>Новая область знаний –  Управление стейкхолдерами</vt:lpstr>
      <vt:lpstr>PowerPoint Presentation</vt:lpstr>
      <vt:lpstr>На что обратить внимание</vt:lpstr>
      <vt:lpstr>Interpersonal Skills</vt:lpstr>
      <vt:lpstr>Management Skills</vt:lpstr>
      <vt:lpstr>Project Time Management 7 процессов</vt:lpstr>
      <vt:lpstr>Plan Time Management</vt:lpstr>
      <vt:lpstr>Project Cost Management 4 процесса</vt:lpstr>
      <vt:lpstr>Plan Cost Management</vt:lpstr>
      <vt:lpstr>Project Sponsor</vt:lpstr>
      <vt:lpstr>Project Management Office</vt:lpstr>
      <vt:lpstr>Agile/Adaptive Life Cycles</vt:lpstr>
      <vt:lpstr>Подробности для  Earned Value Analysis</vt:lpstr>
      <vt:lpstr>и еще…</vt:lpstr>
      <vt:lpstr>Анализ чувствительности к рискам. Диаграмма торнадо </vt:lpstr>
      <vt:lpstr>http://www.specialist.ru/section/project-management </vt:lpstr>
      <vt:lpstr>http://www.specialist.ru/section/project-management </vt:lpstr>
      <vt:lpstr>Спасибо! Вопросы?</vt:lpstr>
      <vt:lpstr>Наши контакты</vt:lpstr>
      <vt:lpstr> Ваши знания – ваше богатство.  Инвестируйте в себя!</vt:lpstr>
    </vt:vector>
  </TitlesOfParts>
  <Company>НОУ Специалист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IT</dc:creator>
  <cp:lastModifiedBy>Danil Dintsis</cp:lastModifiedBy>
  <cp:revision>76</cp:revision>
  <dcterms:created xsi:type="dcterms:W3CDTF">2008-12-15T09:27:18Z</dcterms:created>
  <dcterms:modified xsi:type="dcterms:W3CDTF">2012-11-22T15:02:07Z</dcterms:modified>
</cp:coreProperties>
</file>