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64" r:id="rId2"/>
    <p:sldId id="365" r:id="rId3"/>
    <p:sldId id="344" r:id="rId4"/>
    <p:sldId id="333" r:id="rId5"/>
    <p:sldId id="347" r:id="rId6"/>
    <p:sldId id="366" r:id="rId7"/>
    <p:sldId id="358" r:id="rId8"/>
    <p:sldId id="348" r:id="rId9"/>
    <p:sldId id="332" r:id="rId10"/>
    <p:sldId id="360" r:id="rId11"/>
    <p:sldId id="361" r:id="rId12"/>
    <p:sldId id="346" r:id="rId13"/>
    <p:sldId id="335" r:id="rId14"/>
    <p:sldId id="339" r:id="rId15"/>
    <p:sldId id="345" r:id="rId16"/>
    <p:sldId id="33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e Devencenzi (Vega Consulting LLC)" initials="DD(CL" lastIdx="10" clrIdx="0"/>
  <p:cmAuthor id="1" name="Jon Jorczak" initials="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4412"/>
    <a:srgbClr val="F29600"/>
    <a:srgbClr val="FFA615"/>
    <a:srgbClr val="CD6209"/>
    <a:srgbClr val="FFFFCC"/>
    <a:srgbClr val="54A2E1"/>
    <a:srgbClr val="6BBD46"/>
    <a:srgbClr val="1B79C4"/>
    <a:srgbClr val="559CD9"/>
    <a:srgbClr val="2E8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49" autoAdjust="0"/>
    <p:restoredTop sz="96465" autoAdjust="0"/>
  </p:normalViewPr>
  <p:slideViewPr>
    <p:cSldViewPr snapToGrid="0" snapToObjects="1" showGuides="1">
      <p:cViewPr varScale="1">
        <p:scale>
          <a:sx n="87" d="100"/>
          <a:sy n="87" d="100"/>
        </p:scale>
        <p:origin x="162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CD01DB-4DA3-4434-8FEB-D7DA4AB07BFB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F32C16F2-B516-4644-B7F8-424D132AF20B}">
      <dgm:prSet phldrT="[Text]" custT="1"/>
      <dgm:spPr>
        <a:solidFill>
          <a:schemeClr val="tx2">
            <a:lumMod val="75000"/>
          </a:schemeClr>
        </a:solidFill>
        <a:ln w="38100">
          <a:solidFill>
            <a:schemeClr val="bg1"/>
          </a:solidFill>
        </a:ln>
      </dgm:spPr>
      <dgm:t>
        <a:bodyPr/>
        <a:lstStyle/>
        <a:p>
          <a:endParaRPr lang="en-US" sz="2800" dirty="0"/>
        </a:p>
      </dgm:t>
    </dgm:pt>
    <dgm:pt modelId="{3C099C16-C2B0-419A-9E50-2FE944587F2B}" type="parTrans" cxnId="{CA887B83-2524-44A7-8344-35184038A7CD}">
      <dgm:prSet/>
      <dgm:spPr/>
      <dgm:t>
        <a:bodyPr/>
        <a:lstStyle/>
        <a:p>
          <a:endParaRPr lang="en-US" sz="1000"/>
        </a:p>
      </dgm:t>
    </dgm:pt>
    <dgm:pt modelId="{2DF30472-698C-4A40-885F-CC61ADA147BD}" type="sibTrans" cxnId="{CA887B83-2524-44A7-8344-35184038A7CD}">
      <dgm:prSet/>
      <dgm:spPr/>
      <dgm:t>
        <a:bodyPr/>
        <a:lstStyle/>
        <a:p>
          <a:endParaRPr lang="en-US" sz="1000"/>
        </a:p>
      </dgm:t>
    </dgm:pt>
    <dgm:pt modelId="{2CE712C8-E715-495F-A0C1-C0367A6A9516}">
      <dgm:prSet phldrT="[Text]" custT="1"/>
      <dgm:spPr>
        <a:solidFill>
          <a:srgbClr val="0070C0"/>
        </a:solidFill>
        <a:ln w="38100">
          <a:solidFill>
            <a:schemeClr val="bg1"/>
          </a:solidFill>
        </a:ln>
      </dgm:spPr>
      <dgm:t>
        <a:bodyPr/>
        <a:lstStyle/>
        <a:p>
          <a:endParaRPr lang="en-US" sz="2800" dirty="0"/>
        </a:p>
      </dgm:t>
    </dgm:pt>
    <dgm:pt modelId="{8B473284-0392-4E8E-B3E0-764F08212DCA}" type="parTrans" cxnId="{9E6A56FD-F614-47DB-9248-AAA33EE2BCCE}">
      <dgm:prSet/>
      <dgm:spPr/>
      <dgm:t>
        <a:bodyPr/>
        <a:lstStyle/>
        <a:p>
          <a:endParaRPr lang="en-US" sz="1000"/>
        </a:p>
      </dgm:t>
    </dgm:pt>
    <dgm:pt modelId="{ADC3FB95-D491-4943-8E2B-D01FE3B60183}" type="sibTrans" cxnId="{9E6A56FD-F614-47DB-9248-AAA33EE2BCCE}">
      <dgm:prSet/>
      <dgm:spPr/>
      <dgm:t>
        <a:bodyPr/>
        <a:lstStyle/>
        <a:p>
          <a:endParaRPr lang="en-US" sz="1000"/>
        </a:p>
      </dgm:t>
    </dgm:pt>
    <dgm:pt modelId="{6D585640-97BF-4476-9704-3195621C015E}">
      <dgm:prSet phldrT="[Text]" custT="1"/>
      <dgm:spPr>
        <a:solidFill>
          <a:srgbClr val="00B0F0"/>
        </a:solidFill>
        <a:ln w="38100">
          <a:solidFill>
            <a:schemeClr val="bg1"/>
          </a:solidFill>
        </a:ln>
      </dgm:spPr>
      <dgm:t>
        <a:bodyPr/>
        <a:lstStyle/>
        <a:p>
          <a:endParaRPr lang="en-US" sz="2800" dirty="0"/>
        </a:p>
      </dgm:t>
    </dgm:pt>
    <dgm:pt modelId="{C82D870C-D8DA-4C01-BC1C-EEAD247A8735}" type="parTrans" cxnId="{8FF549E9-0C5F-42A3-A4CF-9029D4ECE53B}">
      <dgm:prSet/>
      <dgm:spPr/>
      <dgm:t>
        <a:bodyPr/>
        <a:lstStyle/>
        <a:p>
          <a:endParaRPr lang="en-US" sz="1000"/>
        </a:p>
      </dgm:t>
    </dgm:pt>
    <dgm:pt modelId="{8A7C7B97-25DA-47B8-8E79-9E375E503DB2}" type="sibTrans" cxnId="{8FF549E9-0C5F-42A3-A4CF-9029D4ECE53B}">
      <dgm:prSet/>
      <dgm:spPr/>
      <dgm:t>
        <a:bodyPr/>
        <a:lstStyle/>
        <a:p>
          <a:endParaRPr lang="en-US" sz="1000"/>
        </a:p>
      </dgm:t>
    </dgm:pt>
    <dgm:pt modelId="{5A180504-C025-4DB3-AE05-64477981C0CE}" type="pres">
      <dgm:prSet presAssocID="{F7CD01DB-4DA3-4434-8FEB-D7DA4AB07BFB}" presName="Name0" presStyleCnt="0">
        <dgm:presLayoutVars>
          <dgm:dir/>
          <dgm:animLvl val="lvl"/>
          <dgm:resizeHandles val="exact"/>
        </dgm:presLayoutVars>
      </dgm:prSet>
      <dgm:spPr/>
    </dgm:pt>
    <dgm:pt modelId="{DFA68A27-1662-4A1F-BDB8-65C1DC4F03C4}" type="pres">
      <dgm:prSet presAssocID="{F32C16F2-B516-4644-B7F8-424D132AF20B}" presName="Name8" presStyleCnt="0"/>
      <dgm:spPr/>
    </dgm:pt>
    <dgm:pt modelId="{45F93368-2765-4121-987A-75C554E0AA91}" type="pres">
      <dgm:prSet presAssocID="{F32C16F2-B516-4644-B7F8-424D132AF20B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8C772-9DD6-4F9A-9DB7-46F82FB6D49C}" type="pres">
      <dgm:prSet presAssocID="{F32C16F2-B516-4644-B7F8-424D132AF20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1C47D5-1E0F-4681-B8F4-31EAAF3C4557}" type="pres">
      <dgm:prSet presAssocID="{2CE712C8-E715-495F-A0C1-C0367A6A9516}" presName="Name8" presStyleCnt="0"/>
      <dgm:spPr/>
    </dgm:pt>
    <dgm:pt modelId="{BEEA3F84-F3ED-4C2D-9F9C-6AE2A629D09F}" type="pres">
      <dgm:prSet presAssocID="{2CE712C8-E715-495F-A0C1-C0367A6A9516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68A8C1-188D-4DF3-9444-DDDD459B7ADE}" type="pres">
      <dgm:prSet presAssocID="{2CE712C8-E715-495F-A0C1-C0367A6A951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FA83E-2ADD-4529-9154-6304C5F61C50}" type="pres">
      <dgm:prSet presAssocID="{6D585640-97BF-4476-9704-3195621C015E}" presName="Name8" presStyleCnt="0"/>
      <dgm:spPr/>
    </dgm:pt>
    <dgm:pt modelId="{43DEA809-8C32-48A7-A107-31216305B7C9}" type="pres">
      <dgm:prSet presAssocID="{6D585640-97BF-4476-9704-3195621C015E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1EC8F-EDD2-4AA4-B9E2-03BEA85DB051}" type="pres">
      <dgm:prSet presAssocID="{6D585640-97BF-4476-9704-3195621C015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9B8843-B7C3-4FFF-B59A-0A0E06950BFF}" type="presOf" srcId="{F7CD01DB-4DA3-4434-8FEB-D7DA4AB07BFB}" destId="{5A180504-C025-4DB3-AE05-64477981C0CE}" srcOrd="0" destOrd="0" presId="urn:microsoft.com/office/officeart/2005/8/layout/pyramid1"/>
    <dgm:cxn modelId="{40802950-F049-41AE-A692-54BBFDB14383}" type="presOf" srcId="{2CE712C8-E715-495F-A0C1-C0367A6A9516}" destId="{BEEA3F84-F3ED-4C2D-9F9C-6AE2A629D09F}" srcOrd="0" destOrd="0" presId="urn:microsoft.com/office/officeart/2005/8/layout/pyramid1"/>
    <dgm:cxn modelId="{9E6A56FD-F614-47DB-9248-AAA33EE2BCCE}" srcId="{F7CD01DB-4DA3-4434-8FEB-D7DA4AB07BFB}" destId="{2CE712C8-E715-495F-A0C1-C0367A6A9516}" srcOrd="1" destOrd="0" parTransId="{8B473284-0392-4E8E-B3E0-764F08212DCA}" sibTransId="{ADC3FB95-D491-4943-8E2B-D01FE3B60183}"/>
    <dgm:cxn modelId="{8FF549E9-0C5F-42A3-A4CF-9029D4ECE53B}" srcId="{F7CD01DB-4DA3-4434-8FEB-D7DA4AB07BFB}" destId="{6D585640-97BF-4476-9704-3195621C015E}" srcOrd="2" destOrd="0" parTransId="{C82D870C-D8DA-4C01-BC1C-EEAD247A8735}" sibTransId="{8A7C7B97-25DA-47B8-8E79-9E375E503DB2}"/>
    <dgm:cxn modelId="{E83F1982-7F91-4AFC-BC56-F52E2A77B890}" type="presOf" srcId="{2CE712C8-E715-495F-A0C1-C0367A6A9516}" destId="{9968A8C1-188D-4DF3-9444-DDDD459B7ADE}" srcOrd="1" destOrd="0" presId="urn:microsoft.com/office/officeart/2005/8/layout/pyramid1"/>
    <dgm:cxn modelId="{9D9FA879-7451-4E7F-9E47-3941F52AC0FB}" type="presOf" srcId="{F32C16F2-B516-4644-B7F8-424D132AF20B}" destId="{E218C772-9DD6-4F9A-9DB7-46F82FB6D49C}" srcOrd="1" destOrd="0" presId="urn:microsoft.com/office/officeart/2005/8/layout/pyramid1"/>
    <dgm:cxn modelId="{702EF287-D3A3-4350-A411-7880D189974B}" type="presOf" srcId="{6D585640-97BF-4476-9704-3195621C015E}" destId="{19F1EC8F-EDD2-4AA4-B9E2-03BEA85DB051}" srcOrd="1" destOrd="0" presId="urn:microsoft.com/office/officeart/2005/8/layout/pyramid1"/>
    <dgm:cxn modelId="{F4943EDF-BEEE-48EE-978A-413A698477EA}" type="presOf" srcId="{F32C16F2-B516-4644-B7F8-424D132AF20B}" destId="{45F93368-2765-4121-987A-75C554E0AA91}" srcOrd="0" destOrd="0" presId="urn:microsoft.com/office/officeart/2005/8/layout/pyramid1"/>
    <dgm:cxn modelId="{CA887B83-2524-44A7-8344-35184038A7CD}" srcId="{F7CD01DB-4DA3-4434-8FEB-D7DA4AB07BFB}" destId="{F32C16F2-B516-4644-B7F8-424D132AF20B}" srcOrd="0" destOrd="0" parTransId="{3C099C16-C2B0-419A-9E50-2FE944587F2B}" sibTransId="{2DF30472-698C-4A40-885F-CC61ADA147BD}"/>
    <dgm:cxn modelId="{94965B24-4192-42F9-AB73-BC72DDDC3EAA}" type="presOf" srcId="{6D585640-97BF-4476-9704-3195621C015E}" destId="{43DEA809-8C32-48A7-A107-31216305B7C9}" srcOrd="0" destOrd="0" presId="urn:microsoft.com/office/officeart/2005/8/layout/pyramid1"/>
    <dgm:cxn modelId="{790434C7-655C-4663-9AB1-F2C002A23B81}" type="presParOf" srcId="{5A180504-C025-4DB3-AE05-64477981C0CE}" destId="{DFA68A27-1662-4A1F-BDB8-65C1DC4F03C4}" srcOrd="0" destOrd="0" presId="urn:microsoft.com/office/officeart/2005/8/layout/pyramid1"/>
    <dgm:cxn modelId="{099E59FB-6E71-4DCF-A5E1-0405024E61E2}" type="presParOf" srcId="{DFA68A27-1662-4A1F-BDB8-65C1DC4F03C4}" destId="{45F93368-2765-4121-987A-75C554E0AA91}" srcOrd="0" destOrd="0" presId="urn:microsoft.com/office/officeart/2005/8/layout/pyramid1"/>
    <dgm:cxn modelId="{6AB707A5-693E-468E-BAEF-7F517C4B73FD}" type="presParOf" srcId="{DFA68A27-1662-4A1F-BDB8-65C1DC4F03C4}" destId="{E218C772-9DD6-4F9A-9DB7-46F82FB6D49C}" srcOrd="1" destOrd="0" presId="urn:microsoft.com/office/officeart/2005/8/layout/pyramid1"/>
    <dgm:cxn modelId="{0040A127-7DBD-4513-967D-20A483D79BB5}" type="presParOf" srcId="{5A180504-C025-4DB3-AE05-64477981C0CE}" destId="{B21C47D5-1E0F-4681-B8F4-31EAAF3C4557}" srcOrd="1" destOrd="0" presId="urn:microsoft.com/office/officeart/2005/8/layout/pyramid1"/>
    <dgm:cxn modelId="{729A80EB-DE87-4EFA-8FFC-CE8F953BAC68}" type="presParOf" srcId="{B21C47D5-1E0F-4681-B8F4-31EAAF3C4557}" destId="{BEEA3F84-F3ED-4C2D-9F9C-6AE2A629D09F}" srcOrd="0" destOrd="0" presId="urn:microsoft.com/office/officeart/2005/8/layout/pyramid1"/>
    <dgm:cxn modelId="{1F0A5941-8DB4-4896-8010-83786E89F7A0}" type="presParOf" srcId="{B21C47D5-1E0F-4681-B8F4-31EAAF3C4557}" destId="{9968A8C1-188D-4DF3-9444-DDDD459B7ADE}" srcOrd="1" destOrd="0" presId="urn:microsoft.com/office/officeart/2005/8/layout/pyramid1"/>
    <dgm:cxn modelId="{9587A385-8471-4EDA-9FBD-34B34304D4E5}" type="presParOf" srcId="{5A180504-C025-4DB3-AE05-64477981C0CE}" destId="{AFAFA83E-2ADD-4529-9154-6304C5F61C50}" srcOrd="2" destOrd="0" presId="urn:microsoft.com/office/officeart/2005/8/layout/pyramid1"/>
    <dgm:cxn modelId="{E00035FC-6B34-45B7-A54E-B4DCE3DD4BE5}" type="presParOf" srcId="{AFAFA83E-2ADD-4529-9154-6304C5F61C50}" destId="{43DEA809-8C32-48A7-A107-31216305B7C9}" srcOrd="0" destOrd="0" presId="urn:microsoft.com/office/officeart/2005/8/layout/pyramid1"/>
    <dgm:cxn modelId="{5749D474-50DF-4BCE-897B-A85C1A4201A5}" type="presParOf" srcId="{AFAFA83E-2ADD-4529-9154-6304C5F61C50}" destId="{19F1EC8F-EDD2-4AA4-B9E2-03BEA85DB05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CD01DB-4DA3-4434-8FEB-D7DA4AB07BFB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F32C16F2-B516-4644-B7F8-424D132AF20B}">
      <dgm:prSet phldrT="[Text]" custT="1"/>
      <dgm:spPr>
        <a:solidFill>
          <a:srgbClr val="E44412"/>
        </a:solidFill>
        <a:ln w="38100">
          <a:solidFill>
            <a:schemeClr val="bg1"/>
          </a:solidFill>
        </a:ln>
      </dgm:spPr>
      <dgm:t>
        <a:bodyPr/>
        <a:lstStyle/>
        <a:p>
          <a:endParaRPr lang="en-US" sz="2800" dirty="0"/>
        </a:p>
      </dgm:t>
    </dgm:pt>
    <dgm:pt modelId="{3C099C16-C2B0-419A-9E50-2FE944587F2B}" type="parTrans" cxnId="{CA887B83-2524-44A7-8344-35184038A7CD}">
      <dgm:prSet/>
      <dgm:spPr/>
      <dgm:t>
        <a:bodyPr/>
        <a:lstStyle/>
        <a:p>
          <a:endParaRPr lang="en-US" sz="1000"/>
        </a:p>
      </dgm:t>
    </dgm:pt>
    <dgm:pt modelId="{2DF30472-698C-4A40-885F-CC61ADA147BD}" type="sibTrans" cxnId="{CA887B83-2524-44A7-8344-35184038A7CD}">
      <dgm:prSet/>
      <dgm:spPr/>
      <dgm:t>
        <a:bodyPr/>
        <a:lstStyle/>
        <a:p>
          <a:endParaRPr lang="en-US" sz="1000"/>
        </a:p>
      </dgm:t>
    </dgm:pt>
    <dgm:pt modelId="{2CE712C8-E715-495F-A0C1-C0367A6A9516}">
      <dgm:prSet phldrT="[Text]" custT="1"/>
      <dgm:spPr>
        <a:solidFill>
          <a:srgbClr val="F29600"/>
        </a:solidFill>
        <a:ln w="38100">
          <a:solidFill>
            <a:schemeClr val="bg1"/>
          </a:solidFill>
        </a:ln>
      </dgm:spPr>
      <dgm:t>
        <a:bodyPr/>
        <a:lstStyle/>
        <a:p>
          <a:endParaRPr lang="en-US" sz="2800" dirty="0"/>
        </a:p>
      </dgm:t>
    </dgm:pt>
    <dgm:pt modelId="{8B473284-0392-4E8E-B3E0-764F08212DCA}" type="parTrans" cxnId="{9E6A56FD-F614-47DB-9248-AAA33EE2BCCE}">
      <dgm:prSet/>
      <dgm:spPr/>
      <dgm:t>
        <a:bodyPr/>
        <a:lstStyle/>
        <a:p>
          <a:endParaRPr lang="en-US" sz="1000"/>
        </a:p>
      </dgm:t>
    </dgm:pt>
    <dgm:pt modelId="{ADC3FB95-D491-4943-8E2B-D01FE3B60183}" type="sibTrans" cxnId="{9E6A56FD-F614-47DB-9248-AAA33EE2BCCE}">
      <dgm:prSet/>
      <dgm:spPr/>
      <dgm:t>
        <a:bodyPr/>
        <a:lstStyle/>
        <a:p>
          <a:endParaRPr lang="en-US" sz="1000"/>
        </a:p>
      </dgm:t>
    </dgm:pt>
    <dgm:pt modelId="{6D585640-97BF-4476-9704-3195621C015E}">
      <dgm:prSet phldrT="[Text]" custT="1"/>
      <dgm:spPr>
        <a:solidFill>
          <a:srgbClr val="FFC000"/>
        </a:solidFill>
        <a:ln w="38100">
          <a:solidFill>
            <a:schemeClr val="bg1"/>
          </a:solidFill>
        </a:ln>
      </dgm:spPr>
      <dgm:t>
        <a:bodyPr/>
        <a:lstStyle/>
        <a:p>
          <a:endParaRPr lang="en-US" sz="2800" dirty="0"/>
        </a:p>
      </dgm:t>
    </dgm:pt>
    <dgm:pt modelId="{C82D870C-D8DA-4C01-BC1C-EEAD247A8735}" type="parTrans" cxnId="{8FF549E9-0C5F-42A3-A4CF-9029D4ECE53B}">
      <dgm:prSet/>
      <dgm:spPr/>
      <dgm:t>
        <a:bodyPr/>
        <a:lstStyle/>
        <a:p>
          <a:endParaRPr lang="en-US" sz="1000"/>
        </a:p>
      </dgm:t>
    </dgm:pt>
    <dgm:pt modelId="{8A7C7B97-25DA-47B8-8E79-9E375E503DB2}" type="sibTrans" cxnId="{8FF549E9-0C5F-42A3-A4CF-9029D4ECE53B}">
      <dgm:prSet/>
      <dgm:spPr/>
      <dgm:t>
        <a:bodyPr/>
        <a:lstStyle/>
        <a:p>
          <a:endParaRPr lang="en-US" sz="1000"/>
        </a:p>
      </dgm:t>
    </dgm:pt>
    <dgm:pt modelId="{5A180504-C025-4DB3-AE05-64477981C0CE}" type="pres">
      <dgm:prSet presAssocID="{F7CD01DB-4DA3-4434-8FEB-D7DA4AB07BFB}" presName="Name0" presStyleCnt="0">
        <dgm:presLayoutVars>
          <dgm:dir/>
          <dgm:animLvl val="lvl"/>
          <dgm:resizeHandles val="exact"/>
        </dgm:presLayoutVars>
      </dgm:prSet>
      <dgm:spPr/>
    </dgm:pt>
    <dgm:pt modelId="{DFA68A27-1662-4A1F-BDB8-65C1DC4F03C4}" type="pres">
      <dgm:prSet presAssocID="{F32C16F2-B516-4644-B7F8-424D132AF20B}" presName="Name8" presStyleCnt="0"/>
      <dgm:spPr/>
    </dgm:pt>
    <dgm:pt modelId="{45F93368-2765-4121-987A-75C554E0AA91}" type="pres">
      <dgm:prSet presAssocID="{F32C16F2-B516-4644-B7F8-424D132AF20B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8C772-9DD6-4F9A-9DB7-46F82FB6D49C}" type="pres">
      <dgm:prSet presAssocID="{F32C16F2-B516-4644-B7F8-424D132AF20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1C47D5-1E0F-4681-B8F4-31EAAF3C4557}" type="pres">
      <dgm:prSet presAssocID="{2CE712C8-E715-495F-A0C1-C0367A6A9516}" presName="Name8" presStyleCnt="0"/>
      <dgm:spPr/>
    </dgm:pt>
    <dgm:pt modelId="{BEEA3F84-F3ED-4C2D-9F9C-6AE2A629D09F}" type="pres">
      <dgm:prSet presAssocID="{2CE712C8-E715-495F-A0C1-C0367A6A9516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68A8C1-188D-4DF3-9444-DDDD459B7ADE}" type="pres">
      <dgm:prSet presAssocID="{2CE712C8-E715-495F-A0C1-C0367A6A951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FA83E-2ADD-4529-9154-6304C5F61C50}" type="pres">
      <dgm:prSet presAssocID="{6D585640-97BF-4476-9704-3195621C015E}" presName="Name8" presStyleCnt="0"/>
      <dgm:spPr/>
    </dgm:pt>
    <dgm:pt modelId="{43DEA809-8C32-48A7-A107-31216305B7C9}" type="pres">
      <dgm:prSet presAssocID="{6D585640-97BF-4476-9704-3195621C015E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1EC8F-EDD2-4AA4-B9E2-03BEA85DB051}" type="pres">
      <dgm:prSet presAssocID="{6D585640-97BF-4476-9704-3195621C015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ACEC58-787C-4276-ACF8-ADC52FE2D7CC}" type="presOf" srcId="{2CE712C8-E715-495F-A0C1-C0367A6A9516}" destId="{BEEA3F84-F3ED-4C2D-9F9C-6AE2A629D09F}" srcOrd="0" destOrd="0" presId="urn:microsoft.com/office/officeart/2005/8/layout/pyramid1"/>
    <dgm:cxn modelId="{E6FFE0F2-BD2F-4876-BD6B-25B22BE5E67D}" type="presOf" srcId="{2CE712C8-E715-495F-A0C1-C0367A6A9516}" destId="{9968A8C1-188D-4DF3-9444-DDDD459B7ADE}" srcOrd="1" destOrd="0" presId="urn:microsoft.com/office/officeart/2005/8/layout/pyramid1"/>
    <dgm:cxn modelId="{8E4384EE-DD02-40E7-A960-EC4F7AD60164}" type="presOf" srcId="{F32C16F2-B516-4644-B7F8-424D132AF20B}" destId="{E218C772-9DD6-4F9A-9DB7-46F82FB6D49C}" srcOrd="1" destOrd="0" presId="urn:microsoft.com/office/officeart/2005/8/layout/pyramid1"/>
    <dgm:cxn modelId="{8FF549E9-0C5F-42A3-A4CF-9029D4ECE53B}" srcId="{F7CD01DB-4DA3-4434-8FEB-D7DA4AB07BFB}" destId="{6D585640-97BF-4476-9704-3195621C015E}" srcOrd="2" destOrd="0" parTransId="{C82D870C-D8DA-4C01-BC1C-EEAD247A8735}" sibTransId="{8A7C7B97-25DA-47B8-8E79-9E375E503DB2}"/>
    <dgm:cxn modelId="{1F8E2B7A-1AD1-4332-BBC6-C2DA8CA73223}" type="presOf" srcId="{6D585640-97BF-4476-9704-3195621C015E}" destId="{43DEA809-8C32-48A7-A107-31216305B7C9}" srcOrd="0" destOrd="0" presId="urn:microsoft.com/office/officeart/2005/8/layout/pyramid1"/>
    <dgm:cxn modelId="{9E6A56FD-F614-47DB-9248-AAA33EE2BCCE}" srcId="{F7CD01DB-4DA3-4434-8FEB-D7DA4AB07BFB}" destId="{2CE712C8-E715-495F-A0C1-C0367A6A9516}" srcOrd="1" destOrd="0" parTransId="{8B473284-0392-4E8E-B3E0-764F08212DCA}" sibTransId="{ADC3FB95-D491-4943-8E2B-D01FE3B60183}"/>
    <dgm:cxn modelId="{CA887B83-2524-44A7-8344-35184038A7CD}" srcId="{F7CD01DB-4DA3-4434-8FEB-D7DA4AB07BFB}" destId="{F32C16F2-B516-4644-B7F8-424D132AF20B}" srcOrd="0" destOrd="0" parTransId="{3C099C16-C2B0-419A-9E50-2FE944587F2B}" sibTransId="{2DF30472-698C-4A40-885F-CC61ADA147BD}"/>
    <dgm:cxn modelId="{377843C9-49C2-49C6-BD3B-E408AE319DF6}" type="presOf" srcId="{F32C16F2-B516-4644-B7F8-424D132AF20B}" destId="{45F93368-2765-4121-987A-75C554E0AA91}" srcOrd="0" destOrd="0" presId="urn:microsoft.com/office/officeart/2005/8/layout/pyramid1"/>
    <dgm:cxn modelId="{58E3F22E-FCB0-436C-BD9F-CEDFCCF8516F}" type="presOf" srcId="{6D585640-97BF-4476-9704-3195621C015E}" destId="{19F1EC8F-EDD2-4AA4-B9E2-03BEA85DB051}" srcOrd="1" destOrd="0" presId="urn:microsoft.com/office/officeart/2005/8/layout/pyramid1"/>
    <dgm:cxn modelId="{2BCC02CE-AEC4-41BB-BDC0-AE07D2A4E594}" type="presOf" srcId="{F7CD01DB-4DA3-4434-8FEB-D7DA4AB07BFB}" destId="{5A180504-C025-4DB3-AE05-64477981C0CE}" srcOrd="0" destOrd="0" presId="urn:microsoft.com/office/officeart/2005/8/layout/pyramid1"/>
    <dgm:cxn modelId="{2E8539A7-3B2F-41A0-8486-97B78EDB07FE}" type="presParOf" srcId="{5A180504-C025-4DB3-AE05-64477981C0CE}" destId="{DFA68A27-1662-4A1F-BDB8-65C1DC4F03C4}" srcOrd="0" destOrd="0" presId="urn:microsoft.com/office/officeart/2005/8/layout/pyramid1"/>
    <dgm:cxn modelId="{78690A51-E4F2-4389-9E42-7DF5048EDEBF}" type="presParOf" srcId="{DFA68A27-1662-4A1F-BDB8-65C1DC4F03C4}" destId="{45F93368-2765-4121-987A-75C554E0AA91}" srcOrd="0" destOrd="0" presId="urn:microsoft.com/office/officeart/2005/8/layout/pyramid1"/>
    <dgm:cxn modelId="{9B54121E-2F82-4115-8165-6D4758152CEB}" type="presParOf" srcId="{DFA68A27-1662-4A1F-BDB8-65C1DC4F03C4}" destId="{E218C772-9DD6-4F9A-9DB7-46F82FB6D49C}" srcOrd="1" destOrd="0" presId="urn:microsoft.com/office/officeart/2005/8/layout/pyramid1"/>
    <dgm:cxn modelId="{A40376AE-97A4-49E4-B8EF-C143E4B7F02A}" type="presParOf" srcId="{5A180504-C025-4DB3-AE05-64477981C0CE}" destId="{B21C47D5-1E0F-4681-B8F4-31EAAF3C4557}" srcOrd="1" destOrd="0" presId="urn:microsoft.com/office/officeart/2005/8/layout/pyramid1"/>
    <dgm:cxn modelId="{57B0653A-C6B9-4BB0-B5BC-623FBD146C18}" type="presParOf" srcId="{B21C47D5-1E0F-4681-B8F4-31EAAF3C4557}" destId="{BEEA3F84-F3ED-4C2D-9F9C-6AE2A629D09F}" srcOrd="0" destOrd="0" presId="urn:microsoft.com/office/officeart/2005/8/layout/pyramid1"/>
    <dgm:cxn modelId="{D308F5E7-0EA9-4CA5-9792-85A34481EF79}" type="presParOf" srcId="{B21C47D5-1E0F-4681-B8F4-31EAAF3C4557}" destId="{9968A8C1-188D-4DF3-9444-DDDD459B7ADE}" srcOrd="1" destOrd="0" presId="urn:microsoft.com/office/officeart/2005/8/layout/pyramid1"/>
    <dgm:cxn modelId="{24B0E442-383A-4D6E-AD9F-04AD9B2064A1}" type="presParOf" srcId="{5A180504-C025-4DB3-AE05-64477981C0CE}" destId="{AFAFA83E-2ADD-4529-9154-6304C5F61C50}" srcOrd="2" destOrd="0" presId="urn:microsoft.com/office/officeart/2005/8/layout/pyramid1"/>
    <dgm:cxn modelId="{474F6D66-86AC-44B0-854B-299CACA071DD}" type="presParOf" srcId="{AFAFA83E-2ADD-4529-9154-6304C5F61C50}" destId="{43DEA809-8C32-48A7-A107-31216305B7C9}" srcOrd="0" destOrd="0" presId="urn:microsoft.com/office/officeart/2005/8/layout/pyramid1"/>
    <dgm:cxn modelId="{1E7FD6FA-374D-4369-8ED2-D9D7E08DC72B}" type="presParOf" srcId="{AFAFA83E-2ADD-4529-9154-6304C5F61C50}" destId="{19F1EC8F-EDD2-4AA4-B9E2-03BEA85DB05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93368-2765-4121-987A-75C554E0AA91}">
      <dsp:nvSpPr>
        <dsp:cNvPr id="0" name=""/>
        <dsp:cNvSpPr/>
      </dsp:nvSpPr>
      <dsp:spPr>
        <a:xfrm>
          <a:off x="1101060" y="0"/>
          <a:ext cx="1101060" cy="1067489"/>
        </a:xfrm>
        <a:prstGeom prst="trapezoid">
          <a:avLst>
            <a:gd name="adj" fmla="val 51572"/>
          </a:avLst>
        </a:prstGeom>
        <a:solidFill>
          <a:schemeClr val="tx2">
            <a:lumMod val="75000"/>
          </a:schemeClr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1101060" y="0"/>
        <a:ext cx="1101060" cy="1067489"/>
      </dsp:txXfrm>
    </dsp:sp>
    <dsp:sp modelId="{BEEA3F84-F3ED-4C2D-9F9C-6AE2A629D09F}">
      <dsp:nvSpPr>
        <dsp:cNvPr id="0" name=""/>
        <dsp:cNvSpPr/>
      </dsp:nvSpPr>
      <dsp:spPr>
        <a:xfrm>
          <a:off x="550530" y="1067489"/>
          <a:ext cx="2202121" cy="1067489"/>
        </a:xfrm>
        <a:prstGeom prst="trapezoid">
          <a:avLst>
            <a:gd name="adj" fmla="val 51572"/>
          </a:avLst>
        </a:prstGeom>
        <a:solidFill>
          <a:srgbClr val="0070C0"/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935901" y="1067489"/>
        <a:ext cx="1431378" cy="1067489"/>
      </dsp:txXfrm>
    </dsp:sp>
    <dsp:sp modelId="{43DEA809-8C32-48A7-A107-31216305B7C9}">
      <dsp:nvSpPr>
        <dsp:cNvPr id="0" name=""/>
        <dsp:cNvSpPr/>
      </dsp:nvSpPr>
      <dsp:spPr>
        <a:xfrm>
          <a:off x="0" y="2134978"/>
          <a:ext cx="3303181" cy="1067489"/>
        </a:xfrm>
        <a:prstGeom prst="trapezoid">
          <a:avLst>
            <a:gd name="adj" fmla="val 51572"/>
          </a:avLst>
        </a:prstGeom>
        <a:solidFill>
          <a:srgbClr val="00B0F0"/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578056" y="2134978"/>
        <a:ext cx="2147068" cy="10674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93368-2765-4121-987A-75C554E0AA91}">
      <dsp:nvSpPr>
        <dsp:cNvPr id="0" name=""/>
        <dsp:cNvSpPr/>
      </dsp:nvSpPr>
      <dsp:spPr>
        <a:xfrm>
          <a:off x="1121415" y="0"/>
          <a:ext cx="1121415" cy="1067489"/>
        </a:xfrm>
        <a:prstGeom prst="trapezoid">
          <a:avLst>
            <a:gd name="adj" fmla="val 52526"/>
          </a:avLst>
        </a:prstGeom>
        <a:solidFill>
          <a:srgbClr val="E44412"/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1121415" y="0"/>
        <a:ext cx="1121415" cy="1067489"/>
      </dsp:txXfrm>
    </dsp:sp>
    <dsp:sp modelId="{BEEA3F84-F3ED-4C2D-9F9C-6AE2A629D09F}">
      <dsp:nvSpPr>
        <dsp:cNvPr id="0" name=""/>
        <dsp:cNvSpPr/>
      </dsp:nvSpPr>
      <dsp:spPr>
        <a:xfrm>
          <a:off x="560707" y="1067489"/>
          <a:ext cx="2242830" cy="1067489"/>
        </a:xfrm>
        <a:prstGeom prst="trapezoid">
          <a:avLst>
            <a:gd name="adj" fmla="val 52526"/>
          </a:avLst>
        </a:prstGeom>
        <a:solidFill>
          <a:srgbClr val="F29600"/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953202" y="1067489"/>
        <a:ext cx="1457839" cy="1067489"/>
      </dsp:txXfrm>
    </dsp:sp>
    <dsp:sp modelId="{43DEA809-8C32-48A7-A107-31216305B7C9}">
      <dsp:nvSpPr>
        <dsp:cNvPr id="0" name=""/>
        <dsp:cNvSpPr/>
      </dsp:nvSpPr>
      <dsp:spPr>
        <a:xfrm>
          <a:off x="0" y="2134978"/>
          <a:ext cx="3364244" cy="1067489"/>
        </a:xfrm>
        <a:prstGeom prst="trapezoid">
          <a:avLst>
            <a:gd name="adj" fmla="val 52526"/>
          </a:avLst>
        </a:prstGeom>
        <a:solidFill>
          <a:srgbClr val="FFC000"/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588742" y="2134978"/>
        <a:ext cx="2186759" cy="10674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A4908-F131-6B4F-B703-F49409031879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678D5-A924-724A-9CC8-25BBA7AA0E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12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E1A55-6A57-5141-A628-AA04EAF4415E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C26B4-1347-4C4B-AA5F-FCDAEA9B19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08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learning/ru/ru/certification/mos.aspx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microsoft.com/learning/en/us/certification/mos.aspx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metric.com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certiport.com/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Сертификация – это программа, в рамках которой проводится оценка знаний, как пользователей, так и технических специалистов.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большинстве случаев оценка проводится с помощью компьютерного тестирования.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Предлагаемые компьютерные тесты одинаковы для всех стран мира, равно как и сертификационные статусы одинаковы для всех стран и признаются работодателями всего мира.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Специалисты, которые успешно сдали сертификационные экзамены, получают, так называемый,  сертификационный статус.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Профильное базовое образование,</a:t>
            </a:r>
            <a:r>
              <a:rPr lang="ru-RU" sz="1200" b="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опыт, коммуникативные навыки, знание английского языка (при работе в международной</a:t>
            </a:r>
            <a:r>
              <a:rPr lang="ru-RU" sz="1200" b="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компании) – все это позволит вам усилить свое резюме.  А для позиций, где требуется знание ИТ, важным отличительным фактором является сертификационный статус. </a:t>
            </a:r>
            <a:r>
              <a:rPr lang="en-US" sz="1200" b="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b="0" u="none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18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Вот так могут выглядеть сертификаты специалистов. Сертификационный статус отражен в логотипе на получаемом сертификате. Например, специалист по пользовательским приложениям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Office Specialist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(как на изображении выше), технический специалист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Certified Professional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или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Certified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Technology Specialist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т. д.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18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72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 эти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данные (из того же опроса) красноречивы и без комментариев и свидетельствуют о том, что одним из приятных преимуществ получения сертификата является возможность претендовать на более ответственную работу с большей зарплатой.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95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u="none" dirty="0" smtClean="0"/>
              <a:t>Таким образом, более высокая конкурентоспособность на рынке труда на любой стадии карьеры – это одно</a:t>
            </a:r>
            <a:r>
              <a:rPr lang="ru-RU" b="0" u="none" baseline="0" dirty="0" smtClean="0"/>
              <a:t> из важнейших преимуществ сертификации для специалистов. </a:t>
            </a:r>
          </a:p>
          <a:p>
            <a:r>
              <a:rPr lang="ru-RU" b="0" u="none" baseline="0" dirty="0" smtClean="0"/>
              <a:t>Помимо этого есть, сертификация может быть полезна и для других целей – например, для самоутверждения; для быстрого развития своих навыков и умений и др. </a:t>
            </a:r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95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 помощью программ сертификации Microsoft вы можете выстроить план своего профессионального и карьерного роста. Программы сертификации </a:t>
            </a:r>
            <a:r>
              <a:rPr lang="en-US" dirty="0" smtClean="0"/>
              <a:t>Microsoft</a:t>
            </a:r>
            <a:r>
              <a:rPr lang="ru-RU" dirty="0" smtClean="0"/>
              <a:t> охватывают практически все технологии </a:t>
            </a:r>
            <a:r>
              <a:rPr lang="en-US" dirty="0" smtClean="0"/>
              <a:t>Microsoft</a:t>
            </a:r>
            <a:r>
              <a:rPr lang="ru-RU" dirty="0" smtClean="0"/>
              <a:t>, все уровни квалификации и все роли в ИТ-команде. Существуют программы сертификации как для ИТ-профессионалов и разработчиков, так и для конечных пользователей ПК (офисных работников, домашних пользователей), а также для профессиональных инструкторов, которые проводят технологическое обучение.</a:t>
            </a:r>
          </a:p>
          <a:p>
            <a:r>
              <a:rPr lang="ru-RU" dirty="0" smtClean="0"/>
              <a:t>Сертификаты </a:t>
            </a:r>
            <a:r>
              <a:rPr lang="en-US" dirty="0" smtClean="0"/>
              <a:t>Microsoft </a:t>
            </a:r>
            <a:r>
              <a:rPr lang="ru-RU" dirty="0" smtClean="0"/>
              <a:t>позволяют быстро оценить спектр знаний и опыт специалиста. В линейке ИТ-сертификаций есть сертификационные статусы начального уровня, базового и экспертного, а также элитные сертификаты для наиболее опытных профессионалов ИТ-индустрии.</a:t>
            </a:r>
          </a:p>
          <a:p>
            <a:pPr defTabSz="897301">
              <a:defRPr/>
            </a:pPr>
            <a:endParaRPr lang="ru-RU" dirty="0" smtClean="0"/>
          </a:p>
          <a:p>
            <a:pPr defTabSz="897301"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Остановимся чуть подробнее на технических сертификатах. </a:t>
            </a:r>
          </a:p>
          <a:p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Technology Associate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относительно новая сертификация, появившаяся в мире летом 2010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года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Она предназначена для студентов. Для получения этого статуса предлагаются очень простые экзамены, не требующие навыков работы с технологиями. Статус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MTA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пока не очень известен на рынке.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России в данный момент строится логистика предоставления экзаменов по этой сертификации.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Базовой сертификацией для специалистов сегодня является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Certified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Solutions Associate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MCSA)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(«Начинающий специалист»), для получения которой нужно сдать 2-3 сертификационных экзамена.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Следующий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уровень – «Эксперт» (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Это основной уровень для ИТ-специалиста с опытом. Текущей сертификацией этого уровня является 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сертификация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Certified Solutions Expert (MCSE). 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получения 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MCSE 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нужно иметь статус 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MCSA 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плюс сдать еще два экзамена. Для разработчиков ключевой сертификацией уровня «Эксперт» является статус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Certified Solutions Developer (MCSD)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для получения которых нужно сдать три специальных экзамена по разработке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Наконец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две элитные сертификации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Certified Solutions Master (MCSM)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Certified Architect (MCA) </a:t>
            </a:r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завершают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иерархию технических сертификатов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Получение этих статусов предполагает обязательное наличие статуса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MCSE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Кроме того, стоимость экзаменов и процедура оценки знаний заметно отличается от предыдущих сертификаций, и в большинстве случаев предполагает сдачу экзамена непосредственно в США.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Примечание (на случай вопросов):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получить статус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(или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MCM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как он назывался ранее)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соискателю необходимо пройти интерактивный тренинг в США и сдать тестирование в специализированном тестовом центре. (Исключение сделано только для двух из пяти специализаций MCM, а именно – для специализации по SQL </a:t>
            </a:r>
            <a:r>
              <a:rPr lang="ru-RU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Server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2008 и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Exchange Server 2010)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Для этих специализаций прохождение тренинга в США не является обязательным требованием, и сдать экзамен можно не только в США, но и в Европе.) Далее, сдав экзамен на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MCM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или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MCSM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можно подать заявку на получение самого высокого статуса -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MCA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Получение этого статуса проходит посредством очного экзамена с представлением и защитой собственного проекта перед специальным советом (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MCA Review Board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состоящим из людей уровня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CIO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признанных экспертов в своей области, уже обладающих статусом MCA.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endParaRPr lang="ru-RU" sz="120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736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домашних пользователей и офисных работников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использующих компьютер в своей повседневной работе, существуют специальные пользовательские сертификации 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MOS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Office Specialist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MOS Expert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Office Specialist Expert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и 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MOS Master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(англ.) 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Office Specialist Master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Эти сертификаты также имеют иерархию.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Начальный уровень –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для него достаточно сдать один стандартный экзамен по одному из приложений пакета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Office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 выбор. Более высокий уровень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MOS Expert – 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требует сдачи </a:t>
            </a:r>
            <a:r>
              <a:rPr lang="ru-RU" sz="1200" b="0" i="1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одного </a:t>
            </a:r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усложненного экзамена (уровня </a:t>
            </a:r>
            <a:r>
              <a:rPr lang="ru-RU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Expert</a:t>
            </a:r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С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амый продвинутый уровень -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MOS Master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Для получения этого сертификата необходимо сдать </a:t>
            </a:r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 экзамена (2 стандартных и 2 усложненных). </a:t>
            </a:r>
            <a:endParaRPr lang="ru-RU" sz="1200" i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736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effectLst/>
              </a:rPr>
              <a:t>Во всем мире процедура сдачи сертификационных экзаменов Microsoft контролируется двумя независимыми компаниями – </a:t>
            </a:r>
            <a:r>
              <a:rPr lang="ru-RU" dirty="0" err="1" smtClean="0">
                <a:effectLst/>
                <a:hlinkClick r:id="rId3"/>
              </a:rPr>
              <a:t>Prometric</a:t>
            </a:r>
            <a:r>
              <a:rPr lang="ru-RU" dirty="0" smtClean="0">
                <a:effectLst/>
              </a:rPr>
              <a:t> и </a:t>
            </a:r>
            <a:r>
              <a:rPr lang="ru-RU" dirty="0" err="1" smtClean="0">
                <a:effectLst/>
                <a:hlinkClick r:id="rId4"/>
              </a:rPr>
              <a:t>Certiport</a:t>
            </a:r>
            <a:r>
              <a:rPr lang="ru-RU" dirty="0" smtClean="0">
                <a:effectLst/>
              </a:rPr>
              <a:t>. Четкие процедуры проведения экзаменов и контроля за их сдачей со стороны этих компаний позволяют обеспечить объективность результатов тестирования и избежать фальсификации.</a:t>
            </a:r>
          </a:p>
          <a:p>
            <a:r>
              <a:rPr lang="ru-RU" dirty="0" smtClean="0">
                <a:effectLst/>
              </a:rPr>
              <a:t>Все сертификационные экзамены по программам сертификации для ИТ-специалистов и разработчиков проводятся компанией </a:t>
            </a:r>
            <a:r>
              <a:rPr lang="ru-RU" dirty="0" err="1" smtClean="0">
                <a:effectLst/>
              </a:rPr>
              <a:t>Prometric</a:t>
            </a:r>
            <a:r>
              <a:rPr lang="ru-RU" dirty="0" smtClean="0">
                <a:effectLst/>
              </a:rPr>
              <a:t> – независимым центром тестирования с филиалами более чем в 3000 городах по всему миру. (Из них около 90 – в России.)</a:t>
            </a:r>
          </a:p>
          <a:p>
            <a:r>
              <a:rPr lang="ru-RU" dirty="0" smtClean="0">
                <a:effectLst/>
              </a:rPr>
              <a:t>Экзамены по программам сертификации MOS (Microsoft </a:t>
            </a:r>
            <a:r>
              <a:rPr lang="ru-RU" dirty="0" err="1" smtClean="0">
                <a:effectLst/>
              </a:rPr>
              <a:t>Office</a:t>
            </a:r>
            <a:r>
              <a:rPr lang="ru-RU" dirty="0" smtClean="0">
                <a:effectLst/>
              </a:rPr>
              <a:t> Specialist) и MTA (Microsoft </a:t>
            </a:r>
            <a:r>
              <a:rPr lang="ru-RU" dirty="0" err="1" smtClean="0">
                <a:effectLst/>
              </a:rPr>
              <a:t>Technology</a:t>
            </a:r>
            <a:r>
              <a:rPr lang="ru-RU" dirty="0" smtClean="0">
                <a:effectLst/>
              </a:rPr>
              <a:t> </a:t>
            </a:r>
            <a:r>
              <a:rPr lang="ru-RU" dirty="0" err="1" smtClean="0">
                <a:effectLst/>
              </a:rPr>
              <a:t>Associate</a:t>
            </a:r>
            <a:r>
              <a:rPr lang="ru-RU" dirty="0" smtClean="0">
                <a:effectLst/>
              </a:rPr>
              <a:t>) проводит компания </a:t>
            </a:r>
            <a:r>
              <a:rPr lang="ru-RU" dirty="0" err="1" smtClean="0">
                <a:effectLst/>
              </a:rPr>
              <a:t>Certiport</a:t>
            </a:r>
            <a:r>
              <a:rPr lang="ru-RU" dirty="0" smtClean="0">
                <a:effectLst/>
              </a:rPr>
              <a:t>, которая также открывает свои центры тестирования.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11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72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prstClr val="black"/>
                </a:solidFill>
              </a:rPr>
              <a:t>Сдать сертификационный экзамен – не просто, но и не так сложно, как кажется. Нужно пройти 4 шага: 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200" dirty="0" smtClean="0">
                <a:solidFill>
                  <a:prstClr val="black"/>
                </a:solidFill>
              </a:rPr>
              <a:t>Выбрать, какой сертификационный статус вы хотите получить.</a:t>
            </a:r>
            <a:r>
              <a:rPr lang="ru-RU" sz="1200" baseline="0" dirty="0" smtClean="0">
                <a:solidFill>
                  <a:prstClr val="black"/>
                </a:solidFill>
              </a:rPr>
              <a:t> (Тогда вам будет понятно, какие экзамены нужно сдавать.)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200" baseline="0" dirty="0" smtClean="0">
                <a:solidFill>
                  <a:prstClr val="black"/>
                </a:solidFill>
              </a:rPr>
              <a:t>Подготовиться к экзамену и пройти пробные тесты.  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200" baseline="0" dirty="0" smtClean="0">
                <a:solidFill>
                  <a:prstClr val="black"/>
                </a:solidFill>
              </a:rPr>
              <a:t>Приобрести экзамен и зарегистрироваться на него (через веб сайт </a:t>
            </a:r>
            <a:r>
              <a:rPr lang="en-US" sz="1200" baseline="0" dirty="0" err="1" smtClean="0">
                <a:solidFill>
                  <a:prstClr val="black"/>
                </a:solidFill>
              </a:rPr>
              <a:t>Prometric</a:t>
            </a:r>
            <a:r>
              <a:rPr lang="en-US" sz="1200" baseline="0" dirty="0" smtClean="0">
                <a:solidFill>
                  <a:prstClr val="black"/>
                </a:solidFill>
              </a:rPr>
              <a:t> </a:t>
            </a:r>
            <a:r>
              <a:rPr lang="ru-RU" sz="1200" baseline="0" dirty="0" smtClean="0">
                <a:solidFill>
                  <a:prstClr val="black"/>
                </a:solidFill>
              </a:rPr>
              <a:t>или через локальный центр тестирования)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1200" baseline="0" dirty="0" smtClean="0">
                <a:solidFill>
                  <a:prstClr val="black"/>
                </a:solidFill>
              </a:rPr>
              <a:t>И успешно его сдать! (Если вдруг не получилось –  вернуться на1-2 шага назад и повторить все снова.)</a:t>
            </a:r>
          </a:p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ru-RU" sz="1200" dirty="0" smtClean="0">
              <a:solidFill>
                <a:prstClr val="black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prstClr val="black"/>
                </a:solidFill>
              </a:rPr>
              <a:t>Пройти эти шаги вам поможет информация </a:t>
            </a:r>
            <a:r>
              <a:rPr lang="ru-RU" sz="1200" baseline="0" dirty="0" smtClean="0">
                <a:solidFill>
                  <a:prstClr val="black"/>
                </a:solidFill>
              </a:rPr>
              <a:t>на веб-сайте </a:t>
            </a:r>
            <a:r>
              <a:rPr lang="en-US" sz="1200" dirty="0" smtClean="0">
                <a:solidFill>
                  <a:schemeClr val="tx2"/>
                </a:solidFill>
              </a:rPr>
              <a:t>www.microsoft.</a:t>
            </a:r>
            <a:r>
              <a:rPr lang="ru-RU" sz="1200" dirty="0" err="1" smtClean="0">
                <a:solidFill>
                  <a:schemeClr val="tx2"/>
                </a:solidFill>
              </a:rPr>
              <a:t>ru</a:t>
            </a:r>
            <a:r>
              <a:rPr lang="en-US" sz="1200" dirty="0" smtClean="0">
                <a:solidFill>
                  <a:schemeClr val="tx2"/>
                </a:solidFill>
              </a:rPr>
              <a:t>/learning </a:t>
            </a:r>
            <a:r>
              <a:rPr lang="ru-RU" sz="1200" dirty="0" smtClean="0">
                <a:solidFill>
                  <a:schemeClr val="tx2"/>
                </a:solidFill>
              </a:rPr>
              <a:t>в разделе «Студентам и преподавателям». Краткие советы </a:t>
            </a:r>
            <a:r>
              <a:rPr lang="ru-RU" sz="1200" dirty="0" err="1" smtClean="0">
                <a:solidFill>
                  <a:schemeClr val="tx2"/>
                </a:solidFill>
              </a:rPr>
              <a:t>советы</a:t>
            </a:r>
            <a:r>
              <a:rPr lang="ru-RU" sz="1200" dirty="0" smtClean="0">
                <a:solidFill>
                  <a:schemeClr val="tx2"/>
                </a:solidFill>
              </a:rPr>
              <a:t> приведены на слайде. </a:t>
            </a:r>
            <a:endParaRPr lang="en-US" sz="1200" dirty="0" smtClean="0">
              <a:solidFill>
                <a:schemeClr val="tx2"/>
              </a:solidFill>
            </a:endParaRPr>
          </a:p>
          <a:p>
            <a:r>
              <a:rPr lang="ru-RU" sz="1200" baseline="0" dirty="0" smtClean="0">
                <a:solidFill>
                  <a:prstClr val="black"/>
                </a:solidFill>
              </a:rPr>
              <a:t> </a:t>
            </a:r>
            <a:endParaRPr lang="ru-RU" sz="1200" dirty="0" smtClean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18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solidFill>
                  <a:prstClr val="black"/>
                </a:solidFill>
              </a:rPr>
              <a:t>Пока вы студенты – вы можете использовать</a:t>
            </a:r>
            <a:r>
              <a:rPr lang="ru-RU" sz="1200" baseline="0" dirty="0" smtClean="0">
                <a:solidFill>
                  <a:prstClr val="black"/>
                </a:solidFill>
              </a:rPr>
              <a:t> скидку на сертификационные экзамены. При наличии банковской карты </a:t>
            </a:r>
            <a:r>
              <a:rPr lang="en-US" sz="1200" baseline="0" dirty="0" smtClean="0">
                <a:solidFill>
                  <a:prstClr val="black"/>
                </a:solidFill>
              </a:rPr>
              <a:t>MasterCard, Visa </a:t>
            </a:r>
            <a:r>
              <a:rPr lang="ru-RU" sz="1200" baseline="0" dirty="0" smtClean="0">
                <a:solidFill>
                  <a:prstClr val="black"/>
                </a:solidFill>
              </a:rPr>
              <a:t>или </a:t>
            </a:r>
            <a:r>
              <a:rPr lang="en-US" sz="1200" baseline="0" dirty="0" smtClean="0">
                <a:solidFill>
                  <a:prstClr val="black"/>
                </a:solidFill>
              </a:rPr>
              <a:t>Amex</a:t>
            </a:r>
            <a:r>
              <a:rPr lang="ru-RU" sz="1200" baseline="0" dirty="0" smtClean="0">
                <a:solidFill>
                  <a:prstClr val="black"/>
                </a:solidFill>
              </a:rPr>
              <a:t> вы можете заказывать сертификационные экзамены напрямую на веб-сайте </a:t>
            </a:r>
            <a:r>
              <a:rPr lang="en-US" sz="1200" baseline="0" dirty="0" err="1" smtClean="0">
                <a:solidFill>
                  <a:prstClr val="black"/>
                </a:solidFill>
              </a:rPr>
              <a:t>Prometric</a:t>
            </a:r>
            <a:r>
              <a:rPr lang="en-US" sz="1200" baseline="0" dirty="0" smtClean="0">
                <a:solidFill>
                  <a:prstClr val="black"/>
                </a:solidFill>
              </a:rPr>
              <a:t> </a:t>
            </a:r>
            <a:r>
              <a:rPr lang="ru-RU" sz="1200" baseline="0" dirty="0" smtClean="0">
                <a:solidFill>
                  <a:prstClr val="black"/>
                </a:solidFill>
              </a:rPr>
              <a:t>(</a:t>
            </a:r>
            <a:r>
              <a:rPr lang="ru-RU" sz="1200" baseline="0" dirty="0" err="1" smtClean="0">
                <a:solidFill>
                  <a:prstClr val="black"/>
                </a:solidFill>
              </a:rPr>
              <a:t>Прометрик</a:t>
            </a:r>
            <a:r>
              <a:rPr lang="ru-RU" sz="1200" baseline="0" dirty="0" smtClean="0">
                <a:solidFill>
                  <a:prstClr val="black"/>
                </a:solidFill>
              </a:rPr>
              <a:t>). В этом случае вы заплатите номинальную экзамена. Инструкцию о том, как заказать экзамен на сайте </a:t>
            </a:r>
            <a:r>
              <a:rPr lang="en-US" sz="1200" baseline="0" dirty="0" err="1" smtClean="0">
                <a:solidFill>
                  <a:prstClr val="black"/>
                </a:solidFill>
              </a:rPr>
              <a:t>Prometric</a:t>
            </a:r>
            <a:r>
              <a:rPr lang="ru-RU" sz="1200" baseline="0" dirty="0" smtClean="0">
                <a:solidFill>
                  <a:prstClr val="black"/>
                </a:solidFill>
              </a:rPr>
              <a:t>, можно скачать с веб-сайта </a:t>
            </a:r>
            <a:r>
              <a:rPr lang="en-US" sz="1200" baseline="0" dirty="0" smtClean="0">
                <a:solidFill>
                  <a:prstClr val="black"/>
                </a:solidFill>
              </a:rPr>
              <a:t>www.microsoft.ru/learning</a:t>
            </a:r>
            <a:r>
              <a:rPr lang="ru-RU" sz="1200" baseline="0" dirty="0" smtClean="0">
                <a:solidFill>
                  <a:prstClr val="black"/>
                </a:solidFill>
              </a:rPr>
              <a:t> (в разделе «Студентам и преподавателям»). </a:t>
            </a:r>
            <a:r>
              <a:rPr lang="en-US" sz="1200" baseline="0" dirty="0" smtClean="0">
                <a:solidFill>
                  <a:prstClr val="black"/>
                </a:solidFill>
              </a:rPr>
              <a:t> </a:t>
            </a:r>
            <a:r>
              <a:rPr lang="ru-RU" sz="1200" baseline="0" dirty="0" smtClean="0">
                <a:solidFill>
                  <a:prstClr val="black"/>
                </a:solidFill>
              </a:rPr>
              <a:t> </a:t>
            </a:r>
            <a:endParaRPr lang="ru-RU" sz="1200" dirty="0" smtClean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18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Используйте возможность</a:t>
            </a:r>
            <a:r>
              <a:rPr lang="ru-RU" baseline="0" dirty="0" smtClean="0"/>
              <a:t> получить престижный статус сертифицированного специалиста </a:t>
            </a:r>
            <a:r>
              <a:rPr lang="en-US" baseline="0" dirty="0" smtClean="0"/>
              <a:t>Microsoft</a:t>
            </a:r>
            <a:r>
              <a:rPr lang="ru-RU" baseline="0" dirty="0" smtClean="0"/>
              <a:t>, пока вы студенты. Удачи!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311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N11_Jonny_01_PP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174"/>
            <a:ext cx="9144000" cy="6902648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-19174"/>
            <a:ext cx="9144000" cy="6877174"/>
          </a:xfrm>
          <a:prstGeom prst="rect">
            <a:avLst/>
          </a:prstGeom>
          <a:solidFill>
            <a:srgbClr val="FFA615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 userDrawn="1"/>
        </p:nvSpPr>
        <p:spPr>
          <a:xfrm>
            <a:off x="1734698" y="2498545"/>
            <a:ext cx="7396602" cy="2119702"/>
          </a:xfrm>
          <a:prstGeom prst="rect">
            <a:avLst/>
          </a:prstGeom>
          <a:solidFill>
            <a:srgbClr val="FFA6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576565" y="3525062"/>
            <a:ext cx="2248229" cy="1884879"/>
            <a:chOff x="589265" y="3537762"/>
            <a:chExt cx="2248229" cy="1884879"/>
          </a:xfrm>
        </p:grpSpPr>
        <p:sp>
          <p:nvSpPr>
            <p:cNvPr id="26" name="Rectangle 25"/>
            <p:cNvSpPr/>
            <p:nvPr/>
          </p:nvSpPr>
          <p:spPr>
            <a:xfrm>
              <a:off x="1747444" y="3537762"/>
              <a:ext cx="1090050" cy="1090051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747444" y="3901112"/>
              <a:ext cx="726700" cy="726701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747444" y="4264463"/>
              <a:ext cx="363350" cy="363350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955138" y="4695941"/>
              <a:ext cx="726700" cy="726700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318488" y="4695941"/>
              <a:ext cx="363350" cy="363350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89265" y="3537762"/>
              <a:ext cx="1090050" cy="1090051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952615" y="3901112"/>
              <a:ext cx="726700" cy="726701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315965" y="4264463"/>
              <a:ext cx="363350" cy="363350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747444" y="4695941"/>
              <a:ext cx="363350" cy="363350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628513" y="2523923"/>
            <a:ext cx="7223387" cy="1013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b="1" cap="all" baseline="0">
                <a:solidFill>
                  <a:srgbClr val="FFFFFF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POWERPOINT</a:t>
            </a:r>
            <a:endParaRPr lang="en-US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/>
          </p:nvPr>
        </p:nvSpPr>
        <p:spPr>
          <a:xfrm>
            <a:off x="3056465" y="3683777"/>
            <a:ext cx="5795435" cy="82472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Segoe UI"/>
                <a:cs typeface="Segoe U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1747398" y="1412112"/>
            <a:ext cx="7396602" cy="2997174"/>
          </a:xfrm>
          <a:prstGeom prst="rect">
            <a:avLst/>
          </a:prstGeom>
          <a:solidFill>
            <a:srgbClr val="FFA6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597882" y="3320293"/>
            <a:ext cx="2248229" cy="1884879"/>
            <a:chOff x="589265" y="3537762"/>
            <a:chExt cx="2248229" cy="1884879"/>
          </a:xfrm>
        </p:grpSpPr>
        <p:sp>
          <p:nvSpPr>
            <p:cNvPr id="22" name="Rectangle 21"/>
            <p:cNvSpPr/>
            <p:nvPr/>
          </p:nvSpPr>
          <p:spPr>
            <a:xfrm>
              <a:off x="1747444" y="3537762"/>
              <a:ext cx="1090050" cy="1090051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747444" y="3901112"/>
              <a:ext cx="726700" cy="726701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747444" y="4264463"/>
              <a:ext cx="363350" cy="363350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955138" y="4695941"/>
              <a:ext cx="726700" cy="726700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318488" y="4695941"/>
              <a:ext cx="363350" cy="363350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89265" y="3537762"/>
              <a:ext cx="1090050" cy="1090051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52615" y="3901112"/>
              <a:ext cx="726700" cy="726701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315965" y="4264463"/>
              <a:ext cx="363350" cy="363350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47444" y="4695941"/>
              <a:ext cx="363350" cy="363350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628513" y="1778827"/>
            <a:ext cx="7248787" cy="1013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4900" b="1" cap="all" baseline="0">
                <a:solidFill>
                  <a:srgbClr val="FFFFFF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POWERPOINT</a:t>
            </a:r>
            <a:endParaRPr lang="en-US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/>
          </p:nvPr>
        </p:nvSpPr>
        <p:spPr>
          <a:xfrm>
            <a:off x="3056465" y="3319696"/>
            <a:ext cx="5865285" cy="8763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Segoe UI"/>
                <a:cs typeface="Segoe U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2" name="Subtitle 2"/>
          <p:cNvSpPr txBox="1">
            <a:spLocks/>
          </p:cNvSpPr>
          <p:nvPr userDrawn="1"/>
        </p:nvSpPr>
        <p:spPr>
          <a:xfrm>
            <a:off x="5523778" y="6321314"/>
            <a:ext cx="3227256" cy="4487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Tx/>
              <a:buNone/>
            </a:pPr>
            <a:r>
              <a:rPr lang="en-US" sz="1400" dirty="0" smtClean="0">
                <a:latin typeface="Segoe UI"/>
                <a:cs typeface="Segoe UI"/>
              </a:rPr>
              <a:t>Microsoft</a:t>
            </a:r>
            <a:r>
              <a:rPr lang="en-US" sz="1400" baseline="0" dirty="0" smtClean="0">
                <a:latin typeface="Segoe UI"/>
                <a:cs typeface="Segoe UI"/>
              </a:rPr>
              <a:t> Student Day 2011</a:t>
            </a:r>
            <a:endParaRPr lang="en-US" sz="1400" dirty="0">
              <a:latin typeface="Segoe UI"/>
              <a:cs typeface="Segoe UI"/>
            </a:endParaRPr>
          </a:p>
        </p:txBody>
      </p:sp>
      <p:pic>
        <p:nvPicPr>
          <p:cNvPr id="17" name="Picture 16" descr="BWN-EN_b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813" y="319395"/>
            <a:ext cx="1350487" cy="4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868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3864323" y="923776"/>
            <a:ext cx="4591424" cy="4591424"/>
          </a:xfrm>
          <a:prstGeom prst="rect">
            <a:avLst/>
          </a:prstGeom>
          <a:solidFill>
            <a:srgbClr val="FFA6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itle 1"/>
          <p:cNvSpPr>
            <a:spLocks noGrp="1"/>
          </p:cNvSpPr>
          <p:nvPr>
            <p:ph type="title" hasCustomPrompt="1"/>
          </p:nvPr>
        </p:nvSpPr>
        <p:spPr>
          <a:xfrm>
            <a:off x="3713649" y="2518861"/>
            <a:ext cx="4532884" cy="20193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5400" b="1" cap="all" baseline="0">
                <a:solidFill>
                  <a:srgbClr val="FFFFFF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DIVIDER</a:t>
            </a:r>
            <a:br>
              <a:rPr lang="en-US" dirty="0" smtClean="0"/>
            </a:br>
            <a:r>
              <a:rPr lang="en-US" dirty="0" smtClean="0"/>
              <a:t>PAGE</a:t>
            </a:r>
            <a:endParaRPr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2593983" y="4308963"/>
            <a:ext cx="2477348" cy="2083909"/>
            <a:chOff x="2593983" y="4308963"/>
            <a:chExt cx="2477348" cy="2083909"/>
          </a:xfrm>
        </p:grpSpPr>
        <p:sp>
          <p:nvSpPr>
            <p:cNvPr id="57" name="Rectangle 56"/>
            <p:cNvSpPr/>
            <p:nvPr/>
          </p:nvSpPr>
          <p:spPr>
            <a:xfrm>
              <a:off x="2997636" y="5591134"/>
              <a:ext cx="801738" cy="801738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398505" y="5591134"/>
              <a:ext cx="400869" cy="40086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593983" y="4313364"/>
              <a:ext cx="1202607" cy="1202607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994852" y="4714233"/>
              <a:ext cx="801738" cy="801738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395721" y="5115102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871753" y="5591134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3" name="Rectangle 62"/>
            <p:cNvSpPr/>
            <p:nvPr userDrawn="1"/>
          </p:nvSpPr>
          <p:spPr>
            <a:xfrm>
              <a:off x="3864323" y="4308963"/>
              <a:ext cx="1207008" cy="1207008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Rectangle 63"/>
            <p:cNvSpPr/>
            <p:nvPr userDrawn="1"/>
          </p:nvSpPr>
          <p:spPr>
            <a:xfrm>
              <a:off x="3864323" y="4711299"/>
              <a:ext cx="804672" cy="804672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5" name="Rectangle 64"/>
            <p:cNvSpPr/>
            <p:nvPr userDrawn="1"/>
          </p:nvSpPr>
          <p:spPr>
            <a:xfrm>
              <a:off x="3864323" y="5115102"/>
              <a:ext cx="400869" cy="40086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346521" y="4310066"/>
            <a:ext cx="3900012" cy="647700"/>
          </a:xfrm>
        </p:spPr>
        <p:txBody>
          <a:bodyPr anchor="b">
            <a:noAutofit/>
          </a:bodyPr>
          <a:lstStyle>
            <a:lvl1pPr marL="0" indent="0">
              <a:buNone/>
              <a:defRPr sz="2800">
                <a:solidFill>
                  <a:srgbClr val="FFFFFF"/>
                </a:solidFill>
                <a:latin typeface="Segoe UI"/>
                <a:cs typeface="Segoe UI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6" name="Picture 15" descr="BWN-EN_b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" y="469620"/>
            <a:ext cx="1488440" cy="454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11_Sarah_01_PP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2641600"/>
            <a:ext cx="2882189" cy="2882189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926942" y="2641600"/>
            <a:ext cx="2875443" cy="2873600"/>
          </a:xfrm>
          <a:prstGeom prst="rect">
            <a:avLst/>
          </a:prstGeom>
          <a:solidFill>
            <a:srgbClr val="54A2E1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3864323" y="923776"/>
            <a:ext cx="4591424" cy="4591424"/>
          </a:xfrm>
          <a:prstGeom prst="rect">
            <a:avLst/>
          </a:prstGeom>
          <a:solidFill>
            <a:srgbClr val="FFA6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3713649" y="2518861"/>
            <a:ext cx="4532884" cy="20193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5400" b="1" cap="all" baseline="0">
                <a:solidFill>
                  <a:srgbClr val="FFFFFF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DIVIDER</a:t>
            </a:r>
            <a:br>
              <a:rPr lang="en-US" dirty="0" smtClean="0"/>
            </a:br>
            <a:r>
              <a:rPr lang="en-US" dirty="0" smtClean="0"/>
              <a:t>PAGE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2595377" y="4308963"/>
            <a:ext cx="2475954" cy="2083909"/>
            <a:chOff x="2595377" y="4308963"/>
            <a:chExt cx="2475954" cy="2083909"/>
          </a:xfrm>
        </p:grpSpPr>
        <p:sp>
          <p:nvSpPr>
            <p:cNvPr id="55" name="Rectangle 54"/>
            <p:cNvSpPr/>
            <p:nvPr/>
          </p:nvSpPr>
          <p:spPr>
            <a:xfrm>
              <a:off x="2997636" y="5591134"/>
              <a:ext cx="801738" cy="801738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398505" y="5591134"/>
              <a:ext cx="400869" cy="40086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871753" y="5591134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1" name="Rectangle 60"/>
            <p:cNvSpPr/>
            <p:nvPr userDrawn="1"/>
          </p:nvSpPr>
          <p:spPr>
            <a:xfrm>
              <a:off x="3864323" y="4308963"/>
              <a:ext cx="1207008" cy="1207008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2" name="Rectangle 61"/>
            <p:cNvSpPr/>
            <p:nvPr userDrawn="1"/>
          </p:nvSpPr>
          <p:spPr>
            <a:xfrm>
              <a:off x="3864323" y="4711299"/>
              <a:ext cx="804672" cy="804672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864323" y="5115102"/>
              <a:ext cx="400869" cy="40086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3" name="Rectangle 62"/>
            <p:cNvSpPr/>
            <p:nvPr userDrawn="1"/>
          </p:nvSpPr>
          <p:spPr>
            <a:xfrm>
              <a:off x="2595377" y="4310066"/>
              <a:ext cx="1207008" cy="1207008"/>
            </a:xfrm>
            <a:prstGeom prst="rect">
              <a:avLst/>
            </a:prstGeom>
            <a:solidFill>
              <a:srgbClr val="4C99D0">
                <a:alpha val="19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 userDrawn="1"/>
          </p:nvSpPr>
          <p:spPr>
            <a:xfrm>
              <a:off x="2993385" y="4712402"/>
              <a:ext cx="804672" cy="804672"/>
            </a:xfrm>
            <a:prstGeom prst="rect">
              <a:avLst/>
            </a:prstGeom>
            <a:solidFill>
              <a:srgbClr val="418FC9">
                <a:alpha val="7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395721" y="5115102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346521" y="4310066"/>
            <a:ext cx="3900012" cy="647700"/>
          </a:xfrm>
        </p:spPr>
        <p:txBody>
          <a:bodyPr anchor="b">
            <a:noAutofit/>
          </a:bodyPr>
          <a:lstStyle>
            <a:lvl1pPr marL="0" indent="0">
              <a:buNone/>
              <a:defRPr sz="2800">
                <a:solidFill>
                  <a:srgbClr val="FFFFFF"/>
                </a:solidFill>
                <a:latin typeface="Segoe UI"/>
                <a:cs typeface="Segoe UI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9" name="Picture 18" descr="BWN-EN_bL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" y="469620"/>
            <a:ext cx="1488440" cy="4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90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N11_Vincent_03_PP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010" y="915642"/>
            <a:ext cx="4601261" cy="4601261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>
            <a:off x="3872679" y="923777"/>
            <a:ext cx="4583067" cy="4591424"/>
          </a:xfrm>
          <a:prstGeom prst="rect">
            <a:avLst/>
          </a:prstGeom>
          <a:solidFill>
            <a:srgbClr val="FFA615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2594910" y="4313364"/>
            <a:ext cx="2474804" cy="2079508"/>
            <a:chOff x="2594910" y="4313364"/>
            <a:chExt cx="2474804" cy="2079508"/>
          </a:xfrm>
        </p:grpSpPr>
        <p:grpSp>
          <p:nvGrpSpPr>
            <p:cNvPr id="31" name="Group 30"/>
            <p:cNvGrpSpPr/>
            <p:nvPr userDrawn="1"/>
          </p:nvGrpSpPr>
          <p:grpSpPr>
            <a:xfrm>
              <a:off x="3864322" y="4313364"/>
              <a:ext cx="1205392" cy="1203315"/>
              <a:chOff x="1095489" y="4427950"/>
              <a:chExt cx="1097611" cy="1097610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1095490" y="4427950"/>
                <a:ext cx="1097610" cy="1097610"/>
              </a:xfrm>
              <a:prstGeom prst="rect">
                <a:avLst/>
              </a:prstGeom>
              <a:solidFill>
                <a:srgbClr val="2E86CC">
                  <a:alpha val="32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095489" y="4804374"/>
                <a:ext cx="733331" cy="721186"/>
              </a:xfrm>
              <a:prstGeom prst="rect">
                <a:avLst/>
              </a:prstGeom>
              <a:solidFill>
                <a:srgbClr val="2E86CC">
                  <a:alpha val="53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Rectangle 34"/>
            <p:cNvSpPr/>
            <p:nvPr userDrawn="1"/>
          </p:nvSpPr>
          <p:spPr>
            <a:xfrm>
              <a:off x="3872680" y="5115102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2" name="Rectangle 41"/>
            <p:cNvSpPr/>
            <p:nvPr userDrawn="1"/>
          </p:nvSpPr>
          <p:spPr>
            <a:xfrm>
              <a:off x="2998563" y="5591134"/>
              <a:ext cx="801738" cy="801738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3" name="Rectangle 42"/>
            <p:cNvSpPr/>
            <p:nvPr userDrawn="1"/>
          </p:nvSpPr>
          <p:spPr>
            <a:xfrm>
              <a:off x="3399432" y="5591134"/>
              <a:ext cx="400869" cy="400869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37" name="Group 36"/>
            <p:cNvGrpSpPr/>
            <p:nvPr userDrawn="1"/>
          </p:nvGrpSpPr>
          <p:grpSpPr>
            <a:xfrm>
              <a:off x="2594910" y="4313364"/>
              <a:ext cx="1202607" cy="1202607"/>
              <a:chOff x="0" y="0"/>
              <a:chExt cx="1371600" cy="1371600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0" y="0"/>
                <a:ext cx="1371600" cy="1371600"/>
              </a:xfrm>
              <a:prstGeom prst="rect">
                <a:avLst/>
              </a:prstGeom>
              <a:solidFill>
                <a:srgbClr val="6BBD4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457200" y="457200"/>
                <a:ext cx="914400" cy="914400"/>
              </a:xfrm>
              <a:prstGeom prst="rect">
                <a:avLst/>
              </a:prstGeom>
              <a:solidFill>
                <a:srgbClr val="52B63A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914400" y="914400"/>
                <a:ext cx="457200" cy="457200"/>
              </a:xfrm>
              <a:prstGeom prst="rect">
                <a:avLst/>
              </a:prstGeom>
              <a:solidFill>
                <a:srgbClr val="00AF4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38" name="Rectangle 37"/>
            <p:cNvSpPr/>
            <p:nvPr userDrawn="1"/>
          </p:nvSpPr>
          <p:spPr>
            <a:xfrm>
              <a:off x="3872680" y="5591134"/>
              <a:ext cx="400869" cy="400869"/>
            </a:xfrm>
            <a:prstGeom prst="rect">
              <a:avLst/>
            </a:prstGeom>
            <a:solidFill>
              <a:srgbClr val="00AF4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13649" y="1164141"/>
            <a:ext cx="4532884" cy="20193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5400" b="1" cap="all" baseline="0">
                <a:solidFill>
                  <a:srgbClr val="FFFFFF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DIVIDER</a:t>
            </a:r>
            <a:br>
              <a:rPr lang="en-US" dirty="0" smtClean="0"/>
            </a:br>
            <a:r>
              <a:rPr lang="en-US" dirty="0" smtClean="0"/>
              <a:t>PAGE</a:t>
            </a:r>
            <a:endParaRPr lang="en-US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2593983" y="4313364"/>
            <a:ext cx="2474804" cy="2079508"/>
            <a:chOff x="2594910" y="4313364"/>
            <a:chExt cx="2474804" cy="2079508"/>
          </a:xfrm>
        </p:grpSpPr>
        <p:sp>
          <p:nvSpPr>
            <p:cNvPr id="20" name="Rectangle 19"/>
            <p:cNvSpPr/>
            <p:nvPr/>
          </p:nvSpPr>
          <p:spPr>
            <a:xfrm>
              <a:off x="3864323" y="4313364"/>
              <a:ext cx="1205391" cy="1203315"/>
            </a:xfrm>
            <a:prstGeom prst="rect">
              <a:avLst/>
            </a:prstGeom>
            <a:solidFill>
              <a:srgbClr val="FF9C15">
                <a:alpha val="3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864322" y="4726039"/>
              <a:ext cx="805341" cy="790640"/>
            </a:xfrm>
            <a:prstGeom prst="rect">
              <a:avLst/>
            </a:prstGeom>
            <a:solidFill>
              <a:srgbClr val="FF8F15">
                <a:alpha val="53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872680" y="5115102"/>
              <a:ext cx="400869" cy="40086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998563" y="5591134"/>
              <a:ext cx="801738" cy="801738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99432" y="5591134"/>
              <a:ext cx="400869" cy="40086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594910" y="4313364"/>
              <a:ext cx="1202607" cy="1202607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995779" y="4714233"/>
              <a:ext cx="801738" cy="801738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396648" y="5115102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872680" y="5591134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46521" y="4437071"/>
            <a:ext cx="3946579" cy="647700"/>
          </a:xfrm>
        </p:spPr>
        <p:txBody>
          <a:bodyPr anchor="b">
            <a:noAutofit/>
          </a:bodyPr>
          <a:lstStyle>
            <a:lvl1pPr marL="0" indent="0">
              <a:buNone/>
              <a:defRPr sz="2800">
                <a:solidFill>
                  <a:srgbClr val="FFFFFF"/>
                </a:solidFill>
                <a:latin typeface="Segoe UI"/>
                <a:cs typeface="Segoe UI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30" name="Picture 29" descr="BWN-EN_bL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" y="469620"/>
            <a:ext cx="1488440" cy="4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20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-2903"/>
            <a:ext cx="9144000" cy="924772"/>
            <a:chOff x="0" y="-2903"/>
            <a:chExt cx="9144000" cy="924772"/>
          </a:xfrm>
        </p:grpSpPr>
        <p:sp>
          <p:nvSpPr>
            <p:cNvPr id="17" name="Rectangle 16"/>
            <p:cNvSpPr/>
            <p:nvPr/>
          </p:nvSpPr>
          <p:spPr>
            <a:xfrm>
              <a:off x="0" y="1115"/>
              <a:ext cx="9144000" cy="920754"/>
            </a:xfrm>
            <a:prstGeom prst="rect">
              <a:avLst/>
            </a:prstGeom>
            <a:solidFill>
              <a:srgbClr val="FFA615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37368" y="-980"/>
              <a:ext cx="922849" cy="922849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16441" y="-980"/>
              <a:ext cx="922849" cy="922849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-2903"/>
              <a:ext cx="922849" cy="92284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99523"/>
            <a:ext cx="8229600" cy="902229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400"/>
            </a:lvl2pPr>
            <a:lvl3pPr>
              <a:buClr>
                <a:srgbClr val="54A2E1"/>
              </a:buClr>
              <a:defRPr sz="2000"/>
            </a:lvl3pPr>
            <a:lvl4pPr>
              <a:buClr>
                <a:srgbClr val="54A2E1"/>
              </a:buClr>
              <a:defRPr sz="1800"/>
            </a:lvl4pPr>
            <a:lvl5pPr>
              <a:buClr>
                <a:srgbClr val="54A2E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14 </a:t>
            </a:r>
            <a:r>
              <a:rPr lang="ru-RU" dirty="0" smtClean="0"/>
              <a:t>октября 2011 г.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30892" cy="4525963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400"/>
            </a:lvl2pPr>
            <a:lvl3pPr>
              <a:buClr>
                <a:srgbClr val="54A2E1"/>
              </a:buClr>
              <a:defRPr sz="2000"/>
            </a:lvl3pPr>
            <a:lvl4pPr>
              <a:buClr>
                <a:srgbClr val="54A2E1"/>
              </a:buClr>
              <a:defRPr sz="1800"/>
            </a:lvl4pPr>
            <a:lvl5pPr>
              <a:buClr>
                <a:srgbClr val="54A2E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14 октября 2011 г.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6714067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rgbClr val="FFA615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7562206" y="275157"/>
            <a:ext cx="1308100" cy="1126391"/>
            <a:chOff x="7562206" y="275157"/>
            <a:chExt cx="1308100" cy="1126391"/>
          </a:xfrm>
        </p:grpSpPr>
        <p:sp>
          <p:nvSpPr>
            <p:cNvPr id="28" name="Rectangle 27"/>
            <p:cNvSpPr/>
            <p:nvPr/>
          </p:nvSpPr>
          <p:spPr>
            <a:xfrm>
              <a:off x="8142461" y="275157"/>
              <a:ext cx="727845" cy="727845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142208" y="457624"/>
              <a:ext cx="545884" cy="545884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142208" y="63958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142208" y="821546"/>
              <a:ext cx="181961" cy="181961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745431" y="103762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927393" y="1037625"/>
              <a:ext cx="181962" cy="181962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62206" y="457624"/>
              <a:ext cx="545884" cy="545884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744167" y="639585"/>
              <a:ext cx="363923" cy="363923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926129" y="821547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142208" y="1037625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1748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-2903"/>
            <a:ext cx="9144000" cy="924772"/>
            <a:chOff x="0" y="-2903"/>
            <a:chExt cx="9144000" cy="924772"/>
          </a:xfrm>
        </p:grpSpPr>
        <p:sp>
          <p:nvSpPr>
            <p:cNvPr id="17" name="Rectangle 16"/>
            <p:cNvSpPr/>
            <p:nvPr/>
          </p:nvSpPr>
          <p:spPr>
            <a:xfrm>
              <a:off x="0" y="1115"/>
              <a:ext cx="9144000" cy="920754"/>
            </a:xfrm>
            <a:prstGeom prst="rect">
              <a:avLst/>
            </a:prstGeom>
            <a:solidFill>
              <a:srgbClr val="FFA615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37368" y="-980"/>
              <a:ext cx="922849" cy="922849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16441" y="-980"/>
              <a:ext cx="922849" cy="922849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-2903"/>
              <a:ext cx="922849" cy="92284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99523"/>
            <a:ext cx="8229600" cy="902229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400"/>
            </a:lvl2pPr>
            <a:lvl3pPr>
              <a:buClr>
                <a:srgbClr val="54A2E1"/>
              </a:buClr>
              <a:defRPr sz="2000"/>
            </a:lvl3pPr>
            <a:lvl4pPr>
              <a:buClr>
                <a:srgbClr val="54A2E1"/>
              </a:buClr>
              <a:defRPr sz="1800"/>
            </a:lvl4pPr>
            <a:lvl5pPr>
              <a:buClr>
                <a:srgbClr val="54A2E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400"/>
            </a:lvl2pPr>
            <a:lvl3pPr>
              <a:buClr>
                <a:srgbClr val="54A2E1"/>
              </a:buClr>
              <a:defRPr sz="2000"/>
            </a:lvl3pPr>
            <a:lvl4pPr>
              <a:buClr>
                <a:srgbClr val="54A2E1"/>
              </a:buClr>
              <a:defRPr sz="1800"/>
            </a:lvl4pPr>
            <a:lvl5pPr>
              <a:buClr>
                <a:srgbClr val="54A2E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14 </a:t>
            </a:r>
            <a:r>
              <a:rPr lang="ru-RU" dirty="0" smtClean="0"/>
              <a:t>октября 2011 г.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5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400"/>
            </a:lvl2pPr>
            <a:lvl3pPr>
              <a:buClr>
                <a:srgbClr val="54A2E1"/>
              </a:buClr>
              <a:defRPr sz="2000"/>
            </a:lvl3pPr>
            <a:lvl4pPr>
              <a:buClr>
                <a:srgbClr val="54A2E1"/>
              </a:buClr>
              <a:defRPr sz="1800"/>
            </a:lvl4pPr>
            <a:lvl5pPr>
              <a:buClr>
                <a:srgbClr val="54A2E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400"/>
            </a:lvl2pPr>
            <a:lvl3pPr>
              <a:buClr>
                <a:srgbClr val="54A2E1"/>
              </a:buClr>
              <a:defRPr sz="2000"/>
            </a:lvl3pPr>
            <a:lvl4pPr>
              <a:buClr>
                <a:srgbClr val="54A2E1"/>
              </a:buClr>
              <a:defRPr sz="1800"/>
            </a:lvl4pPr>
            <a:lvl5pPr>
              <a:buClr>
                <a:srgbClr val="54A2E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14 </a:t>
            </a:r>
            <a:r>
              <a:rPr lang="ru-RU" dirty="0" smtClean="0"/>
              <a:t>октября 2011 г.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6714067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rgbClr val="FFA615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7562206" y="275157"/>
            <a:ext cx="1308100" cy="1126391"/>
            <a:chOff x="7562206" y="275157"/>
            <a:chExt cx="1308100" cy="1126391"/>
          </a:xfrm>
        </p:grpSpPr>
        <p:sp>
          <p:nvSpPr>
            <p:cNvPr id="28" name="Rectangle 27"/>
            <p:cNvSpPr/>
            <p:nvPr/>
          </p:nvSpPr>
          <p:spPr>
            <a:xfrm>
              <a:off x="8142461" y="275157"/>
              <a:ext cx="727845" cy="727845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142208" y="457624"/>
              <a:ext cx="545884" cy="545884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142208" y="63958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142208" y="821546"/>
              <a:ext cx="181961" cy="181961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745431" y="103762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927393" y="1037625"/>
              <a:ext cx="181962" cy="181962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62206" y="457624"/>
              <a:ext cx="545884" cy="545884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744167" y="639585"/>
              <a:ext cx="363923" cy="363923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926129" y="821547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142208" y="1037625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2385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0" y="-2903"/>
            <a:ext cx="9144000" cy="924772"/>
            <a:chOff x="0" y="-2903"/>
            <a:chExt cx="9144000" cy="924772"/>
          </a:xfrm>
        </p:grpSpPr>
        <p:sp>
          <p:nvSpPr>
            <p:cNvPr id="16" name="Rectangle 15"/>
            <p:cNvSpPr/>
            <p:nvPr/>
          </p:nvSpPr>
          <p:spPr>
            <a:xfrm>
              <a:off x="0" y="1115"/>
              <a:ext cx="9144000" cy="920754"/>
            </a:xfrm>
            <a:prstGeom prst="rect">
              <a:avLst/>
            </a:prstGeom>
            <a:solidFill>
              <a:srgbClr val="FFA615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37368" y="-980"/>
              <a:ext cx="922849" cy="922849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16441" y="-980"/>
              <a:ext cx="922849" cy="922849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-2903"/>
              <a:ext cx="922849" cy="92284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8229600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Segoe UI"/>
                <a:cs typeface="Segoe U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000"/>
            </a:lvl2pPr>
            <a:lvl3pPr>
              <a:buClr>
                <a:srgbClr val="54A2E1"/>
              </a:buClr>
              <a:defRPr sz="1800"/>
            </a:lvl3pPr>
            <a:lvl4pPr>
              <a:buClr>
                <a:srgbClr val="54A2E1"/>
              </a:buClr>
              <a:defRPr sz="1600"/>
            </a:lvl4pPr>
            <a:lvl5pPr>
              <a:buClr>
                <a:srgbClr val="54A2E1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Segoe UI"/>
                <a:cs typeface="Segoe U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000"/>
            </a:lvl2pPr>
            <a:lvl3pPr>
              <a:buClr>
                <a:srgbClr val="54A2E1"/>
              </a:buClr>
              <a:defRPr sz="1800"/>
            </a:lvl3pPr>
            <a:lvl4pPr>
              <a:buClr>
                <a:srgbClr val="54A2E1"/>
              </a:buClr>
              <a:defRPr sz="1600"/>
            </a:lvl4pPr>
            <a:lvl5pPr>
              <a:buClr>
                <a:srgbClr val="54A2E1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14 </a:t>
            </a:r>
            <a:r>
              <a:rPr lang="ru-RU" dirty="0" smtClean="0"/>
              <a:t>октября 2011 г.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Segoe UI"/>
                <a:cs typeface="Segoe U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000"/>
            </a:lvl2pPr>
            <a:lvl3pPr>
              <a:buClr>
                <a:srgbClr val="54A2E1"/>
              </a:buClr>
              <a:defRPr sz="1800"/>
            </a:lvl3pPr>
            <a:lvl4pPr>
              <a:buClr>
                <a:srgbClr val="54A2E1"/>
              </a:buClr>
              <a:defRPr sz="1600"/>
            </a:lvl4pPr>
            <a:lvl5pPr>
              <a:buClr>
                <a:srgbClr val="54A2E1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Segoe UI"/>
                <a:cs typeface="Segoe U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000"/>
            </a:lvl2pPr>
            <a:lvl3pPr>
              <a:buClr>
                <a:srgbClr val="54A2E1"/>
              </a:buClr>
              <a:defRPr sz="1800"/>
            </a:lvl3pPr>
            <a:lvl4pPr>
              <a:buClr>
                <a:srgbClr val="54A2E1"/>
              </a:buClr>
              <a:defRPr sz="1600"/>
            </a:lvl4pPr>
            <a:lvl5pPr>
              <a:buClr>
                <a:srgbClr val="54A2E1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14 </a:t>
            </a:r>
            <a:r>
              <a:rPr lang="ru-RU" dirty="0" smtClean="0"/>
              <a:t>октября 2011 г.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562206" y="275157"/>
            <a:ext cx="1308100" cy="1126391"/>
            <a:chOff x="7562206" y="275157"/>
            <a:chExt cx="1308100" cy="1126391"/>
          </a:xfrm>
        </p:grpSpPr>
        <p:sp>
          <p:nvSpPr>
            <p:cNvPr id="30" name="Rectangle 29"/>
            <p:cNvSpPr/>
            <p:nvPr/>
          </p:nvSpPr>
          <p:spPr>
            <a:xfrm>
              <a:off x="8142461" y="275157"/>
              <a:ext cx="727845" cy="727845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142208" y="457624"/>
              <a:ext cx="545884" cy="545884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142208" y="63958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142208" y="821546"/>
              <a:ext cx="181961" cy="181961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745431" y="103762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7393" y="1037625"/>
              <a:ext cx="181962" cy="181962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562206" y="457624"/>
              <a:ext cx="545884" cy="545884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744167" y="639585"/>
              <a:ext cx="363923" cy="363923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926129" y="821547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142208" y="1037625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1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6714067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rgbClr val="FFA615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394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0" y="-2903"/>
            <a:ext cx="9144000" cy="924772"/>
            <a:chOff x="0" y="-2903"/>
            <a:chExt cx="9144000" cy="924772"/>
          </a:xfrm>
        </p:grpSpPr>
        <p:sp>
          <p:nvSpPr>
            <p:cNvPr id="16" name="Rectangle 15"/>
            <p:cNvSpPr/>
            <p:nvPr/>
          </p:nvSpPr>
          <p:spPr>
            <a:xfrm>
              <a:off x="0" y="1115"/>
              <a:ext cx="9144000" cy="920754"/>
            </a:xfrm>
            <a:prstGeom prst="rect">
              <a:avLst/>
            </a:prstGeom>
            <a:solidFill>
              <a:srgbClr val="FFA615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37368" y="-980"/>
              <a:ext cx="922849" cy="922849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16441" y="-980"/>
              <a:ext cx="922849" cy="922849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-2903"/>
              <a:ext cx="922849" cy="92284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8229600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14 </a:t>
            </a:r>
            <a:r>
              <a:rPr lang="ru-RU" dirty="0" smtClean="0"/>
              <a:t>октября 2011 г.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961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14 </a:t>
            </a:r>
            <a:r>
              <a:rPr lang="ru-RU" dirty="0" smtClean="0"/>
              <a:t>октября 2011 г.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7562206" y="275157"/>
            <a:ext cx="1308100" cy="1126391"/>
            <a:chOff x="7562206" y="275157"/>
            <a:chExt cx="1308100" cy="1126391"/>
          </a:xfrm>
        </p:grpSpPr>
        <p:sp>
          <p:nvSpPr>
            <p:cNvPr id="41" name="Rectangle 40"/>
            <p:cNvSpPr/>
            <p:nvPr/>
          </p:nvSpPr>
          <p:spPr>
            <a:xfrm>
              <a:off x="8142461" y="275157"/>
              <a:ext cx="727845" cy="727845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142208" y="457624"/>
              <a:ext cx="545884" cy="545884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142208" y="63958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142208" y="821546"/>
              <a:ext cx="181961" cy="181961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745431" y="103762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927393" y="1037625"/>
              <a:ext cx="181962" cy="181962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562206" y="457624"/>
              <a:ext cx="545884" cy="545884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744167" y="639585"/>
              <a:ext cx="363923" cy="363923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926129" y="821547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8142208" y="1037625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51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6714067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rgbClr val="FFA615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387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-2903"/>
            <a:ext cx="9144000" cy="924772"/>
            <a:chOff x="0" y="-2903"/>
            <a:chExt cx="9144000" cy="924772"/>
          </a:xfrm>
        </p:grpSpPr>
        <p:sp>
          <p:nvSpPr>
            <p:cNvPr id="20" name="Rectangle 19"/>
            <p:cNvSpPr/>
            <p:nvPr/>
          </p:nvSpPr>
          <p:spPr>
            <a:xfrm>
              <a:off x="0" y="1115"/>
              <a:ext cx="9144000" cy="920754"/>
            </a:xfrm>
            <a:prstGeom prst="rect">
              <a:avLst/>
            </a:prstGeom>
            <a:solidFill>
              <a:srgbClr val="FFA615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37368" y="-980"/>
              <a:ext cx="922849" cy="922849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916441" y="-980"/>
              <a:ext cx="922849" cy="922849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0" y="-2903"/>
              <a:ext cx="922849" cy="92284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buClr>
                <a:srgbClr val="54A2E1"/>
              </a:buClr>
              <a:defRPr sz="24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800"/>
            </a:lvl2pPr>
            <a:lvl3pPr>
              <a:buClr>
                <a:srgbClr val="54A2E1"/>
              </a:buClr>
              <a:defRPr sz="2400"/>
            </a:lvl3pPr>
            <a:lvl4pPr>
              <a:buClr>
                <a:srgbClr val="54A2E1"/>
              </a:buClr>
              <a:defRPr sz="2000"/>
            </a:lvl4pPr>
            <a:lvl5pPr>
              <a:buClr>
                <a:srgbClr val="54A2E1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Segoe UI"/>
                <a:cs typeface="Segoe U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14 </a:t>
            </a:r>
            <a:r>
              <a:rPr lang="ru-RU" dirty="0" smtClean="0"/>
              <a:t>октября 2011 г.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8229600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buClr>
                <a:srgbClr val="54A2E1"/>
              </a:buClr>
              <a:defRPr sz="24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800"/>
            </a:lvl2pPr>
            <a:lvl3pPr>
              <a:buClr>
                <a:srgbClr val="54A2E1"/>
              </a:buClr>
              <a:defRPr sz="2400"/>
            </a:lvl3pPr>
            <a:lvl4pPr>
              <a:buClr>
                <a:srgbClr val="54A2E1"/>
              </a:buClr>
              <a:defRPr sz="2000"/>
            </a:lvl4pPr>
            <a:lvl5pPr>
              <a:buClr>
                <a:srgbClr val="54A2E1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Segoe UI"/>
                <a:cs typeface="Segoe U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14 </a:t>
            </a:r>
            <a:r>
              <a:rPr lang="ru-RU" dirty="0" smtClean="0"/>
              <a:t>октября 2011 г.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5" name="Group 54"/>
          <p:cNvGrpSpPr/>
          <p:nvPr userDrawn="1"/>
        </p:nvGrpSpPr>
        <p:grpSpPr>
          <a:xfrm>
            <a:off x="7562206" y="275157"/>
            <a:ext cx="1308100" cy="1126391"/>
            <a:chOff x="7562206" y="275157"/>
            <a:chExt cx="1308100" cy="1126391"/>
          </a:xfrm>
        </p:grpSpPr>
        <p:sp>
          <p:nvSpPr>
            <p:cNvPr id="56" name="Rectangle 55"/>
            <p:cNvSpPr/>
            <p:nvPr/>
          </p:nvSpPr>
          <p:spPr>
            <a:xfrm>
              <a:off x="8142461" y="275157"/>
              <a:ext cx="727845" cy="727845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8142208" y="457624"/>
              <a:ext cx="545884" cy="545884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8142208" y="63958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8142208" y="821546"/>
              <a:ext cx="181961" cy="181961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745431" y="103762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927393" y="1037625"/>
              <a:ext cx="181962" cy="181962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562206" y="457624"/>
              <a:ext cx="545884" cy="545884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744167" y="639585"/>
              <a:ext cx="363923" cy="363923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7926129" y="821547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8142208" y="1037625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66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6714067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rgbClr val="FFA615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21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-2903"/>
            <a:ext cx="9144000" cy="924772"/>
            <a:chOff x="0" y="-2903"/>
            <a:chExt cx="9144000" cy="924772"/>
          </a:xfrm>
        </p:grpSpPr>
        <p:sp>
          <p:nvSpPr>
            <p:cNvPr id="14" name="Rectangle 13"/>
            <p:cNvSpPr/>
            <p:nvPr/>
          </p:nvSpPr>
          <p:spPr>
            <a:xfrm>
              <a:off x="0" y="1115"/>
              <a:ext cx="9144000" cy="920754"/>
            </a:xfrm>
            <a:prstGeom prst="rect">
              <a:avLst/>
            </a:prstGeom>
            <a:solidFill>
              <a:srgbClr val="FFA615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837368" y="-980"/>
              <a:ext cx="922849" cy="922849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16441" y="-980"/>
              <a:ext cx="922849" cy="922849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-2903"/>
              <a:ext cx="922849" cy="92284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74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70538"/>
            <a:ext cx="5486400" cy="474662"/>
          </a:xfrm>
        </p:spPr>
        <p:txBody>
          <a:bodyPr/>
          <a:lstStyle>
            <a:lvl1pPr marL="0" indent="0">
              <a:buNone/>
              <a:defRPr sz="1400">
                <a:latin typeface="Segoe UI"/>
                <a:cs typeface="Segoe U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14 </a:t>
            </a:r>
            <a:r>
              <a:rPr lang="ru-RU" dirty="0" smtClean="0"/>
              <a:t>октября 2011 г.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8229600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74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70538"/>
            <a:ext cx="5486400" cy="474662"/>
          </a:xfrm>
        </p:spPr>
        <p:txBody>
          <a:bodyPr/>
          <a:lstStyle>
            <a:lvl1pPr marL="0" indent="0">
              <a:buNone/>
              <a:defRPr sz="1400">
                <a:latin typeface="Segoe UI"/>
                <a:cs typeface="Segoe U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14 </a:t>
            </a:r>
            <a:r>
              <a:rPr lang="ru-RU" dirty="0" smtClean="0"/>
              <a:t>октября 2011 г.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8" name="Group 37"/>
          <p:cNvGrpSpPr/>
          <p:nvPr userDrawn="1"/>
        </p:nvGrpSpPr>
        <p:grpSpPr>
          <a:xfrm>
            <a:off x="7562206" y="275157"/>
            <a:ext cx="1308100" cy="1126391"/>
            <a:chOff x="7562206" y="275157"/>
            <a:chExt cx="1308100" cy="1126391"/>
          </a:xfrm>
        </p:grpSpPr>
        <p:sp>
          <p:nvSpPr>
            <p:cNvPr id="39" name="Rectangle 38"/>
            <p:cNvSpPr/>
            <p:nvPr/>
          </p:nvSpPr>
          <p:spPr>
            <a:xfrm>
              <a:off x="8142461" y="275157"/>
              <a:ext cx="727845" cy="727845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142208" y="457624"/>
              <a:ext cx="545884" cy="545884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142208" y="63958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142208" y="821546"/>
              <a:ext cx="181961" cy="181961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745431" y="103762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927393" y="1037625"/>
              <a:ext cx="181962" cy="181962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562206" y="457624"/>
              <a:ext cx="545884" cy="545884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744167" y="639585"/>
              <a:ext cx="363923" cy="363923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926129" y="821547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42208" y="1037625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9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6714067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rgbClr val="FFA615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498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14 </a:t>
            </a:r>
            <a:r>
              <a:rPr lang="ru-RU" dirty="0" smtClean="0"/>
              <a:t>октября 2011 г.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Microsoft Student Day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3E85D-0FC7-164D-9B9E-D8CDD8FC5B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51" r:id="rId3"/>
    <p:sldLayoutId id="2147483661" r:id="rId4"/>
    <p:sldLayoutId id="2147483662" r:id="rId5"/>
    <p:sldLayoutId id="2147483652" r:id="rId6"/>
    <p:sldLayoutId id="2147483670" r:id="rId7"/>
    <p:sldLayoutId id="2147483669" r:id="rId8"/>
    <p:sldLayoutId id="2147483663" r:id="rId9"/>
    <p:sldLayoutId id="2147483653" r:id="rId10"/>
    <p:sldLayoutId id="2147483664" r:id="rId11"/>
    <p:sldLayoutId id="2147483665" r:id="rId12"/>
    <p:sldLayoutId id="2147483666" r:id="rId13"/>
    <p:sldLayoutId id="2147483656" r:id="rId14"/>
    <p:sldLayoutId id="2147483667" r:id="rId15"/>
    <p:sldLayoutId id="2147483657" r:id="rId16"/>
    <p:sldLayoutId id="214748366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dinzis@specialist.ru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learning/_silverlight/learningsnacks/certification/snack02/default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icrosoft.com/learning/en/us/offers/test-your-knowledge.aspx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ru/learnin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prometric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38" y="2630615"/>
            <a:ext cx="8749462" cy="384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28513" y="2986214"/>
            <a:ext cx="7248787" cy="1013839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Сертификация</a:t>
            </a:r>
            <a:br>
              <a:rPr lang="ru-RU" sz="4800" dirty="0" smtClean="0">
                <a:solidFill>
                  <a:schemeClr val="bg1"/>
                </a:solidFill>
              </a:rPr>
            </a:br>
            <a:r>
              <a:rPr lang="en-US" sz="4800" dirty="0" smtClean="0">
                <a:solidFill>
                  <a:schemeClr val="bg1"/>
                </a:solidFill>
              </a:rPr>
              <a:t>Microsoft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12015" y="4331140"/>
            <a:ext cx="5865285" cy="87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4A2E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Segoe UI"/>
                <a:ea typeface="+mn-ea"/>
                <a:cs typeface="Segoe U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54A2E1"/>
              </a:buClr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4A2E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4A2E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4A2E1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r>
              <a:rPr lang="ru-RU" sz="3000" dirty="0" smtClean="0">
                <a:solidFill>
                  <a:prstClr val="white"/>
                </a:solidFill>
              </a:rPr>
              <a:t>ЧТО, КАК И ЗАЧЕМ</a:t>
            </a:r>
            <a:endParaRPr lang="en-US" sz="3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1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23233" y="2518861"/>
            <a:ext cx="3431654" cy="2019300"/>
          </a:xfrm>
        </p:spPr>
        <p:txBody>
          <a:bodyPr/>
          <a:lstStyle/>
          <a:p>
            <a:r>
              <a:rPr lang="ru-RU" sz="3200" dirty="0" smtClean="0"/>
              <a:t>Мария солодянкина</a:t>
            </a:r>
            <a:endParaRPr lang="en-US" sz="3200" dirty="0"/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5023233" y="3695749"/>
            <a:ext cx="3431654" cy="6112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rgbClr val="FFFFFF"/>
                </a:solidFill>
                <a:latin typeface="Segoe UI"/>
                <a:ea typeface="+mn-ea"/>
                <a:cs typeface="Segoe U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tx2"/>
                </a:solidFill>
              </a:rPr>
              <a:t>mariapi@microsoft.com</a:t>
            </a:r>
          </a:p>
          <a:p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023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1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482634"/>
            <a:ext cx="8230892" cy="2279469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Всесторонняя оценка знаний и навыков</a:t>
            </a:r>
          </a:p>
          <a:p>
            <a:r>
              <a:rPr lang="ru-RU" dirty="0" smtClean="0"/>
              <a:t>путем  защищенного компьютерного тестирования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ru-RU" dirty="0" smtClean="0"/>
              <a:t>(сертификационные экзамены)</a:t>
            </a:r>
          </a:p>
          <a:p>
            <a:endParaRPr lang="ru-RU" dirty="0"/>
          </a:p>
          <a:p>
            <a:r>
              <a:rPr lang="ru-RU" b="1" dirty="0" smtClean="0"/>
              <a:t>Международно-признаваемый сертификационный статус</a:t>
            </a:r>
          </a:p>
          <a:p>
            <a:r>
              <a:rPr lang="ru-RU" dirty="0" smtClean="0"/>
              <a:t>и подтверждающий его официальный сертификат </a:t>
            </a:r>
            <a:r>
              <a:rPr lang="en-US" dirty="0" smtClean="0"/>
              <a:t>Microsoft </a:t>
            </a:r>
            <a:r>
              <a:rPr lang="ru-RU" dirty="0" smtClean="0"/>
              <a:t>международного образца за подписью Стива </a:t>
            </a:r>
            <a:r>
              <a:rPr lang="ru-RU" dirty="0" err="1" smtClean="0"/>
              <a:t>Балмера</a:t>
            </a:r>
            <a:r>
              <a:rPr lang="ru-RU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15707"/>
            <a:ext cx="6714067" cy="643467"/>
          </a:xfrm>
        </p:spPr>
        <p:txBody>
          <a:bodyPr>
            <a:normAutofit/>
          </a:bodyPr>
          <a:lstStyle/>
          <a:p>
            <a:r>
              <a:rPr lang="en-US" dirty="0" smtClean="0"/>
              <a:t>C</a:t>
            </a:r>
            <a:r>
              <a:rPr lang="ru-RU" dirty="0" smtClean="0"/>
              <a:t>ертификация: что это?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48640" y="4167051"/>
            <a:ext cx="8242663" cy="227293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dirty="0"/>
              <a:t>В среднем опытный </a:t>
            </a:r>
            <a:r>
              <a:rPr lang="en-US" sz="2400" dirty="0"/>
              <a:t>HR-</a:t>
            </a:r>
            <a:r>
              <a:rPr lang="ru-RU" sz="2400" dirty="0"/>
              <a:t>менеджер тратит на просмотр одного резюме</a:t>
            </a:r>
            <a:r>
              <a:rPr lang="en-US" sz="2400" dirty="0"/>
              <a:t> – 5-10 </a:t>
            </a:r>
            <a:r>
              <a:rPr lang="ru-RU" sz="2400" dirty="0"/>
              <a:t>секунд</a:t>
            </a:r>
            <a:endParaRPr lang="ru-RU" sz="2400" b="1" dirty="0"/>
          </a:p>
          <a:p>
            <a:pPr marL="285750" indent="-285750">
              <a:buFont typeface="Arial" pitchFamily="34" charset="0"/>
              <a:buChar char="•"/>
            </a:pPr>
            <a:endParaRPr lang="ru-RU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/>
              <a:t>Сертификация </a:t>
            </a:r>
            <a:r>
              <a:rPr lang="en-US" sz="2400" b="1" dirty="0"/>
              <a:t>Microsoft – </a:t>
            </a:r>
            <a:r>
              <a:rPr lang="ru-RU" sz="2400" b="1" dirty="0"/>
              <a:t>это </a:t>
            </a:r>
            <a:r>
              <a:rPr lang="ru-RU" sz="2400" b="1" dirty="0" smtClean="0"/>
              <a:t>ваш «знак </a:t>
            </a:r>
            <a:r>
              <a:rPr lang="ru-RU" sz="2400" b="1" dirty="0"/>
              <a:t>отличия</a:t>
            </a:r>
            <a:r>
              <a:rPr lang="ru-RU" sz="2400" b="1" dirty="0" smtClean="0"/>
              <a:t>»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759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2560" y="228214"/>
            <a:ext cx="7894320" cy="643467"/>
          </a:xfrm>
        </p:spPr>
        <p:txBody>
          <a:bodyPr>
            <a:normAutofit/>
          </a:bodyPr>
          <a:lstStyle/>
          <a:p>
            <a:r>
              <a:rPr lang="en-US" dirty="0" smtClean="0"/>
              <a:t>C</a:t>
            </a:r>
            <a:r>
              <a:rPr lang="ru-RU" dirty="0" err="1" smtClean="0"/>
              <a:t>ертификационный</a:t>
            </a:r>
            <a:r>
              <a:rPr lang="ru-RU" dirty="0" smtClean="0"/>
              <a:t> статус</a:t>
            </a:r>
            <a:endParaRPr lang="en-US" dirty="0"/>
          </a:p>
        </p:txBody>
      </p:sp>
      <p:pic>
        <p:nvPicPr>
          <p:cNvPr id="4" name="Picture 8" descr="http://www.angelpetrov.com/images/MCT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" t="5749" r="4348" b="5779"/>
          <a:stretch/>
        </p:blipFill>
        <p:spPr bwMode="auto">
          <a:xfrm>
            <a:off x="1821903" y="1405779"/>
            <a:ext cx="5486401" cy="4103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://www.krispenner.com/images/professional/mcpd_certifica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78" y="1437742"/>
            <a:ext cx="5386651" cy="4039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muhammadrahman.com/wp-content/certificates/MC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399" y="1398240"/>
            <a:ext cx="5483408" cy="4118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beta.irri.org/news/bulletin/2006.14/bullimg/ITS%20cer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286" y="1398240"/>
            <a:ext cx="5393635" cy="4118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-0.24341 0.24791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70" y="1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L 0.24497 0.24791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0" y="1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0.24479 -0.2247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0" y="-1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L -0.23541 -0.22477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-1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13648" y="1164141"/>
            <a:ext cx="4698831" cy="2019300"/>
          </a:xfrm>
        </p:spPr>
        <p:txBody>
          <a:bodyPr/>
          <a:lstStyle/>
          <a:p>
            <a:r>
              <a:rPr lang="ru-RU" sz="4000" dirty="0" smtClean="0"/>
              <a:t>Сертификация: зачем?</a:t>
            </a:r>
            <a:endParaRPr lang="en-US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9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ДАНИЛ ДИНЦИС</a:t>
            </a:r>
            <a:endParaRPr lang="en-US" sz="4000" dirty="0"/>
          </a:p>
        </p:txBody>
      </p:sp>
      <p:pic>
        <p:nvPicPr>
          <p:cNvPr id="5" name="Рисунок 3" descr="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250" y="947160"/>
            <a:ext cx="2186057" cy="3101586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3808616" y="3623132"/>
            <a:ext cx="4606515" cy="8247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rgbClr val="FFFFFF"/>
                </a:solidFill>
                <a:latin typeface="Segoe UI"/>
                <a:ea typeface="+mn-ea"/>
                <a:cs typeface="Segoe U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К.т.н., </a:t>
            </a:r>
            <a:r>
              <a:rPr lang="en-US" sz="2000" dirty="0" smtClean="0"/>
              <a:t>MCSD,  PMP, IAMCP Russia lead</a:t>
            </a:r>
          </a:p>
          <a:p>
            <a:r>
              <a:rPr lang="en-US" sz="2000" dirty="0" smtClean="0">
                <a:hlinkClick r:id="rId4"/>
              </a:rPr>
              <a:t>dinzis@specialist.ru</a:t>
            </a:r>
            <a:r>
              <a:rPr lang="en-US" sz="2000" dirty="0" smtClean="0"/>
              <a:t>,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4009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КАРЬЕРА: ОПРОС </a:t>
            </a:r>
            <a:r>
              <a:rPr lang="en-US" dirty="0" smtClean="0"/>
              <a:t>Headhunter</a:t>
            </a:r>
            <a:r>
              <a:rPr lang="ru-RU" dirty="0" smtClean="0"/>
              <a:t> (</a:t>
            </a:r>
            <a:r>
              <a:rPr lang="en-US" dirty="0" smtClean="0"/>
              <a:t>3</a:t>
            </a:r>
            <a:r>
              <a:rPr lang="ru-RU" dirty="0" smtClean="0"/>
              <a:t>)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415030" y="6474936"/>
            <a:ext cx="3728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http://hh.ru/article.xml?articleId=736</a:t>
            </a:r>
          </a:p>
        </p:txBody>
      </p:sp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4425950" y="6308725"/>
            <a:ext cx="26670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sz="900" i="1" dirty="0"/>
              <a:t>*- по ДФО мало данных для анализа</a:t>
            </a: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482600" y="1155700"/>
            <a:ext cx="8534400" cy="923330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just" eaLnBrk="1" hangingPunct="1"/>
            <a:r>
              <a:rPr lang="ru-RU" dirty="0" smtClean="0"/>
              <a:t>Технические специалисты</a:t>
            </a:r>
            <a:r>
              <a:rPr lang="ru-RU" dirty="0"/>
              <a:t>, получившие сертификат </a:t>
            </a:r>
            <a:r>
              <a:rPr lang="en-US" dirty="0"/>
              <a:t>Microsoft</a:t>
            </a:r>
            <a:r>
              <a:rPr lang="ru-RU" dirty="0"/>
              <a:t>, </a:t>
            </a:r>
            <a:r>
              <a:rPr lang="ru-RU" b="1" dirty="0"/>
              <a:t>зарабатывают </a:t>
            </a:r>
            <a:r>
              <a:rPr lang="ru-RU" b="1" dirty="0" smtClean="0"/>
              <a:t>на 21% больше</a:t>
            </a:r>
            <a:r>
              <a:rPr lang="en-US" b="1" dirty="0" smtClean="0"/>
              <a:t> </a:t>
            </a:r>
            <a:r>
              <a:rPr lang="ru-RU" dirty="0"/>
              <a:t>несертифицированных специалистов (в среднем по России).</a:t>
            </a:r>
          </a:p>
        </p:txBody>
      </p:sp>
      <p:sp>
        <p:nvSpPr>
          <p:cNvPr id="21" name="Прямоугольник 5"/>
          <p:cNvSpPr/>
          <p:nvPr/>
        </p:nvSpPr>
        <p:spPr>
          <a:xfrm>
            <a:off x="-127000" y="1008339"/>
            <a:ext cx="74616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kern="0" spc="300" dirty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</a:effectLst>
              </a:rPr>
              <a:t>!</a:t>
            </a:r>
          </a:p>
        </p:txBody>
      </p:sp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184400"/>
            <a:ext cx="6110288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59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 сертификации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457200" y="1005778"/>
            <a:ext cx="8530047" cy="4892040"/>
          </a:xfrm>
        </p:spPr>
        <p:txBody>
          <a:bodyPr>
            <a:noAutofit/>
          </a:bodyPr>
          <a:lstStyle/>
          <a:p>
            <a:endParaRPr lang="ru-RU" sz="1800" dirty="0" smtClean="0"/>
          </a:p>
          <a:p>
            <a:r>
              <a:rPr lang="ru-RU" sz="1800" dirty="0" smtClean="0"/>
              <a:t>Проверка своих знаний и навыков на предмет «пробелов» </a:t>
            </a:r>
            <a:r>
              <a:rPr lang="en-US" sz="1800" dirty="0" smtClean="0"/>
              <a:t> </a:t>
            </a:r>
            <a:r>
              <a:rPr lang="ru-RU" sz="1800" dirty="0" smtClean="0"/>
              <a:t>и их структурирование</a:t>
            </a:r>
          </a:p>
          <a:p>
            <a:endParaRPr lang="ru-RU" sz="1200" dirty="0" smtClean="0"/>
          </a:p>
          <a:p>
            <a:r>
              <a:rPr lang="ru-RU" sz="1800" dirty="0" smtClean="0"/>
              <a:t>Повышение эффективности использования технологий (и следовательно, работы)</a:t>
            </a:r>
          </a:p>
          <a:p>
            <a:endParaRPr lang="ru-RU" sz="1200" dirty="0" smtClean="0"/>
          </a:p>
          <a:p>
            <a:r>
              <a:rPr lang="ru-RU" sz="1800" dirty="0" smtClean="0"/>
              <a:t>Получение международно-признаваемого документа и статуса</a:t>
            </a:r>
          </a:p>
          <a:p>
            <a:endParaRPr lang="ru-RU" sz="1200" dirty="0"/>
          </a:p>
          <a:p>
            <a:r>
              <a:rPr lang="ru-RU" sz="1800" dirty="0" smtClean="0"/>
              <a:t>Доступ к защищенным ресурсам для сертифицированных специалистов (после первого успешно сданного экзамена) и к сообществу сертифицированных специалистов</a:t>
            </a:r>
          </a:p>
          <a:p>
            <a:endParaRPr lang="ru-RU" sz="1200" dirty="0"/>
          </a:p>
          <a:p>
            <a:r>
              <a:rPr lang="ru-RU" sz="1800" dirty="0" smtClean="0"/>
              <a:t>Скидки на участие в некоторых мероприятиях, которые проводит </a:t>
            </a:r>
            <a:r>
              <a:rPr lang="en-US" sz="1800" dirty="0" smtClean="0"/>
              <a:t>Microsoft </a:t>
            </a:r>
            <a:r>
              <a:rPr lang="ru-RU" sz="1800" dirty="0" smtClean="0"/>
              <a:t> (например, в «Платформе» или </a:t>
            </a:r>
            <a:r>
              <a:rPr lang="en-US" sz="1800" dirty="0" err="1" smtClean="0"/>
              <a:t>TechEd</a:t>
            </a:r>
            <a:r>
              <a:rPr lang="ru-RU" sz="1800" dirty="0" smtClean="0"/>
              <a:t>)</a:t>
            </a:r>
            <a:endParaRPr lang="ru-RU" sz="1800" b="1" dirty="0" smtClean="0"/>
          </a:p>
          <a:p>
            <a:endParaRPr lang="ru-RU" sz="1200" dirty="0"/>
          </a:p>
          <a:p>
            <a:r>
              <a:rPr lang="ru-RU" sz="2400" b="1" dirty="0" smtClean="0"/>
              <a:t>Более высокая конкурентоспособность на рынке труда: </a:t>
            </a:r>
            <a:r>
              <a:rPr lang="ru-RU" sz="2400" dirty="0" err="1" smtClean="0"/>
              <a:t>найм</a:t>
            </a:r>
            <a:r>
              <a:rPr lang="ru-RU" sz="2400" dirty="0" smtClean="0"/>
              <a:t> на работу,  продвижение  по службе, более высокая зарплата</a:t>
            </a:r>
          </a:p>
          <a:p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99469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ВИДЫ сертификатов</a:t>
            </a:r>
            <a:r>
              <a:rPr lang="en-US" sz="4000" dirty="0" smtClean="0"/>
              <a:t> Microsoft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8973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8896" y="3460375"/>
            <a:ext cx="9033525" cy="1172073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 w="317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474720" y="2643177"/>
            <a:ext cx="2888999" cy="3076545"/>
            <a:chOff x="6666396" y="1855385"/>
            <a:chExt cx="2375090" cy="2239791"/>
          </a:xfrm>
        </p:grpSpPr>
        <p:sp>
          <p:nvSpPr>
            <p:cNvPr id="6" name="Rectangle 5"/>
            <p:cNvSpPr/>
            <p:nvPr/>
          </p:nvSpPr>
          <p:spPr>
            <a:xfrm>
              <a:off x="6666396" y="1855385"/>
              <a:ext cx="2375090" cy="531616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Microsoft Certified Solutions Master (MCSM)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666396" y="2462224"/>
              <a:ext cx="2375090" cy="76676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numCol="1" rtlCol="0" anchor="ctr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Microsoft Certified Solutions Expert (MCSE) </a:t>
              </a:r>
            </a:p>
            <a:p>
              <a:pPr algn="ctr"/>
              <a:r>
                <a:rPr lang="en-US" sz="1600" dirty="0" smtClean="0">
                  <a:solidFill>
                    <a:srgbClr val="FFFFFF"/>
                  </a:solidFill>
                  <a:latin typeface="Segoe" pitchFamily="34" charset="0"/>
                </a:rPr>
                <a:t>Microsoft </a:t>
              </a:r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Certified Solutions Developer  (MCSD)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66396" y="3310053"/>
              <a:ext cx="2375090" cy="78512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Microsoft Certified </a:t>
              </a:r>
              <a:endParaRPr lang="ru-RU" sz="1600" dirty="0" smtClean="0">
                <a:solidFill>
                  <a:srgbClr val="FFFFFF"/>
                </a:solidFill>
                <a:latin typeface="Segoe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FFFFFF"/>
                  </a:solidFill>
                  <a:latin typeface="Segoe" pitchFamily="34" charset="0"/>
                </a:rPr>
                <a:t>Solutions Associate</a:t>
              </a:r>
              <a:r>
                <a:rPr lang="ru-RU" sz="1600" dirty="0" smtClean="0">
                  <a:solidFill>
                    <a:srgbClr val="FFFFFF"/>
                  </a:solidFill>
                  <a:latin typeface="Segoe" pitchFamily="34" charset="0"/>
                </a:rPr>
                <a:t> </a:t>
              </a:r>
              <a:endParaRPr lang="en-US" sz="1600" dirty="0" smtClean="0">
                <a:solidFill>
                  <a:srgbClr val="FFFFFF"/>
                </a:solidFill>
                <a:latin typeface="Segoe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FFFFFF"/>
                  </a:solidFill>
                  <a:latin typeface="Segoe" pitchFamily="34" charset="0"/>
                </a:rPr>
                <a:t>(MCSA)</a:t>
              </a:r>
              <a:endParaRPr lang="en-US" sz="1600" dirty="0">
                <a:solidFill>
                  <a:srgbClr val="FFFFFF"/>
                </a:solidFill>
                <a:latin typeface="Segoe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526279" y="2632659"/>
            <a:ext cx="2475182" cy="3091821"/>
            <a:chOff x="6666396" y="1824487"/>
            <a:chExt cx="2375090" cy="2270689"/>
          </a:xfrm>
        </p:grpSpPr>
        <p:sp>
          <p:nvSpPr>
            <p:cNvPr id="10" name="Rectangle 9"/>
            <p:cNvSpPr/>
            <p:nvPr/>
          </p:nvSpPr>
          <p:spPr>
            <a:xfrm>
              <a:off x="6666396" y="1824487"/>
              <a:ext cx="2375090" cy="562514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Microsoft Certified Master (MCM)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666396" y="2462224"/>
              <a:ext cx="2375090" cy="76676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Microsoft Certified IT Professional</a:t>
              </a:r>
            </a:p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(MCITP)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666396" y="3310053"/>
              <a:ext cx="2375090" cy="78512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Microsoft Certified Technology Specialist</a:t>
              </a:r>
            </a:p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(MCTS)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474720" y="1458425"/>
            <a:ext cx="2807719" cy="292388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900" dirty="0" smtClean="0">
                <a:solidFill>
                  <a:srgbClr val="FFFFFF"/>
                </a:solidFill>
                <a:latin typeface="Segoe UI Light" pitchFamily="34" charset="0"/>
              </a:rPr>
              <a:t>Текущие сертификаты</a:t>
            </a:r>
            <a:endParaRPr lang="en-US" sz="1900" dirty="0">
              <a:solidFill>
                <a:srgbClr val="FFFFFF"/>
              </a:solidFill>
              <a:latin typeface="Segoe UI Light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10475" y="2478978"/>
            <a:ext cx="3303182" cy="3202468"/>
            <a:chOff x="3164908" y="1064712"/>
            <a:chExt cx="4638807" cy="3526948"/>
          </a:xfrm>
          <a:solidFill>
            <a:schemeClr val="accent6">
              <a:lumMod val="40000"/>
              <a:lumOff val="60000"/>
              <a:alpha val="19000"/>
            </a:schemeClr>
          </a:solidFill>
        </p:grpSpPr>
        <p:graphicFrame>
          <p:nvGraphicFramePr>
            <p:cNvPr id="16" name="Diagram 15"/>
            <p:cNvGraphicFramePr/>
            <p:nvPr>
              <p:extLst>
                <p:ext uri="{D42A27DB-BD31-4B8C-83A1-F6EECF244321}">
                  <p14:modId xmlns:p14="http://schemas.microsoft.com/office/powerpoint/2010/main" val="637326296"/>
                </p:ext>
              </p:extLst>
            </p:nvPr>
          </p:nvGraphicFramePr>
          <p:xfrm>
            <a:off x="3164908" y="1064712"/>
            <a:ext cx="4638807" cy="35269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5002593" y="1850791"/>
              <a:ext cx="1041211" cy="37285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200" spc="-93" dirty="0">
                  <a:solidFill>
                    <a:srgbClr val="FFFFFF"/>
                  </a:solidFill>
                </a:rPr>
                <a:t>Master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00382" y="3023249"/>
              <a:ext cx="939548" cy="37285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200" spc="-93" dirty="0">
                  <a:solidFill>
                    <a:srgbClr val="FFFFFF"/>
                  </a:solidFill>
                </a:rPr>
                <a:t>Expert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20238" y="4197784"/>
              <a:ext cx="1367630" cy="37285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200" spc="-93" dirty="0">
                  <a:solidFill>
                    <a:srgbClr val="FFFFFF"/>
                  </a:solidFill>
                </a:rPr>
                <a:t>Associate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526279" y="1456785"/>
            <a:ext cx="2475182" cy="292388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900" dirty="0" smtClean="0">
                <a:solidFill>
                  <a:srgbClr val="FFFFFF"/>
                </a:solidFill>
                <a:latin typeface="Segoe UI Light" pitchFamily="34" charset="0"/>
              </a:rPr>
              <a:t>Сертификаты до 2012 г.</a:t>
            </a:r>
            <a:endParaRPr lang="en-US" sz="1900" dirty="0">
              <a:solidFill>
                <a:srgbClr val="FFFFFF"/>
              </a:solidFill>
              <a:latin typeface="Segoe UI Light" pitchFamily="34" charset="0"/>
            </a:endParaRPr>
          </a:p>
        </p:txBody>
      </p:sp>
      <p:sp>
        <p:nvSpPr>
          <p:cNvPr id="22" name="Title 4"/>
          <p:cNvSpPr>
            <a:spLocks noGrp="1"/>
          </p:cNvSpPr>
          <p:nvPr>
            <p:ph type="title"/>
          </p:nvPr>
        </p:nvSpPr>
        <p:spPr>
          <a:xfrm>
            <a:off x="457200" y="307148"/>
            <a:ext cx="6714067" cy="64346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</a:t>
            </a:r>
            <a:r>
              <a:rPr lang="ru-RU" dirty="0" smtClean="0"/>
              <a:t>ертификация</a:t>
            </a:r>
            <a:r>
              <a:rPr lang="en-US" dirty="0"/>
              <a:t>:</a:t>
            </a:r>
            <a:r>
              <a:rPr lang="ru-RU" dirty="0" smtClean="0"/>
              <a:t> для технических специалистов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474720" y="5953760"/>
            <a:ext cx="2888999" cy="5689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Segoe" pitchFamily="34" charset="0"/>
              </a:rPr>
              <a:t>Microsoft </a:t>
            </a:r>
            <a:r>
              <a:rPr lang="en-US" sz="1600" dirty="0" smtClean="0">
                <a:solidFill>
                  <a:srgbClr val="FFFFFF"/>
                </a:solidFill>
                <a:latin typeface="Segoe" pitchFamily="34" charset="0"/>
              </a:rPr>
              <a:t>Technology Associate</a:t>
            </a:r>
            <a:r>
              <a:rPr lang="ru-RU" sz="1600" dirty="0" smtClean="0">
                <a:solidFill>
                  <a:srgbClr val="FFFFFF"/>
                </a:solidFill>
                <a:latin typeface="Segoe" pitchFamily="34" charset="0"/>
              </a:rPr>
              <a:t> </a:t>
            </a:r>
            <a:r>
              <a:rPr lang="en-US" sz="1600" dirty="0" smtClean="0">
                <a:solidFill>
                  <a:srgbClr val="FFFFFF"/>
                </a:solidFill>
                <a:latin typeface="Segoe" pitchFamily="34" charset="0"/>
              </a:rPr>
              <a:t> (MTA</a:t>
            </a:r>
            <a:r>
              <a:rPr lang="en-US" sz="1600" dirty="0">
                <a:solidFill>
                  <a:srgbClr val="FFFFFF"/>
                </a:solidFill>
                <a:latin typeface="Segoe" pitchFamily="34" charset="0"/>
              </a:rPr>
              <a:t>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526280" y="5933440"/>
            <a:ext cx="2475182" cy="5689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Segoe" pitchFamily="34" charset="0"/>
              </a:rPr>
              <a:t>Microsoft </a:t>
            </a:r>
            <a:r>
              <a:rPr lang="en-US" sz="1600" dirty="0" smtClean="0">
                <a:solidFill>
                  <a:srgbClr val="FFFFFF"/>
                </a:solidFill>
                <a:latin typeface="Segoe" pitchFamily="34" charset="0"/>
              </a:rPr>
              <a:t>Technology Associate</a:t>
            </a:r>
            <a:r>
              <a:rPr lang="ru-RU" sz="1600" dirty="0" smtClean="0">
                <a:solidFill>
                  <a:srgbClr val="FFFFFF"/>
                </a:solidFill>
                <a:latin typeface="Segoe" pitchFamily="34" charset="0"/>
              </a:rPr>
              <a:t> </a:t>
            </a:r>
            <a:r>
              <a:rPr lang="en-US" sz="1600" dirty="0" smtClean="0">
                <a:solidFill>
                  <a:srgbClr val="FFFFFF"/>
                </a:solidFill>
                <a:latin typeface="Segoe" pitchFamily="34" charset="0"/>
              </a:rPr>
              <a:t> (MTA</a:t>
            </a:r>
            <a:r>
              <a:rPr lang="en-US" sz="1600" dirty="0">
                <a:solidFill>
                  <a:srgbClr val="FFFFFF"/>
                </a:solidFill>
                <a:latin typeface="Segoe" pitchFamily="34" charset="0"/>
              </a:rPr>
              <a:t>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474720" y="1910018"/>
            <a:ext cx="2888999" cy="56896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7030A0"/>
                </a:solidFill>
                <a:latin typeface="Segoe" pitchFamily="34" charset="0"/>
              </a:rPr>
              <a:t>Microsoft </a:t>
            </a:r>
            <a:r>
              <a:rPr lang="en-US" sz="1600" dirty="0" smtClean="0">
                <a:solidFill>
                  <a:srgbClr val="7030A0"/>
                </a:solidFill>
                <a:latin typeface="Segoe" pitchFamily="34" charset="0"/>
              </a:rPr>
              <a:t>Certified Architect (MCA</a:t>
            </a:r>
            <a:r>
              <a:rPr lang="en-US" sz="1600" dirty="0">
                <a:solidFill>
                  <a:srgbClr val="7030A0"/>
                </a:solidFill>
                <a:latin typeface="Segoe" pitchFamily="34" charset="0"/>
              </a:rPr>
              <a:t>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835" y="2560258"/>
            <a:ext cx="9033525" cy="3240744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526280" y="1930338"/>
            <a:ext cx="2536142" cy="56896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7030A0"/>
                </a:solidFill>
                <a:latin typeface="Segoe" pitchFamily="34" charset="0"/>
              </a:rPr>
              <a:t>Microsoft </a:t>
            </a:r>
            <a:r>
              <a:rPr lang="en-US" sz="1600" dirty="0" smtClean="0">
                <a:solidFill>
                  <a:srgbClr val="7030A0"/>
                </a:solidFill>
                <a:latin typeface="Segoe" pitchFamily="34" charset="0"/>
              </a:rPr>
              <a:t>Certified Architect (MCA</a:t>
            </a:r>
            <a:r>
              <a:rPr lang="en-US" sz="1600" dirty="0">
                <a:solidFill>
                  <a:srgbClr val="7030A0"/>
                </a:solidFill>
                <a:latin typeface="Segoe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9618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474720" y="2643177"/>
            <a:ext cx="2888999" cy="3076545"/>
            <a:chOff x="6666396" y="1855385"/>
            <a:chExt cx="2375090" cy="2239791"/>
          </a:xfrm>
        </p:grpSpPr>
        <p:sp>
          <p:nvSpPr>
            <p:cNvPr id="6" name="Rectangle 5"/>
            <p:cNvSpPr/>
            <p:nvPr/>
          </p:nvSpPr>
          <p:spPr>
            <a:xfrm>
              <a:off x="6666396" y="1855385"/>
              <a:ext cx="2375090" cy="531616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Microsoft Office </a:t>
              </a:r>
              <a:endParaRPr lang="ru-RU" sz="1600" dirty="0">
                <a:solidFill>
                  <a:srgbClr val="FFFFFF"/>
                </a:solidFill>
                <a:latin typeface="Segoe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FFFFFF"/>
                  </a:solidFill>
                  <a:latin typeface="Segoe" pitchFamily="34" charset="0"/>
                </a:rPr>
                <a:t>Specialist Master</a:t>
              </a:r>
              <a:endParaRPr lang="en-US" sz="1600" dirty="0">
                <a:solidFill>
                  <a:srgbClr val="FFFFFF"/>
                </a:solidFill>
                <a:latin typeface="Segoe" pitchFamily="34" charset="0"/>
              </a:endParaRPr>
            </a:p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(</a:t>
              </a:r>
              <a:r>
                <a:rPr lang="en-US" sz="1600" dirty="0" smtClean="0">
                  <a:solidFill>
                    <a:srgbClr val="FFFFFF"/>
                  </a:solidFill>
                  <a:latin typeface="Segoe" pitchFamily="34" charset="0"/>
                </a:rPr>
                <a:t>MOS Master)</a:t>
              </a:r>
              <a:endParaRPr lang="en-US" sz="1600" dirty="0">
                <a:solidFill>
                  <a:srgbClr val="FFFFFF"/>
                </a:solidFill>
                <a:latin typeface="Segoe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666396" y="2462224"/>
              <a:ext cx="2375090" cy="76676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numCol="1" rtlCol="0" anchor="ctr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Microsoft Office </a:t>
              </a:r>
              <a:endParaRPr lang="ru-RU" sz="1600" dirty="0">
                <a:solidFill>
                  <a:srgbClr val="FFFFFF"/>
                </a:solidFill>
                <a:latin typeface="Segoe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FFFFFF"/>
                  </a:solidFill>
                  <a:latin typeface="Segoe" pitchFamily="34" charset="0"/>
                </a:rPr>
                <a:t>Specialist Expert</a:t>
              </a:r>
              <a:endParaRPr lang="en-US" sz="1600" dirty="0">
                <a:solidFill>
                  <a:srgbClr val="FFFFFF"/>
                </a:solidFill>
                <a:latin typeface="Segoe" pitchFamily="34" charset="0"/>
              </a:endParaRPr>
            </a:p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(</a:t>
              </a:r>
              <a:r>
                <a:rPr lang="en-US" sz="1600" dirty="0" smtClean="0">
                  <a:solidFill>
                    <a:srgbClr val="FFFFFF"/>
                  </a:solidFill>
                  <a:latin typeface="Segoe" pitchFamily="34" charset="0"/>
                </a:rPr>
                <a:t>MOS Expert)</a:t>
              </a:r>
              <a:endParaRPr lang="en-US" sz="1600" dirty="0">
                <a:solidFill>
                  <a:srgbClr val="FFFFFF"/>
                </a:solidFill>
                <a:latin typeface="Segoe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66396" y="3310053"/>
              <a:ext cx="2375090" cy="78512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Microsoft </a:t>
              </a:r>
              <a:r>
                <a:rPr lang="en-US" sz="1600" dirty="0" smtClean="0">
                  <a:solidFill>
                    <a:srgbClr val="FFFFFF"/>
                  </a:solidFill>
                  <a:latin typeface="Segoe" pitchFamily="34" charset="0"/>
                </a:rPr>
                <a:t>Office </a:t>
              </a:r>
              <a:endParaRPr lang="ru-RU" sz="1600" dirty="0" smtClean="0">
                <a:solidFill>
                  <a:srgbClr val="FFFFFF"/>
                </a:solidFill>
                <a:latin typeface="Segoe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FFFFFF"/>
                  </a:solidFill>
                  <a:latin typeface="Segoe" pitchFamily="34" charset="0"/>
                </a:rPr>
                <a:t>Specialist</a:t>
              </a:r>
            </a:p>
            <a:p>
              <a:pPr algn="ctr"/>
              <a:r>
                <a:rPr lang="en-US" sz="1600" dirty="0" smtClean="0">
                  <a:solidFill>
                    <a:srgbClr val="FFFFFF"/>
                  </a:solidFill>
                  <a:latin typeface="Segoe" pitchFamily="34" charset="0"/>
                </a:rPr>
                <a:t>(MOS)</a:t>
              </a:r>
              <a:endParaRPr lang="en-US" sz="1600" dirty="0">
                <a:solidFill>
                  <a:srgbClr val="FFFFFF"/>
                </a:solidFill>
                <a:latin typeface="Segoe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474720" y="1458425"/>
            <a:ext cx="2807719" cy="292388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900" dirty="0" smtClean="0">
                <a:solidFill>
                  <a:srgbClr val="FFFFFF"/>
                </a:solidFill>
                <a:latin typeface="Segoe UI Light" pitchFamily="34" charset="0"/>
              </a:rPr>
              <a:t>Текущие сертификаты</a:t>
            </a:r>
            <a:endParaRPr lang="en-US" sz="1900" dirty="0">
              <a:solidFill>
                <a:srgbClr val="FFFFFF"/>
              </a:solidFill>
              <a:latin typeface="Segoe UI Light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9515" y="2499298"/>
            <a:ext cx="3364245" cy="3202468"/>
            <a:chOff x="3164908" y="1064712"/>
            <a:chExt cx="4638807" cy="3526948"/>
          </a:xfrm>
          <a:solidFill>
            <a:schemeClr val="accent6">
              <a:lumMod val="40000"/>
              <a:lumOff val="60000"/>
              <a:alpha val="19000"/>
            </a:schemeClr>
          </a:solidFill>
        </p:grpSpPr>
        <p:graphicFrame>
          <p:nvGraphicFramePr>
            <p:cNvPr id="16" name="Diagram 15"/>
            <p:cNvGraphicFramePr/>
            <p:nvPr>
              <p:extLst>
                <p:ext uri="{D42A27DB-BD31-4B8C-83A1-F6EECF244321}">
                  <p14:modId xmlns:p14="http://schemas.microsoft.com/office/powerpoint/2010/main" val="1785386289"/>
                </p:ext>
              </p:extLst>
            </p:nvPr>
          </p:nvGraphicFramePr>
          <p:xfrm>
            <a:off x="3164908" y="1064712"/>
            <a:ext cx="4638807" cy="35269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5003836" y="1850792"/>
              <a:ext cx="1022312" cy="37285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200" spc="-93" dirty="0">
                  <a:solidFill>
                    <a:srgbClr val="FFFFFF"/>
                  </a:solidFill>
                </a:rPr>
                <a:t>Master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00382" y="3023249"/>
              <a:ext cx="922494" cy="37285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200" spc="-93" dirty="0">
                  <a:solidFill>
                    <a:srgbClr val="FFFFFF"/>
                  </a:solidFill>
                </a:rPr>
                <a:t>Expert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20238" y="4197784"/>
              <a:ext cx="1305497" cy="37285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200" spc="-93" dirty="0" smtClean="0">
                  <a:solidFill>
                    <a:schemeClr val="bg1"/>
                  </a:solidFill>
                </a:rPr>
                <a:t>Specialist</a:t>
              </a:r>
              <a:endParaRPr lang="en-US" sz="2200" spc="-93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Title 4"/>
          <p:cNvSpPr>
            <a:spLocks noGrp="1"/>
          </p:cNvSpPr>
          <p:nvPr>
            <p:ph type="title"/>
          </p:nvPr>
        </p:nvSpPr>
        <p:spPr>
          <a:xfrm>
            <a:off x="457200" y="307148"/>
            <a:ext cx="6714067" cy="64346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</a:t>
            </a:r>
            <a:r>
              <a:rPr lang="ru-RU" dirty="0" smtClean="0"/>
              <a:t>ертификация</a:t>
            </a:r>
            <a:r>
              <a:rPr lang="en-US" dirty="0"/>
              <a:t>:</a:t>
            </a:r>
            <a:r>
              <a:rPr lang="ru-RU" dirty="0" smtClean="0"/>
              <a:t> для пользователей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9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-Shape 20"/>
          <p:cNvSpPr/>
          <p:nvPr/>
        </p:nvSpPr>
        <p:spPr>
          <a:xfrm rot="10800000">
            <a:off x="200022" y="4244540"/>
            <a:ext cx="8761097" cy="2482829"/>
          </a:xfrm>
          <a:prstGeom prst="corner">
            <a:avLst>
              <a:gd name="adj1" fmla="val 55788"/>
              <a:gd name="adj2" fmla="val 176384"/>
            </a:avLst>
          </a:prstGeom>
          <a:solidFill>
            <a:srgbClr val="FFC000">
              <a:alpha val="22000"/>
            </a:srgbClr>
          </a:solidFill>
          <a:ln w="22225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Центры сертификационного тестирования</a:t>
            </a:r>
            <a:endParaRPr lang="en-US" dirty="0"/>
          </a:p>
        </p:txBody>
      </p:sp>
      <p:sp>
        <p:nvSpPr>
          <p:cNvPr id="2" name="Isosceles Triangle 1"/>
          <p:cNvSpPr/>
          <p:nvPr/>
        </p:nvSpPr>
        <p:spPr>
          <a:xfrm>
            <a:off x="1771966" y="1828800"/>
            <a:ext cx="647489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rapezoid 6"/>
          <p:cNvSpPr/>
          <p:nvPr/>
        </p:nvSpPr>
        <p:spPr>
          <a:xfrm>
            <a:off x="1267097" y="2474966"/>
            <a:ext cx="1658983" cy="666206"/>
          </a:xfrm>
          <a:prstGeom prst="trapezoid">
            <a:avLst>
              <a:gd name="adj" fmla="val 66176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MCSE/MCSD</a:t>
            </a:r>
          </a:p>
          <a:p>
            <a:pPr algn="ctr"/>
            <a:r>
              <a:rPr lang="en-US" sz="1200" dirty="0" smtClean="0"/>
              <a:t>Expert</a:t>
            </a:r>
            <a:endParaRPr lang="en-US" sz="1200" dirty="0"/>
          </a:p>
        </p:txBody>
      </p:sp>
      <p:sp>
        <p:nvSpPr>
          <p:cNvPr id="8" name="Trapezoid 7"/>
          <p:cNvSpPr/>
          <p:nvPr/>
        </p:nvSpPr>
        <p:spPr>
          <a:xfrm>
            <a:off x="610247" y="3245674"/>
            <a:ext cx="2994391" cy="856061"/>
          </a:xfrm>
          <a:prstGeom prst="trapezoid">
            <a:avLst>
              <a:gd name="adj" fmla="val 66176"/>
            </a:avLst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MCSA</a:t>
            </a:r>
          </a:p>
          <a:p>
            <a:pPr algn="ctr"/>
            <a:r>
              <a:rPr lang="en-US" sz="1200" dirty="0" smtClean="0"/>
              <a:t>Associate</a:t>
            </a:r>
            <a:endParaRPr lang="en-US" sz="1200" dirty="0"/>
          </a:p>
        </p:txBody>
      </p:sp>
      <p:sp>
        <p:nvSpPr>
          <p:cNvPr id="9" name="Isosceles Triangle 8"/>
          <p:cNvSpPr/>
          <p:nvPr/>
        </p:nvSpPr>
        <p:spPr>
          <a:xfrm>
            <a:off x="6644412" y="4290707"/>
            <a:ext cx="647489" cy="548640"/>
          </a:xfrm>
          <a:prstGeom prst="triangle">
            <a:avLst/>
          </a:prstGeom>
          <a:solidFill>
            <a:srgbClr val="E444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apezoid 9"/>
          <p:cNvSpPr/>
          <p:nvPr/>
        </p:nvSpPr>
        <p:spPr>
          <a:xfrm>
            <a:off x="6139543" y="4936873"/>
            <a:ext cx="1658983" cy="666206"/>
          </a:xfrm>
          <a:prstGeom prst="trapezoid">
            <a:avLst>
              <a:gd name="adj" fmla="val 66176"/>
            </a:avLst>
          </a:prstGeom>
          <a:solidFill>
            <a:srgbClr val="F29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MOS </a:t>
            </a:r>
            <a:r>
              <a:rPr lang="en-US" sz="1200" dirty="0" smtClean="0"/>
              <a:t>Expert</a:t>
            </a:r>
            <a:endParaRPr lang="en-US" sz="1200" dirty="0"/>
          </a:p>
        </p:txBody>
      </p:sp>
      <p:sp>
        <p:nvSpPr>
          <p:cNvPr id="11" name="Trapezoid 10"/>
          <p:cNvSpPr/>
          <p:nvPr/>
        </p:nvSpPr>
        <p:spPr>
          <a:xfrm>
            <a:off x="5482693" y="5707581"/>
            <a:ext cx="2994391" cy="856061"/>
          </a:xfrm>
          <a:prstGeom prst="trapezoid">
            <a:avLst>
              <a:gd name="adj" fmla="val 66176"/>
            </a:avLst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MOS 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619794" y="1985556"/>
            <a:ext cx="992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</a:rPr>
              <a:t>MCSM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Master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83499" y="4442997"/>
            <a:ext cx="992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MOS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Master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74319" y="4407387"/>
            <a:ext cx="4258492" cy="9792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MTA</a:t>
            </a:r>
          </a:p>
          <a:p>
            <a:pPr algn="ctr"/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</a:rPr>
              <a:t>Microsoft Technology Associate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4319" y="1711234"/>
            <a:ext cx="4332786" cy="2452445"/>
          </a:xfrm>
          <a:prstGeom prst="rect">
            <a:avLst/>
          </a:prstGeom>
          <a:solidFill>
            <a:schemeClr val="accent1">
              <a:alpha val="10000"/>
            </a:schemeClr>
          </a:solidFill>
          <a:ln w="222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15971" y="1711234"/>
            <a:ext cx="800219" cy="214896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F497D"/>
                </a:solidFill>
              </a:rPr>
              <a:t>Центры тестирования </a:t>
            </a:r>
            <a:r>
              <a:rPr lang="ru-RU" sz="2400" b="1" dirty="0" smtClean="0">
                <a:solidFill>
                  <a:srgbClr val="1F497D"/>
                </a:solidFill>
              </a:rPr>
              <a:t>PROMETRIC</a:t>
            </a:r>
            <a:endParaRPr lang="ru-RU" sz="2400" b="1" dirty="0">
              <a:solidFill>
                <a:srgbClr val="1F497D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67096" y="1798985"/>
            <a:ext cx="3122023" cy="635173"/>
          </a:xfrm>
          <a:prstGeom prst="rect">
            <a:avLst/>
          </a:prstGeom>
          <a:solidFill>
            <a:schemeClr val="accent1">
              <a:alpha val="10000"/>
            </a:schemeClr>
          </a:solidFill>
          <a:ln w="222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3659043" y="5019963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79646">
                    <a:lumMod val="75000"/>
                  </a:srgbClr>
                </a:solidFill>
              </a:rPr>
              <a:t>Центры тестирования </a:t>
            </a:r>
            <a:r>
              <a:rPr lang="ru-RU" sz="2400" b="1" dirty="0" smtClean="0">
                <a:solidFill>
                  <a:srgbClr val="F79646">
                    <a:lumMod val="75000"/>
                  </a:srgbClr>
                </a:solidFill>
              </a:rPr>
              <a:t>CERTIPORT</a:t>
            </a:r>
            <a:endParaRPr lang="ru-RU" sz="2400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6572" y="6229919"/>
            <a:ext cx="3696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Технические сертификации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08386" y="1707302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A615"/>
                </a:solidFill>
                <a:latin typeface="Arial Black" pitchFamily="34" charset="0"/>
              </a:rPr>
              <a:t>Пользовательские сертификации</a:t>
            </a:r>
            <a:endParaRPr lang="en-US" dirty="0">
              <a:solidFill>
                <a:srgbClr val="FFA615"/>
              </a:solidFill>
              <a:latin typeface="Arial Black" pitchFamily="34" charset="0"/>
            </a:endParaRPr>
          </a:p>
        </p:txBody>
      </p:sp>
      <p:sp>
        <p:nvSpPr>
          <p:cNvPr id="24" name="Down Arrow 23"/>
          <p:cNvSpPr/>
          <p:nvPr/>
        </p:nvSpPr>
        <p:spPr>
          <a:xfrm rot="10800000">
            <a:off x="1678577" y="5684685"/>
            <a:ext cx="992777" cy="508192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6482460" y="2444020"/>
            <a:ext cx="992777" cy="1574795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3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Как получить сертификат </a:t>
            </a:r>
            <a:r>
              <a:rPr lang="en-US" sz="4000" dirty="0" smtClean="0"/>
              <a:t>Microsoft</a:t>
            </a:r>
            <a:endParaRPr lang="en-US" sz="4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9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15707"/>
            <a:ext cx="6714067" cy="643467"/>
          </a:xfrm>
        </p:spPr>
        <p:txBody>
          <a:bodyPr>
            <a:normAutofit/>
          </a:bodyPr>
          <a:lstStyle/>
          <a:p>
            <a:r>
              <a:rPr lang="ru-RU" dirty="0" smtClean="0"/>
              <a:t>Сертификация: как?</a:t>
            </a:r>
            <a:endParaRPr lang="en-US" dirty="0"/>
          </a:p>
        </p:txBody>
      </p:sp>
      <p:sp>
        <p:nvSpPr>
          <p:cNvPr id="19" name="L-Shape 4"/>
          <p:cNvSpPr/>
          <p:nvPr/>
        </p:nvSpPr>
        <p:spPr>
          <a:xfrm rot="5400000">
            <a:off x="1226959" y="4669562"/>
            <a:ext cx="1201227" cy="1744440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FA615"/>
          </a:solidFill>
          <a:ln>
            <a:solidFill>
              <a:srgbClr val="FFA615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0" name="Равнобедренный треугольник 7"/>
          <p:cNvSpPr/>
          <p:nvPr/>
        </p:nvSpPr>
        <p:spPr>
          <a:xfrm>
            <a:off x="4286014" y="3501010"/>
            <a:ext cx="285987" cy="285987"/>
          </a:xfrm>
          <a:prstGeom prst="triangle">
            <a:avLst>
              <a:gd name="adj" fmla="val 100000"/>
            </a:avLst>
          </a:prstGeom>
          <a:solidFill>
            <a:srgbClr val="FFA615"/>
          </a:solidFill>
          <a:ln>
            <a:solidFill>
              <a:srgbClr val="FFA615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Равнобедренный треугольник 8"/>
          <p:cNvSpPr/>
          <p:nvPr/>
        </p:nvSpPr>
        <p:spPr>
          <a:xfrm>
            <a:off x="2413806" y="4509122"/>
            <a:ext cx="285987" cy="285987"/>
          </a:xfrm>
          <a:prstGeom prst="triangle">
            <a:avLst>
              <a:gd name="adj" fmla="val 100000"/>
            </a:avLst>
          </a:prstGeom>
          <a:solidFill>
            <a:srgbClr val="FFA615"/>
          </a:solidFill>
          <a:ln>
            <a:solidFill>
              <a:srgbClr val="FFA615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171376" y="5157194"/>
            <a:ext cx="16561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Выберите специализацию и соответствующий </a:t>
            </a:r>
          </a:p>
          <a:p>
            <a:r>
              <a:rPr lang="ru-RU" sz="1300" dirty="0" smtClean="0"/>
              <a:t>сертификат</a:t>
            </a:r>
            <a:endParaRPr lang="ru-RU" sz="1300" dirty="0"/>
          </a:p>
        </p:txBody>
      </p:sp>
      <p:sp>
        <p:nvSpPr>
          <p:cNvPr id="23" name="L-Shape 4"/>
          <p:cNvSpPr/>
          <p:nvPr/>
        </p:nvSpPr>
        <p:spPr>
          <a:xfrm rot="5400000">
            <a:off x="3099167" y="3661450"/>
            <a:ext cx="1201227" cy="1744440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FA615"/>
          </a:solidFill>
          <a:ln>
            <a:solidFill>
              <a:srgbClr val="FFA615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4" name="Равнобедренный треугольник 11"/>
          <p:cNvSpPr/>
          <p:nvPr/>
        </p:nvSpPr>
        <p:spPr>
          <a:xfrm>
            <a:off x="6158223" y="2468350"/>
            <a:ext cx="285987" cy="285987"/>
          </a:xfrm>
          <a:prstGeom prst="triangle">
            <a:avLst>
              <a:gd name="adj" fmla="val 100000"/>
            </a:avLst>
          </a:prstGeom>
          <a:solidFill>
            <a:srgbClr val="FFA615"/>
          </a:solidFill>
          <a:ln>
            <a:solidFill>
              <a:srgbClr val="FFA615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L-Shape 4"/>
          <p:cNvSpPr/>
          <p:nvPr/>
        </p:nvSpPr>
        <p:spPr>
          <a:xfrm rot="5400000">
            <a:off x="4971376" y="2628790"/>
            <a:ext cx="1201227" cy="1744440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FA615"/>
          </a:solidFill>
          <a:ln>
            <a:solidFill>
              <a:srgbClr val="FFA615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6" name="L-Shape 4"/>
          <p:cNvSpPr/>
          <p:nvPr/>
        </p:nvSpPr>
        <p:spPr>
          <a:xfrm rot="5400000">
            <a:off x="6843583" y="1596128"/>
            <a:ext cx="1201227" cy="1744440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FA615"/>
          </a:solidFill>
          <a:ln>
            <a:solidFill>
              <a:srgbClr val="FFA615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3043585" y="4149080"/>
            <a:ext cx="12424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Подготовьтесь к экзамену</a:t>
            </a:r>
            <a:endParaRPr lang="ru-RU" sz="1300" dirty="0"/>
          </a:p>
        </p:txBody>
      </p:sp>
      <p:sp>
        <p:nvSpPr>
          <p:cNvPr id="28" name="TextBox 27"/>
          <p:cNvSpPr txBox="1"/>
          <p:nvPr/>
        </p:nvSpPr>
        <p:spPr>
          <a:xfrm>
            <a:off x="4915793" y="3068962"/>
            <a:ext cx="15284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Зарегистрируйтесь на экзамен</a:t>
            </a:r>
            <a:endParaRPr lang="ru-RU" sz="1300" dirty="0"/>
          </a:p>
        </p:txBody>
      </p:sp>
      <p:sp>
        <p:nvSpPr>
          <p:cNvPr id="29" name="TextBox 28"/>
          <p:cNvSpPr txBox="1"/>
          <p:nvPr/>
        </p:nvSpPr>
        <p:spPr>
          <a:xfrm>
            <a:off x="6788000" y="2060848"/>
            <a:ext cx="15284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Пройдите тестирование</a:t>
            </a:r>
            <a:endParaRPr lang="ru-RU" sz="1300" dirty="0"/>
          </a:p>
        </p:txBody>
      </p:sp>
      <p:sp>
        <p:nvSpPr>
          <p:cNvPr id="30" name="Rounded Rectangle 29"/>
          <p:cNvSpPr/>
          <p:nvPr/>
        </p:nvSpPr>
        <p:spPr>
          <a:xfrm>
            <a:off x="2827560" y="5440546"/>
            <a:ext cx="6029057" cy="95213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</a:rPr>
              <a:t>Мастер «С </a:t>
            </a:r>
            <a:r>
              <a:rPr lang="ru-RU" sz="1400" dirty="0">
                <a:solidFill>
                  <a:schemeClr val="bg1"/>
                </a:solidFill>
              </a:rPr>
              <a:t>чего начать?» на главной странице сайта 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en-US" sz="1400" u="sng" dirty="0" smtClean="0">
                <a:solidFill>
                  <a:schemeClr val="bg1"/>
                </a:solidFill>
              </a:rPr>
              <a:t>www.microsoft.ru/learning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</a:rPr>
              <a:t>Справочник по сертификации для руководителя в разделе «Сертификация» - «Обзор»  </a:t>
            </a:r>
            <a:r>
              <a:rPr lang="ru-RU" sz="1400" dirty="0">
                <a:solidFill>
                  <a:schemeClr val="bg1"/>
                </a:solidFill>
              </a:rPr>
              <a:t>сайта  </a:t>
            </a:r>
            <a:r>
              <a:rPr lang="en-US" sz="1400" u="sng" dirty="0" smtClean="0">
                <a:solidFill>
                  <a:schemeClr val="bg1"/>
                </a:solidFill>
              </a:rPr>
              <a:t>www.microsoft.ru/learning</a:t>
            </a:r>
            <a:endParaRPr lang="en-US" sz="1400" u="sng" dirty="0">
              <a:solidFill>
                <a:schemeClr val="bg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172191" y="4338021"/>
            <a:ext cx="4684426" cy="9141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</a:rPr>
              <a:t>Самостоятельно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</a:rPr>
              <a:t>Под руководством опытного инструктора в авторизованных учебных центрах </a:t>
            </a:r>
            <a:r>
              <a:rPr lang="en-US" sz="1400" dirty="0" smtClean="0">
                <a:solidFill>
                  <a:schemeClr val="bg1"/>
                </a:solidFill>
              </a:rPr>
              <a:t>Microsoft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373461" y="3330572"/>
            <a:ext cx="2483156" cy="81850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</a:rPr>
              <a:t>Используйте </a:t>
            </a:r>
            <a:r>
              <a:rPr lang="ru-RU" sz="1400" dirty="0" err="1" smtClean="0">
                <a:solidFill>
                  <a:schemeClr val="bg1"/>
                </a:solidFill>
              </a:rPr>
              <a:t>спецпредложения</a:t>
            </a:r>
            <a:endParaRPr lang="ru-RU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</a:rPr>
              <a:t>П</a:t>
            </a:r>
            <a:r>
              <a:rPr lang="ru-RU" sz="1400" dirty="0" smtClean="0">
                <a:solidFill>
                  <a:schemeClr val="bg1"/>
                </a:solidFill>
              </a:rPr>
              <a:t>робные тесты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374270" y="2553291"/>
            <a:ext cx="1482347" cy="63384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</a:rPr>
              <a:t>Строгие процедуры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593446" y="859174"/>
            <a:ext cx="5564777" cy="7096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365760" tIns="45720" rIns="457200" bIns="45720" numCol="1" anchor="ctr" anchorCtr="0" compatLnSpc="1">
            <a:prstTxWarp prst="textNoShape">
              <a:avLst/>
            </a:prstTxWarp>
          </a:bodyPr>
          <a:lstStyle/>
          <a:p>
            <a:pPr algn="ctr" defTabSz="457200"/>
            <a:r>
              <a:rPr lang="en-US" sz="2800" dirty="0">
                <a:solidFill>
                  <a:schemeClr val="tx2"/>
                </a:solidFill>
              </a:rPr>
              <a:t>www.microsoft.</a:t>
            </a:r>
            <a:r>
              <a:rPr lang="ru-RU" sz="2800" dirty="0" err="1">
                <a:solidFill>
                  <a:schemeClr val="tx2"/>
                </a:solidFill>
              </a:rPr>
              <a:t>ru</a:t>
            </a:r>
            <a:r>
              <a:rPr lang="en-US" sz="2800" dirty="0">
                <a:solidFill>
                  <a:schemeClr val="tx2"/>
                </a:solidFill>
              </a:rPr>
              <a:t>/learning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630346" y="1765979"/>
            <a:ext cx="3852905" cy="1548747"/>
          </a:xfrm>
          <a:prstGeom prst="rect">
            <a:avLst/>
          </a:prstGeom>
          <a:solidFill>
            <a:srgbClr val="FFFFCC"/>
          </a:solidFill>
          <a:ln>
            <a:solidFill>
              <a:srgbClr val="FFC000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365760" tIns="45720" rIns="457200" bIns="45720" numCol="1" anchor="ctr" anchorCtr="0" compatLnSpc="1">
            <a:prstTxWarp prst="textNoShape">
              <a:avLst/>
            </a:prstTxWarp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1600" b="1" dirty="0" err="1">
                <a:solidFill>
                  <a:schemeClr val="tx2"/>
                </a:solidFill>
              </a:rPr>
              <a:t>Демо</a:t>
            </a:r>
            <a:r>
              <a:rPr lang="ru-RU" sz="1600" b="1" dirty="0">
                <a:solidFill>
                  <a:schemeClr val="tx2"/>
                </a:solidFill>
              </a:rPr>
              <a:t> экзаменов:</a:t>
            </a:r>
            <a:r>
              <a:rPr lang="ru-RU" sz="1600" dirty="0">
                <a:solidFill>
                  <a:schemeClr val="tx2"/>
                </a:solidFill>
              </a:rPr>
              <a:t> </a:t>
            </a:r>
            <a:r>
              <a:rPr lang="en-US" sz="1000" dirty="0" smtClean="0">
                <a:solidFill>
                  <a:schemeClr val="tx2"/>
                </a:solidFill>
                <a:hlinkClick r:id="rId3"/>
              </a:rPr>
              <a:t>http</a:t>
            </a:r>
            <a:r>
              <a:rPr lang="en-US" sz="1000" dirty="0">
                <a:solidFill>
                  <a:schemeClr val="tx2"/>
                </a:solidFill>
                <a:hlinkClick r:id="rId3"/>
              </a:rPr>
              <a:t>://www.microsoft.com/learning/_</a:t>
            </a:r>
            <a:r>
              <a:rPr lang="en-US" sz="1000" dirty="0" smtClean="0">
                <a:solidFill>
                  <a:schemeClr val="tx2"/>
                </a:solidFill>
                <a:hlinkClick r:id="rId3"/>
              </a:rPr>
              <a:t>silverlight/learningsnacks/certification/snack02/default.html</a:t>
            </a:r>
            <a:endParaRPr lang="ru-RU" sz="1000" dirty="0" smtClean="0">
              <a:solidFill>
                <a:schemeClr val="tx2"/>
              </a:solidFill>
            </a:endParaRPr>
          </a:p>
          <a:p>
            <a:r>
              <a:rPr lang="ru-RU" sz="1000" dirty="0" smtClean="0">
                <a:solidFill>
                  <a:schemeClr val="tx2"/>
                </a:solidFill>
              </a:rPr>
              <a:t> </a:t>
            </a:r>
            <a:endParaRPr lang="en-US" sz="1000" dirty="0">
              <a:solidFill>
                <a:schemeClr val="tx2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tx2"/>
                </a:solidFill>
              </a:rPr>
              <a:t>Бесплатные пробные тесты: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r>
              <a:rPr lang="en-US" sz="1000" dirty="0">
                <a:solidFill>
                  <a:schemeClr val="tx2"/>
                </a:solidFill>
                <a:hlinkClick r:id="rId4"/>
              </a:rPr>
              <a:t>http://</a:t>
            </a:r>
            <a:r>
              <a:rPr lang="en-US" sz="1000" dirty="0" smtClean="0">
                <a:solidFill>
                  <a:schemeClr val="tx2"/>
                </a:solidFill>
                <a:hlinkClick r:id="rId4"/>
              </a:rPr>
              <a:t>www.microsoft.com/learning/en/us/offers/test-your-knowledge.aspx</a:t>
            </a:r>
            <a:r>
              <a:rPr lang="ru-RU" sz="1000" dirty="0" smtClean="0">
                <a:solidFill>
                  <a:schemeClr val="tx2"/>
                </a:solidFill>
              </a:rPr>
              <a:t> 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972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15707"/>
            <a:ext cx="6714067" cy="643467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Спецусловия</a:t>
            </a:r>
            <a:r>
              <a:rPr lang="ru-RU" dirty="0" smtClean="0"/>
              <a:t> для студентов</a:t>
            </a:r>
            <a:endParaRPr lang="en-US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593446" y="859174"/>
            <a:ext cx="5564777" cy="10085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365760" tIns="45720" rIns="457200" bIns="45720" numCol="1" anchor="ctr" anchorCtr="0" compatLnSpc="1">
            <a:prstTxWarp prst="textNoShape">
              <a:avLst/>
            </a:prstTxWarp>
          </a:bodyPr>
          <a:lstStyle/>
          <a:p>
            <a:pPr algn="ctr" defTabSz="457200"/>
            <a:r>
              <a:rPr lang="en-US" sz="2800" dirty="0">
                <a:solidFill>
                  <a:schemeClr val="tx2"/>
                </a:solidFill>
                <a:hlinkClick r:id="rId3"/>
              </a:rPr>
              <a:t>www.microsoft.</a:t>
            </a:r>
            <a:r>
              <a:rPr lang="ru-RU" sz="2800" dirty="0" err="1">
                <a:solidFill>
                  <a:schemeClr val="tx2"/>
                </a:solidFill>
                <a:hlinkClick r:id="rId3"/>
              </a:rPr>
              <a:t>ru</a:t>
            </a:r>
            <a:r>
              <a:rPr lang="en-US" sz="2800" dirty="0" smtClean="0">
                <a:solidFill>
                  <a:schemeClr val="tx2"/>
                </a:solidFill>
                <a:hlinkClick r:id="rId3"/>
              </a:rPr>
              <a:t>/learning</a:t>
            </a:r>
            <a:endParaRPr lang="ru-RU" sz="2800" dirty="0" smtClean="0">
              <a:solidFill>
                <a:schemeClr val="tx2"/>
              </a:solidFill>
            </a:endParaRPr>
          </a:p>
          <a:p>
            <a:pPr algn="ctr" defTabSz="457200"/>
            <a:r>
              <a:rPr lang="ru-RU" sz="2200" dirty="0" smtClean="0">
                <a:solidFill>
                  <a:schemeClr val="tx2"/>
                </a:solidFill>
              </a:rPr>
              <a:t>Раздел «Студентам и преподавателям»</a:t>
            </a:r>
            <a:endParaRPr lang="en-US" sz="2200" dirty="0">
              <a:solidFill>
                <a:schemeClr val="tx2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507622" y="2886891"/>
            <a:ext cx="2601338" cy="2325190"/>
          </a:xfrm>
          <a:prstGeom prst="ellipse">
            <a:avLst/>
          </a:prstGeom>
          <a:gradFill>
            <a:gsLst>
              <a:gs pos="0">
                <a:srgbClr val="FF0000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 Black" pitchFamily="34" charset="0"/>
              </a:rPr>
              <a:t>~</a:t>
            </a:r>
            <a:r>
              <a:rPr lang="en-US" sz="3200" b="1" dirty="0" smtClean="0">
                <a:latin typeface="Arial Black" pitchFamily="34" charset="0"/>
              </a:rPr>
              <a:t>4</a:t>
            </a:r>
            <a:r>
              <a:rPr lang="ru-RU" sz="3200" b="1" dirty="0" smtClean="0">
                <a:latin typeface="Arial Black" pitchFamily="34" charset="0"/>
              </a:rPr>
              <a:t>0% скидка </a:t>
            </a:r>
            <a:r>
              <a:rPr lang="ru-RU" sz="2200" b="1" dirty="0" smtClean="0">
                <a:latin typeface="Arial Black" pitchFamily="34" charset="0"/>
              </a:rPr>
              <a:t>студентам</a:t>
            </a:r>
            <a:endParaRPr lang="en-US" sz="2200" b="1" dirty="0">
              <a:latin typeface="Arial Black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 bwMode="auto">
          <a:xfrm>
            <a:off x="3375834" y="2178523"/>
            <a:ext cx="5564777" cy="42353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365760" tIns="45720" rIns="457200" bIns="45720" numCol="1" anchor="ctr" anchorCtr="0" compatLnSpc="1">
            <a:prstTxWarp prst="textNoShape">
              <a:avLst/>
            </a:prstTxWarp>
          </a:bodyPr>
          <a:lstStyle/>
          <a:p>
            <a:pPr defTabSz="457200"/>
            <a:r>
              <a:rPr lang="ru-RU" b="1" dirty="0" smtClean="0">
                <a:solidFill>
                  <a:schemeClr val="tx2"/>
                </a:solidFill>
              </a:rPr>
              <a:t>При заказе через веб-сайт </a:t>
            </a:r>
            <a:r>
              <a:rPr lang="en-US" b="1" dirty="0" err="1" smtClean="0">
                <a:solidFill>
                  <a:schemeClr val="tx2"/>
                </a:solidFill>
              </a:rPr>
              <a:t>Prometric</a:t>
            </a:r>
            <a:r>
              <a:rPr lang="en-US" b="1" dirty="0" smtClean="0">
                <a:solidFill>
                  <a:schemeClr val="tx2"/>
                </a:solidFill>
              </a:rPr>
              <a:t> (</a:t>
            </a:r>
            <a:r>
              <a:rPr lang="en-US" b="1" dirty="0" smtClean="0">
                <a:solidFill>
                  <a:schemeClr val="tx2"/>
                </a:solidFill>
                <a:hlinkClick r:id="rId4"/>
              </a:rPr>
              <a:t>www.prometric.com</a:t>
            </a:r>
            <a:r>
              <a:rPr lang="en-US" b="1" dirty="0" smtClean="0">
                <a:solidFill>
                  <a:schemeClr val="tx2"/>
                </a:solidFill>
              </a:rPr>
              <a:t>)</a:t>
            </a:r>
            <a:r>
              <a:rPr lang="ru-RU" b="1" dirty="0" smtClean="0">
                <a:solidFill>
                  <a:schemeClr val="tx2"/>
                </a:solidFill>
              </a:rPr>
              <a:t>: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endParaRPr lang="en-US" b="1" dirty="0" smtClean="0">
              <a:solidFill>
                <a:schemeClr val="tx2"/>
              </a:solidFill>
            </a:endParaRPr>
          </a:p>
          <a:p>
            <a:pPr defTabSz="457200"/>
            <a:endParaRPr lang="ru-RU" dirty="0" smtClean="0">
              <a:solidFill>
                <a:schemeClr val="tx2"/>
              </a:solidFill>
            </a:endParaRPr>
          </a:p>
          <a:p>
            <a:pPr marL="342900" indent="-342900" defTabSz="45720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/>
                </a:solidFill>
              </a:rPr>
              <a:t>Стандартная стоимость технического экзамена (серии 070-, 071-, 074-, 075-, 076-, 078-, </a:t>
            </a:r>
            <a:r>
              <a:rPr lang="en-US" sz="1600" dirty="0" err="1" smtClean="0">
                <a:solidFill>
                  <a:schemeClr val="tx2"/>
                </a:solidFill>
              </a:rPr>
              <a:t>MBx</a:t>
            </a:r>
            <a:r>
              <a:rPr lang="en-US" sz="1600" dirty="0" smtClean="0">
                <a:solidFill>
                  <a:schemeClr val="tx2"/>
                </a:solidFill>
              </a:rPr>
              <a:t>)</a:t>
            </a:r>
            <a:r>
              <a:rPr lang="ru-RU" sz="1600" dirty="0" smtClean="0">
                <a:solidFill>
                  <a:schemeClr val="tx2"/>
                </a:solidFill>
              </a:rPr>
              <a:t> - </a:t>
            </a:r>
            <a:r>
              <a:rPr lang="en-US" sz="1600" b="1" dirty="0" smtClean="0">
                <a:solidFill>
                  <a:schemeClr val="tx2"/>
                </a:solidFill>
              </a:rPr>
              <a:t>$</a:t>
            </a:r>
            <a:r>
              <a:rPr lang="ru-RU" sz="1600" b="1" dirty="0" smtClean="0">
                <a:solidFill>
                  <a:schemeClr val="tx2"/>
                </a:solidFill>
              </a:rPr>
              <a:t>80</a:t>
            </a:r>
            <a:endParaRPr lang="en-US" sz="1600" b="1" dirty="0" smtClean="0">
              <a:solidFill>
                <a:schemeClr val="tx2"/>
              </a:solidFill>
            </a:endParaRPr>
          </a:p>
          <a:p>
            <a:pPr marL="342900" indent="-342900" defTabSz="457200">
              <a:buFont typeface="Arial" pitchFamily="34" charset="0"/>
              <a:buChar char="•"/>
            </a:pPr>
            <a:endParaRPr lang="en-US" sz="1600" dirty="0" smtClean="0">
              <a:solidFill>
                <a:schemeClr val="tx2"/>
              </a:solidFill>
            </a:endParaRPr>
          </a:p>
          <a:p>
            <a:pPr marL="342900" indent="-342900" defTabSz="45720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/>
                </a:solidFill>
              </a:rPr>
              <a:t>Стоимость студенческих серий</a:t>
            </a:r>
            <a:r>
              <a:rPr lang="en-US" sz="1600" dirty="0" smtClean="0">
                <a:solidFill>
                  <a:schemeClr val="tx2"/>
                </a:solidFill>
              </a:rPr>
              <a:t> – </a:t>
            </a:r>
            <a:r>
              <a:rPr lang="ru-RU" sz="1600" dirty="0" smtClean="0">
                <a:solidFill>
                  <a:schemeClr val="tx2"/>
                </a:solidFill>
              </a:rPr>
              <a:t>почти в два раза ниже: </a:t>
            </a:r>
          </a:p>
          <a:p>
            <a:pPr marL="800100" lvl="1" indent="-342900">
              <a:buFont typeface="Courier New" pitchFamily="49" charset="0"/>
              <a:buChar char="o"/>
            </a:pPr>
            <a:r>
              <a:rPr lang="en-US" sz="1600" dirty="0" smtClean="0">
                <a:solidFill>
                  <a:schemeClr val="tx2"/>
                </a:solidFill>
              </a:rPr>
              <a:t>Microsoft Academic (</a:t>
            </a:r>
            <a:r>
              <a:rPr lang="ru-RU" sz="1600" dirty="0" smtClean="0">
                <a:solidFill>
                  <a:schemeClr val="tx2"/>
                </a:solidFill>
              </a:rPr>
              <a:t>серия </a:t>
            </a:r>
            <a:r>
              <a:rPr lang="en-US" sz="1600" dirty="0" smtClean="0">
                <a:solidFill>
                  <a:schemeClr val="tx2"/>
                </a:solidFill>
              </a:rPr>
              <a:t>072-)</a:t>
            </a:r>
            <a:r>
              <a:rPr lang="ru-RU" sz="1600" dirty="0" smtClean="0">
                <a:solidFill>
                  <a:schemeClr val="tx2"/>
                </a:solidFill>
              </a:rPr>
              <a:t> – </a:t>
            </a:r>
            <a:r>
              <a:rPr lang="en-US" sz="1600" b="1" dirty="0" smtClean="0">
                <a:solidFill>
                  <a:schemeClr val="tx2"/>
                </a:solidFill>
              </a:rPr>
              <a:t>$</a:t>
            </a:r>
            <a:r>
              <a:rPr lang="ru-RU" sz="1600" b="1" dirty="0" smtClean="0">
                <a:solidFill>
                  <a:schemeClr val="tx2"/>
                </a:solidFill>
              </a:rPr>
              <a:t>44 </a:t>
            </a:r>
            <a:br>
              <a:rPr lang="ru-RU" sz="1600" b="1" dirty="0" smtClean="0">
                <a:solidFill>
                  <a:schemeClr val="tx2"/>
                </a:solidFill>
              </a:rPr>
            </a:br>
            <a:r>
              <a:rPr lang="en-US" sz="1600" i="1" dirty="0" smtClean="0">
                <a:solidFill>
                  <a:schemeClr val="tx2"/>
                </a:solidFill>
              </a:rPr>
              <a:t>(</a:t>
            </a:r>
            <a:r>
              <a:rPr lang="ru-RU" sz="1600" i="1" dirty="0" smtClean="0">
                <a:solidFill>
                  <a:schemeClr val="tx2"/>
                </a:solidFill>
              </a:rPr>
              <a:t>=</a:t>
            </a:r>
            <a:r>
              <a:rPr lang="en-US" sz="1600" i="1" dirty="0" smtClean="0">
                <a:solidFill>
                  <a:srgbClr val="FF0000"/>
                </a:solidFill>
              </a:rPr>
              <a:t>45% </a:t>
            </a:r>
            <a:r>
              <a:rPr lang="ru-RU" sz="1600" i="1" dirty="0" smtClean="0">
                <a:solidFill>
                  <a:srgbClr val="FF0000"/>
                </a:solidFill>
              </a:rPr>
              <a:t>скидка</a:t>
            </a:r>
            <a:r>
              <a:rPr lang="en-US" sz="1600" i="1" dirty="0" smtClean="0">
                <a:solidFill>
                  <a:schemeClr val="tx2"/>
                </a:solidFill>
              </a:rPr>
              <a:t>)</a:t>
            </a:r>
            <a:endParaRPr lang="ru-RU" sz="1600" i="1" dirty="0" smtClean="0">
              <a:solidFill>
                <a:schemeClr val="tx2"/>
              </a:solidFill>
            </a:endParaRPr>
          </a:p>
          <a:p>
            <a:pPr marL="800100" lvl="1" indent="-342900">
              <a:buFont typeface="Courier New" pitchFamily="49" charset="0"/>
              <a:buChar char="o"/>
            </a:pPr>
            <a:r>
              <a:rPr lang="en-US" sz="1600" dirty="0" smtClean="0">
                <a:solidFill>
                  <a:schemeClr val="tx2"/>
                </a:solidFill>
              </a:rPr>
              <a:t>Microsoft IT Academy </a:t>
            </a:r>
            <a:r>
              <a:rPr lang="ru-RU" sz="1600" dirty="0" smtClean="0">
                <a:solidFill>
                  <a:schemeClr val="tx2"/>
                </a:solidFill>
              </a:rPr>
              <a:t>(серия 073) – </a:t>
            </a:r>
            <a:r>
              <a:rPr lang="en-US" sz="1600" b="1" dirty="0" smtClean="0">
                <a:solidFill>
                  <a:schemeClr val="tx2"/>
                </a:solidFill>
              </a:rPr>
              <a:t>$</a:t>
            </a:r>
            <a:r>
              <a:rPr lang="ru-RU" sz="1600" b="1" dirty="0" smtClean="0">
                <a:solidFill>
                  <a:schemeClr val="tx2"/>
                </a:solidFill>
              </a:rPr>
              <a:t>38 </a:t>
            </a:r>
            <a:r>
              <a:rPr lang="en-US" sz="1600" i="1" dirty="0" smtClean="0">
                <a:solidFill>
                  <a:schemeClr val="tx2"/>
                </a:solidFill>
              </a:rPr>
              <a:t>(</a:t>
            </a:r>
            <a:r>
              <a:rPr lang="ru-RU" sz="1600" i="1" dirty="0" smtClean="0">
                <a:solidFill>
                  <a:schemeClr val="tx2"/>
                </a:solidFill>
              </a:rPr>
              <a:t>=</a:t>
            </a:r>
            <a:r>
              <a:rPr lang="en-US" sz="1600" i="1" dirty="0" smtClean="0">
                <a:solidFill>
                  <a:srgbClr val="FF0000"/>
                </a:solidFill>
              </a:rPr>
              <a:t>5</a:t>
            </a:r>
            <a:r>
              <a:rPr lang="ru-RU" sz="1600" i="1" dirty="0" smtClean="0">
                <a:solidFill>
                  <a:srgbClr val="FF0000"/>
                </a:solidFill>
              </a:rPr>
              <a:t>2,5</a:t>
            </a:r>
            <a:r>
              <a:rPr lang="en-US" sz="1600" i="1" dirty="0" smtClean="0">
                <a:solidFill>
                  <a:srgbClr val="FF0000"/>
                </a:solidFill>
              </a:rPr>
              <a:t>% </a:t>
            </a:r>
            <a:r>
              <a:rPr lang="ru-RU" sz="1600" i="1" dirty="0" smtClean="0">
                <a:solidFill>
                  <a:srgbClr val="FF0000"/>
                </a:solidFill>
              </a:rPr>
              <a:t>скидка</a:t>
            </a:r>
            <a:r>
              <a:rPr lang="en-US" sz="1600" i="1" dirty="0" smtClean="0">
                <a:solidFill>
                  <a:schemeClr val="tx2"/>
                </a:solidFill>
              </a:rPr>
              <a:t>)</a:t>
            </a:r>
            <a:endParaRPr lang="ru-RU" sz="1600" i="1" dirty="0" smtClean="0">
              <a:solidFill>
                <a:schemeClr val="tx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ru-RU" sz="1600" dirty="0" smtClean="0">
              <a:solidFill>
                <a:schemeClr val="tx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/>
                </a:solidFill>
              </a:rPr>
              <a:t>Студенческие серии эквивалентны стандартным и приводят к тем же техническим сертификациям (отличаются только стоимостью)</a:t>
            </a:r>
          </a:p>
          <a:p>
            <a:pPr defTabSz="457200"/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78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600" dirty="0" smtClean="0"/>
              <a:t>Действуйте!</a:t>
            </a:r>
            <a:endParaRPr lang="en-US" sz="4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500" dirty="0" smtClean="0"/>
              <a:t>www.microsoft.ru/learning</a:t>
            </a:r>
            <a:endParaRPr lang="ru-RU" sz="2500" dirty="0" smtClean="0"/>
          </a:p>
          <a:p>
            <a:r>
              <a:rPr lang="ru-RU" sz="2400" dirty="0" smtClean="0"/>
              <a:t>Раздел «Сертификация»</a:t>
            </a: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77" y="2094356"/>
            <a:ext cx="3270177" cy="4625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30369" y="1095010"/>
            <a:ext cx="3475385" cy="18049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 cap="all" baseline="0">
                <a:solidFill>
                  <a:srgbClr val="FFFFFF"/>
                </a:solidFill>
                <a:latin typeface="Segoe UI"/>
                <a:ea typeface="+mj-ea"/>
                <a:cs typeface="Segoe UI"/>
              </a:defRPr>
            </a:lvl1pPr>
          </a:lstStyle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Ознакомьтесь со справочником по сертификации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07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</Template>
  <TotalTime>1310</TotalTime>
  <Words>1666</Words>
  <Application>Microsoft Office PowerPoint</Application>
  <PresentationFormat>On-screen Show (4:3)</PresentationFormat>
  <Paragraphs>176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Arial Black</vt:lpstr>
      <vt:lpstr>Calibri</vt:lpstr>
      <vt:lpstr>Courier New</vt:lpstr>
      <vt:lpstr>Segoe</vt:lpstr>
      <vt:lpstr>Segoe UI</vt:lpstr>
      <vt:lpstr>Segoe UI Light</vt:lpstr>
      <vt:lpstr>Verdana</vt:lpstr>
      <vt:lpstr>template1</vt:lpstr>
      <vt:lpstr>Сертификация Microsoft</vt:lpstr>
      <vt:lpstr>Мария солодянкина</vt:lpstr>
      <vt:lpstr>Cертификация: что это?</vt:lpstr>
      <vt:lpstr>Cертификационный статус</vt:lpstr>
      <vt:lpstr>Сертификация: зачем?</vt:lpstr>
      <vt:lpstr>ДАНИЛ ДИНЦИС</vt:lpstr>
      <vt:lpstr>КАРЬЕРА: ОПРОС Headhunter (3)</vt:lpstr>
      <vt:lpstr>Преимущества сертификации</vt:lpstr>
      <vt:lpstr>ВИДЫ сертификатов Microsoft</vt:lpstr>
      <vt:lpstr>Cертификация: для технических специалистов</vt:lpstr>
      <vt:lpstr>Cертификация: для пользователей</vt:lpstr>
      <vt:lpstr>Центры сертификационного тестирования</vt:lpstr>
      <vt:lpstr>Как получить сертификат Microsoft</vt:lpstr>
      <vt:lpstr>Сертификация: как?</vt:lpstr>
      <vt:lpstr>Спецусловия для студентов</vt:lpstr>
      <vt:lpstr>Действуйте!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Evgeniya Levinskaya (Manpower)</dc:creator>
  <cp:lastModifiedBy>Danil Dintsis</cp:lastModifiedBy>
  <cp:revision>146</cp:revision>
  <cp:lastPrinted>2011-08-01T17:23:49Z</cp:lastPrinted>
  <dcterms:created xsi:type="dcterms:W3CDTF">2011-09-19T08:32:24Z</dcterms:created>
  <dcterms:modified xsi:type="dcterms:W3CDTF">2012-11-05T16:35:14Z</dcterms:modified>
</cp:coreProperties>
</file>