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</p:sldMasterIdLst>
  <p:notesMasterIdLst>
    <p:notesMasterId r:id="rId21"/>
  </p:notesMasterIdLst>
  <p:sldIdLst>
    <p:sldId id="270" r:id="rId3"/>
    <p:sldId id="271" r:id="rId4"/>
    <p:sldId id="269" r:id="rId5"/>
    <p:sldId id="272" r:id="rId6"/>
    <p:sldId id="257" r:id="rId7"/>
    <p:sldId id="262" r:id="rId8"/>
    <p:sldId id="268" r:id="rId9"/>
    <p:sldId id="267" r:id="rId10"/>
    <p:sldId id="275" r:id="rId11"/>
    <p:sldId id="258" r:id="rId12"/>
    <p:sldId id="274" r:id="rId13"/>
    <p:sldId id="261" r:id="rId14"/>
    <p:sldId id="273" r:id="rId15"/>
    <p:sldId id="276" r:id="rId16"/>
    <p:sldId id="277" r:id="rId17"/>
    <p:sldId id="263" r:id="rId18"/>
    <p:sldId id="264" r:id="rId19"/>
    <p:sldId id="26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38" autoAdjust="0"/>
  </p:normalViewPr>
  <p:slideViewPr>
    <p:cSldViewPr>
      <p:cViewPr varScale="1">
        <p:scale>
          <a:sx n="79" d="100"/>
          <a:sy n="79" d="100"/>
        </p:scale>
        <p:origin x="170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D01DB-4DA3-4434-8FEB-D7DA4AB07BFB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F32C16F2-B516-4644-B7F8-424D132AF20B}">
      <dgm:prSet phldrT="[Text]" custT="1"/>
      <dgm:spPr>
        <a:solidFill>
          <a:schemeClr val="tx2">
            <a:lumMod val="75000"/>
          </a:schemeClr>
        </a:solidFill>
        <a:ln w="38100">
          <a:solidFill>
            <a:schemeClr val="bg1"/>
          </a:solidFill>
        </a:ln>
      </dgm:spPr>
      <dgm:t>
        <a:bodyPr/>
        <a:lstStyle/>
        <a:p>
          <a:endParaRPr lang="en-US" sz="2800" dirty="0"/>
        </a:p>
      </dgm:t>
    </dgm:pt>
    <dgm:pt modelId="{3C099C16-C2B0-419A-9E50-2FE944587F2B}" type="parTrans" cxnId="{CA887B83-2524-44A7-8344-35184038A7CD}">
      <dgm:prSet/>
      <dgm:spPr/>
      <dgm:t>
        <a:bodyPr/>
        <a:lstStyle/>
        <a:p>
          <a:endParaRPr lang="en-US" sz="1000"/>
        </a:p>
      </dgm:t>
    </dgm:pt>
    <dgm:pt modelId="{2DF30472-698C-4A40-885F-CC61ADA147BD}" type="sibTrans" cxnId="{CA887B83-2524-44A7-8344-35184038A7CD}">
      <dgm:prSet/>
      <dgm:spPr/>
      <dgm:t>
        <a:bodyPr/>
        <a:lstStyle/>
        <a:p>
          <a:endParaRPr lang="en-US" sz="1000"/>
        </a:p>
      </dgm:t>
    </dgm:pt>
    <dgm:pt modelId="{2CE712C8-E715-495F-A0C1-C0367A6A9516}">
      <dgm:prSet phldrT="[Text]" custT="1"/>
      <dgm:spPr>
        <a:solidFill>
          <a:srgbClr val="0070C0"/>
        </a:solidFill>
        <a:ln w="38100">
          <a:solidFill>
            <a:schemeClr val="bg1"/>
          </a:solidFill>
        </a:ln>
      </dgm:spPr>
      <dgm:t>
        <a:bodyPr/>
        <a:lstStyle/>
        <a:p>
          <a:endParaRPr lang="en-US" sz="2800" dirty="0"/>
        </a:p>
      </dgm:t>
    </dgm:pt>
    <dgm:pt modelId="{8B473284-0392-4E8E-B3E0-764F08212DCA}" type="parTrans" cxnId="{9E6A56FD-F614-47DB-9248-AAA33EE2BCCE}">
      <dgm:prSet/>
      <dgm:spPr/>
      <dgm:t>
        <a:bodyPr/>
        <a:lstStyle/>
        <a:p>
          <a:endParaRPr lang="en-US" sz="1000"/>
        </a:p>
      </dgm:t>
    </dgm:pt>
    <dgm:pt modelId="{ADC3FB95-D491-4943-8E2B-D01FE3B60183}" type="sibTrans" cxnId="{9E6A56FD-F614-47DB-9248-AAA33EE2BCCE}">
      <dgm:prSet/>
      <dgm:spPr/>
      <dgm:t>
        <a:bodyPr/>
        <a:lstStyle/>
        <a:p>
          <a:endParaRPr lang="en-US" sz="1000"/>
        </a:p>
      </dgm:t>
    </dgm:pt>
    <dgm:pt modelId="{6D585640-97BF-4476-9704-3195621C015E}">
      <dgm:prSet phldrT="[Text]" custT="1"/>
      <dgm:spPr>
        <a:solidFill>
          <a:srgbClr val="00B0F0"/>
        </a:solidFill>
        <a:ln w="38100">
          <a:solidFill>
            <a:schemeClr val="bg1"/>
          </a:solidFill>
        </a:ln>
      </dgm:spPr>
      <dgm:t>
        <a:bodyPr/>
        <a:lstStyle/>
        <a:p>
          <a:endParaRPr lang="en-US" sz="2800" dirty="0"/>
        </a:p>
      </dgm:t>
    </dgm:pt>
    <dgm:pt modelId="{C82D870C-D8DA-4C01-BC1C-EEAD247A8735}" type="parTrans" cxnId="{8FF549E9-0C5F-42A3-A4CF-9029D4ECE53B}">
      <dgm:prSet/>
      <dgm:spPr/>
      <dgm:t>
        <a:bodyPr/>
        <a:lstStyle/>
        <a:p>
          <a:endParaRPr lang="en-US" sz="1000"/>
        </a:p>
      </dgm:t>
    </dgm:pt>
    <dgm:pt modelId="{8A7C7B97-25DA-47B8-8E79-9E375E503DB2}" type="sibTrans" cxnId="{8FF549E9-0C5F-42A3-A4CF-9029D4ECE53B}">
      <dgm:prSet/>
      <dgm:spPr/>
      <dgm:t>
        <a:bodyPr/>
        <a:lstStyle/>
        <a:p>
          <a:endParaRPr lang="en-US" sz="1000"/>
        </a:p>
      </dgm:t>
    </dgm:pt>
    <dgm:pt modelId="{5A180504-C025-4DB3-AE05-64477981C0CE}" type="pres">
      <dgm:prSet presAssocID="{F7CD01DB-4DA3-4434-8FEB-D7DA4AB07BFB}" presName="Name0" presStyleCnt="0">
        <dgm:presLayoutVars>
          <dgm:dir/>
          <dgm:animLvl val="lvl"/>
          <dgm:resizeHandles val="exact"/>
        </dgm:presLayoutVars>
      </dgm:prSet>
      <dgm:spPr/>
    </dgm:pt>
    <dgm:pt modelId="{DFA68A27-1662-4A1F-BDB8-65C1DC4F03C4}" type="pres">
      <dgm:prSet presAssocID="{F32C16F2-B516-4644-B7F8-424D132AF20B}" presName="Name8" presStyleCnt="0"/>
      <dgm:spPr/>
    </dgm:pt>
    <dgm:pt modelId="{45F93368-2765-4121-987A-75C554E0AA91}" type="pres">
      <dgm:prSet presAssocID="{F32C16F2-B516-4644-B7F8-424D132AF20B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8C772-9DD6-4F9A-9DB7-46F82FB6D49C}" type="pres">
      <dgm:prSet presAssocID="{F32C16F2-B516-4644-B7F8-424D132AF20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1C47D5-1E0F-4681-B8F4-31EAAF3C4557}" type="pres">
      <dgm:prSet presAssocID="{2CE712C8-E715-495F-A0C1-C0367A6A9516}" presName="Name8" presStyleCnt="0"/>
      <dgm:spPr/>
    </dgm:pt>
    <dgm:pt modelId="{BEEA3F84-F3ED-4C2D-9F9C-6AE2A629D09F}" type="pres">
      <dgm:prSet presAssocID="{2CE712C8-E715-495F-A0C1-C0367A6A9516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68A8C1-188D-4DF3-9444-DDDD459B7ADE}" type="pres">
      <dgm:prSet presAssocID="{2CE712C8-E715-495F-A0C1-C0367A6A951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FA83E-2ADD-4529-9154-6304C5F61C50}" type="pres">
      <dgm:prSet presAssocID="{6D585640-97BF-4476-9704-3195621C015E}" presName="Name8" presStyleCnt="0"/>
      <dgm:spPr/>
    </dgm:pt>
    <dgm:pt modelId="{43DEA809-8C32-48A7-A107-31216305B7C9}" type="pres">
      <dgm:prSet presAssocID="{6D585640-97BF-4476-9704-3195621C015E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1EC8F-EDD2-4AA4-B9E2-03BEA85DB051}" type="pres">
      <dgm:prSet presAssocID="{6D585640-97BF-4476-9704-3195621C015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F549E9-0C5F-42A3-A4CF-9029D4ECE53B}" srcId="{F7CD01DB-4DA3-4434-8FEB-D7DA4AB07BFB}" destId="{6D585640-97BF-4476-9704-3195621C015E}" srcOrd="2" destOrd="0" parTransId="{C82D870C-D8DA-4C01-BC1C-EEAD247A8735}" sibTransId="{8A7C7B97-25DA-47B8-8E79-9E375E503DB2}"/>
    <dgm:cxn modelId="{1EE25AAB-690F-47F2-A751-5ECD3ED265D5}" type="presOf" srcId="{2CE712C8-E715-495F-A0C1-C0367A6A9516}" destId="{BEEA3F84-F3ED-4C2D-9F9C-6AE2A629D09F}" srcOrd="0" destOrd="0" presId="urn:microsoft.com/office/officeart/2005/8/layout/pyramid1"/>
    <dgm:cxn modelId="{9E6A56FD-F614-47DB-9248-AAA33EE2BCCE}" srcId="{F7CD01DB-4DA3-4434-8FEB-D7DA4AB07BFB}" destId="{2CE712C8-E715-495F-A0C1-C0367A6A9516}" srcOrd="1" destOrd="0" parTransId="{8B473284-0392-4E8E-B3E0-764F08212DCA}" sibTransId="{ADC3FB95-D491-4943-8E2B-D01FE3B60183}"/>
    <dgm:cxn modelId="{F8E72FE0-812F-4230-874C-F311632BF83F}" type="presOf" srcId="{F7CD01DB-4DA3-4434-8FEB-D7DA4AB07BFB}" destId="{5A180504-C025-4DB3-AE05-64477981C0CE}" srcOrd="0" destOrd="0" presId="urn:microsoft.com/office/officeart/2005/8/layout/pyramid1"/>
    <dgm:cxn modelId="{CA887B83-2524-44A7-8344-35184038A7CD}" srcId="{F7CD01DB-4DA3-4434-8FEB-D7DA4AB07BFB}" destId="{F32C16F2-B516-4644-B7F8-424D132AF20B}" srcOrd="0" destOrd="0" parTransId="{3C099C16-C2B0-419A-9E50-2FE944587F2B}" sibTransId="{2DF30472-698C-4A40-885F-CC61ADA147BD}"/>
    <dgm:cxn modelId="{3D444F08-BCDB-4D92-BC0A-8F6CE553B98F}" type="presOf" srcId="{2CE712C8-E715-495F-A0C1-C0367A6A9516}" destId="{9968A8C1-188D-4DF3-9444-DDDD459B7ADE}" srcOrd="1" destOrd="0" presId="urn:microsoft.com/office/officeart/2005/8/layout/pyramid1"/>
    <dgm:cxn modelId="{31782E79-5266-4398-BF53-64F7A77222F1}" type="presOf" srcId="{6D585640-97BF-4476-9704-3195621C015E}" destId="{43DEA809-8C32-48A7-A107-31216305B7C9}" srcOrd="0" destOrd="0" presId="urn:microsoft.com/office/officeart/2005/8/layout/pyramid1"/>
    <dgm:cxn modelId="{A1258A76-39FB-4907-A4A9-9339EF1400DC}" type="presOf" srcId="{F32C16F2-B516-4644-B7F8-424D132AF20B}" destId="{45F93368-2765-4121-987A-75C554E0AA91}" srcOrd="0" destOrd="0" presId="urn:microsoft.com/office/officeart/2005/8/layout/pyramid1"/>
    <dgm:cxn modelId="{19BF618D-72A8-4083-81C4-5D159C6A65D8}" type="presOf" srcId="{6D585640-97BF-4476-9704-3195621C015E}" destId="{19F1EC8F-EDD2-4AA4-B9E2-03BEA85DB051}" srcOrd="1" destOrd="0" presId="urn:microsoft.com/office/officeart/2005/8/layout/pyramid1"/>
    <dgm:cxn modelId="{9EB35BFF-4EEB-4A89-AF27-1FD6D94F42AD}" type="presOf" srcId="{F32C16F2-B516-4644-B7F8-424D132AF20B}" destId="{E218C772-9DD6-4F9A-9DB7-46F82FB6D49C}" srcOrd="1" destOrd="0" presId="urn:microsoft.com/office/officeart/2005/8/layout/pyramid1"/>
    <dgm:cxn modelId="{092B404A-9344-44B3-A1C1-B2F972F621E7}" type="presParOf" srcId="{5A180504-C025-4DB3-AE05-64477981C0CE}" destId="{DFA68A27-1662-4A1F-BDB8-65C1DC4F03C4}" srcOrd="0" destOrd="0" presId="urn:microsoft.com/office/officeart/2005/8/layout/pyramid1"/>
    <dgm:cxn modelId="{035ADE03-8BA3-4D79-A66A-5DEE597EB621}" type="presParOf" srcId="{DFA68A27-1662-4A1F-BDB8-65C1DC4F03C4}" destId="{45F93368-2765-4121-987A-75C554E0AA91}" srcOrd="0" destOrd="0" presId="urn:microsoft.com/office/officeart/2005/8/layout/pyramid1"/>
    <dgm:cxn modelId="{C8766D86-0698-4F80-8BC4-927CE5FCC241}" type="presParOf" srcId="{DFA68A27-1662-4A1F-BDB8-65C1DC4F03C4}" destId="{E218C772-9DD6-4F9A-9DB7-46F82FB6D49C}" srcOrd="1" destOrd="0" presId="urn:microsoft.com/office/officeart/2005/8/layout/pyramid1"/>
    <dgm:cxn modelId="{AAC669E7-DD63-4B69-B905-EE726A1AAA14}" type="presParOf" srcId="{5A180504-C025-4DB3-AE05-64477981C0CE}" destId="{B21C47D5-1E0F-4681-B8F4-31EAAF3C4557}" srcOrd="1" destOrd="0" presId="urn:microsoft.com/office/officeart/2005/8/layout/pyramid1"/>
    <dgm:cxn modelId="{E1807A49-6191-421F-9535-EA54FF6A4F3D}" type="presParOf" srcId="{B21C47D5-1E0F-4681-B8F4-31EAAF3C4557}" destId="{BEEA3F84-F3ED-4C2D-9F9C-6AE2A629D09F}" srcOrd="0" destOrd="0" presId="urn:microsoft.com/office/officeart/2005/8/layout/pyramid1"/>
    <dgm:cxn modelId="{7DF9A90E-D34C-46E2-BCB4-3ADAD95C1AB2}" type="presParOf" srcId="{B21C47D5-1E0F-4681-B8F4-31EAAF3C4557}" destId="{9968A8C1-188D-4DF3-9444-DDDD459B7ADE}" srcOrd="1" destOrd="0" presId="urn:microsoft.com/office/officeart/2005/8/layout/pyramid1"/>
    <dgm:cxn modelId="{22762FFA-CB17-4B05-8D10-3343B3439E2E}" type="presParOf" srcId="{5A180504-C025-4DB3-AE05-64477981C0CE}" destId="{AFAFA83E-2ADD-4529-9154-6304C5F61C50}" srcOrd="2" destOrd="0" presId="urn:microsoft.com/office/officeart/2005/8/layout/pyramid1"/>
    <dgm:cxn modelId="{89F41F0C-4DE1-4E7A-B20D-3FBE83E5F9D8}" type="presParOf" srcId="{AFAFA83E-2ADD-4529-9154-6304C5F61C50}" destId="{43DEA809-8C32-48A7-A107-31216305B7C9}" srcOrd="0" destOrd="0" presId="urn:microsoft.com/office/officeart/2005/8/layout/pyramid1"/>
    <dgm:cxn modelId="{2171BC21-64DF-42AE-B701-D7956375965C}" type="presParOf" srcId="{AFAFA83E-2ADD-4529-9154-6304C5F61C50}" destId="{19F1EC8F-EDD2-4AA4-B9E2-03BEA85DB05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059031-DE18-4732-BCC3-07B5CB6AE2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B75C4B6-BE17-4BC8-B30F-75E4371CAE97}">
      <dgm:prSet/>
      <dgm:spPr/>
      <dgm:t>
        <a:bodyPr/>
        <a:lstStyle/>
        <a:p>
          <a:pPr rtl="0"/>
          <a:r>
            <a:rPr lang="ru-RU" dirty="0" smtClean="0"/>
            <a:t>Помечайте вопросы</a:t>
          </a:r>
          <a:endParaRPr lang="ru-RU" dirty="0"/>
        </a:p>
      </dgm:t>
    </dgm:pt>
    <dgm:pt modelId="{A01CF4F4-7065-48F4-9E6D-85B76E24CB9F}" type="parTrans" cxnId="{E8B45CDC-5D66-49A2-AB15-9F63DFB89F58}">
      <dgm:prSet/>
      <dgm:spPr/>
      <dgm:t>
        <a:bodyPr/>
        <a:lstStyle/>
        <a:p>
          <a:endParaRPr lang="ru-RU"/>
        </a:p>
      </dgm:t>
    </dgm:pt>
    <dgm:pt modelId="{BE3E7A86-155B-4D7F-9B9B-C4C6D3C39E5F}" type="sibTrans" cxnId="{E8B45CDC-5D66-49A2-AB15-9F63DFB89F58}">
      <dgm:prSet/>
      <dgm:spPr/>
      <dgm:t>
        <a:bodyPr/>
        <a:lstStyle/>
        <a:p>
          <a:endParaRPr lang="ru-RU"/>
        </a:p>
      </dgm:t>
    </dgm:pt>
    <dgm:pt modelId="{620780CA-F1F6-48B0-A8B2-629E4A4BB484}">
      <dgm:prSet/>
      <dgm:spPr/>
      <dgm:t>
        <a:bodyPr/>
        <a:lstStyle/>
        <a:p>
          <a:pPr rtl="0"/>
          <a:r>
            <a:rPr lang="ru-RU" dirty="0" smtClean="0"/>
            <a:t>Ищите подсказки</a:t>
          </a:r>
          <a:endParaRPr lang="ru-RU" dirty="0"/>
        </a:p>
      </dgm:t>
    </dgm:pt>
    <dgm:pt modelId="{201F19D8-BD9D-4E13-8950-CAFF71CE5688}" type="parTrans" cxnId="{4330F048-ACE4-444D-AF57-0B8171A03CBC}">
      <dgm:prSet/>
      <dgm:spPr/>
      <dgm:t>
        <a:bodyPr/>
        <a:lstStyle/>
        <a:p>
          <a:endParaRPr lang="ru-RU"/>
        </a:p>
      </dgm:t>
    </dgm:pt>
    <dgm:pt modelId="{373EFE7E-EE97-40F8-BFB7-8A6FAB76B3C5}" type="sibTrans" cxnId="{4330F048-ACE4-444D-AF57-0B8171A03CBC}">
      <dgm:prSet/>
      <dgm:spPr/>
      <dgm:t>
        <a:bodyPr/>
        <a:lstStyle/>
        <a:p>
          <a:endParaRPr lang="ru-RU"/>
        </a:p>
      </dgm:t>
    </dgm:pt>
    <dgm:pt modelId="{E01A34DF-0E0E-4EB8-9E7F-1E6A146ABC22}">
      <dgm:prSet/>
      <dgm:spPr/>
      <dgm:t>
        <a:bodyPr/>
        <a:lstStyle/>
        <a:p>
          <a:pPr rtl="0"/>
          <a:r>
            <a:rPr lang="ru-RU" dirty="0" smtClean="0"/>
            <a:t>Отвечайте только на поставленный вопрос</a:t>
          </a:r>
          <a:endParaRPr lang="ru-RU" dirty="0"/>
        </a:p>
      </dgm:t>
    </dgm:pt>
    <dgm:pt modelId="{D59D0AB7-4BEE-42FE-B0A9-624249E78F8C}" type="parTrans" cxnId="{84998D04-EF81-415D-9D82-0E61FF8D66F4}">
      <dgm:prSet/>
      <dgm:spPr/>
      <dgm:t>
        <a:bodyPr/>
        <a:lstStyle/>
        <a:p>
          <a:endParaRPr lang="ru-RU"/>
        </a:p>
      </dgm:t>
    </dgm:pt>
    <dgm:pt modelId="{8A0DC2D3-308D-43E2-9EE8-5476E6742EB0}" type="sibTrans" cxnId="{84998D04-EF81-415D-9D82-0E61FF8D66F4}">
      <dgm:prSet/>
      <dgm:spPr/>
      <dgm:t>
        <a:bodyPr/>
        <a:lstStyle/>
        <a:p>
          <a:endParaRPr lang="ru-RU"/>
        </a:p>
      </dgm:t>
    </dgm:pt>
    <dgm:pt modelId="{937720DE-852A-40E6-975F-2E4DAB22B9A6}">
      <dgm:prSet/>
      <dgm:spPr/>
      <dgm:t>
        <a:bodyPr/>
        <a:lstStyle/>
        <a:p>
          <a:pPr algn="ctr" rtl="0"/>
          <a:r>
            <a:rPr lang="ru-RU" dirty="0" smtClean="0"/>
            <a:t>(В России слишком творческие люди!)</a:t>
          </a:r>
          <a:endParaRPr lang="ru-RU" dirty="0"/>
        </a:p>
      </dgm:t>
    </dgm:pt>
    <dgm:pt modelId="{F048BD3C-C176-4B1B-B9BA-D296A9F9A309}" type="parTrans" cxnId="{CB5D9CF3-61B8-418B-8FE1-BE417D3A9E26}">
      <dgm:prSet/>
      <dgm:spPr/>
      <dgm:t>
        <a:bodyPr/>
        <a:lstStyle/>
        <a:p>
          <a:endParaRPr lang="ru-RU"/>
        </a:p>
      </dgm:t>
    </dgm:pt>
    <dgm:pt modelId="{778BE92C-ACC0-44A6-BEEE-E2AE5A0BC769}" type="sibTrans" cxnId="{CB5D9CF3-61B8-418B-8FE1-BE417D3A9E26}">
      <dgm:prSet/>
      <dgm:spPr/>
      <dgm:t>
        <a:bodyPr/>
        <a:lstStyle/>
        <a:p>
          <a:endParaRPr lang="ru-RU"/>
        </a:p>
      </dgm:t>
    </dgm:pt>
    <dgm:pt modelId="{3B507B37-2BAA-4B61-8CA5-AB95E2C76B7E}" type="pres">
      <dgm:prSet presAssocID="{63059031-DE18-4732-BCC3-07B5CB6AE2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CCB414-3E40-481A-AC95-E8EA42B7F498}" type="pres">
      <dgm:prSet presAssocID="{7B75C4B6-BE17-4BC8-B30F-75E4371CAE9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7B6EC0-C60F-48D5-BB69-E7E3B3E07F4E}" type="pres">
      <dgm:prSet presAssocID="{BE3E7A86-155B-4D7F-9B9B-C4C6D3C39E5F}" presName="spacer" presStyleCnt="0"/>
      <dgm:spPr/>
    </dgm:pt>
    <dgm:pt modelId="{17BF532B-6F04-482F-9BCE-D6860D92B565}" type="pres">
      <dgm:prSet presAssocID="{620780CA-F1F6-48B0-A8B2-629E4A4BB48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E1BFA-3899-4BBA-B98D-2649E2D7FF64}" type="pres">
      <dgm:prSet presAssocID="{373EFE7E-EE97-40F8-BFB7-8A6FAB76B3C5}" presName="spacer" presStyleCnt="0"/>
      <dgm:spPr/>
    </dgm:pt>
    <dgm:pt modelId="{F904671F-1947-4381-9CAB-3589278C7267}" type="pres">
      <dgm:prSet presAssocID="{E01A34DF-0E0E-4EB8-9E7F-1E6A146ABC2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3E18C9-03C5-4324-8C7A-8CFB0C06E6BA}" type="pres">
      <dgm:prSet presAssocID="{8A0DC2D3-308D-43E2-9EE8-5476E6742EB0}" presName="spacer" presStyleCnt="0"/>
      <dgm:spPr/>
    </dgm:pt>
    <dgm:pt modelId="{CC75531E-B2AE-453C-B7F8-D3D2A21C3BDB}" type="pres">
      <dgm:prSet presAssocID="{937720DE-852A-40E6-975F-2E4DAB22B9A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19F5B7-2D3B-465D-B403-F5C2401DD69C}" type="presOf" srcId="{7B75C4B6-BE17-4BC8-B30F-75E4371CAE97}" destId="{84CCB414-3E40-481A-AC95-E8EA42B7F498}" srcOrd="0" destOrd="0" presId="urn:microsoft.com/office/officeart/2005/8/layout/vList2"/>
    <dgm:cxn modelId="{A34D6E28-D801-4585-8109-B3CE4DFBF5E7}" type="presOf" srcId="{63059031-DE18-4732-BCC3-07B5CB6AE22B}" destId="{3B507B37-2BAA-4B61-8CA5-AB95E2C76B7E}" srcOrd="0" destOrd="0" presId="urn:microsoft.com/office/officeart/2005/8/layout/vList2"/>
    <dgm:cxn modelId="{6A75BD53-CE6E-4FA5-A4DC-7E821DA73F8E}" type="presOf" srcId="{937720DE-852A-40E6-975F-2E4DAB22B9A6}" destId="{CC75531E-B2AE-453C-B7F8-D3D2A21C3BDB}" srcOrd="0" destOrd="0" presId="urn:microsoft.com/office/officeart/2005/8/layout/vList2"/>
    <dgm:cxn modelId="{CB5D9CF3-61B8-418B-8FE1-BE417D3A9E26}" srcId="{63059031-DE18-4732-BCC3-07B5CB6AE22B}" destId="{937720DE-852A-40E6-975F-2E4DAB22B9A6}" srcOrd="3" destOrd="0" parTransId="{F048BD3C-C176-4B1B-B9BA-D296A9F9A309}" sibTransId="{778BE92C-ACC0-44A6-BEEE-E2AE5A0BC769}"/>
    <dgm:cxn modelId="{4330F048-ACE4-444D-AF57-0B8171A03CBC}" srcId="{63059031-DE18-4732-BCC3-07B5CB6AE22B}" destId="{620780CA-F1F6-48B0-A8B2-629E4A4BB484}" srcOrd="1" destOrd="0" parTransId="{201F19D8-BD9D-4E13-8950-CAFF71CE5688}" sibTransId="{373EFE7E-EE97-40F8-BFB7-8A6FAB76B3C5}"/>
    <dgm:cxn modelId="{84998D04-EF81-415D-9D82-0E61FF8D66F4}" srcId="{63059031-DE18-4732-BCC3-07B5CB6AE22B}" destId="{E01A34DF-0E0E-4EB8-9E7F-1E6A146ABC22}" srcOrd="2" destOrd="0" parTransId="{D59D0AB7-4BEE-42FE-B0A9-624249E78F8C}" sibTransId="{8A0DC2D3-308D-43E2-9EE8-5476E6742EB0}"/>
    <dgm:cxn modelId="{2EF51616-A0F1-471A-B907-2E2CC879E169}" type="presOf" srcId="{620780CA-F1F6-48B0-A8B2-629E4A4BB484}" destId="{17BF532B-6F04-482F-9BCE-D6860D92B565}" srcOrd="0" destOrd="0" presId="urn:microsoft.com/office/officeart/2005/8/layout/vList2"/>
    <dgm:cxn modelId="{E8B45CDC-5D66-49A2-AB15-9F63DFB89F58}" srcId="{63059031-DE18-4732-BCC3-07B5CB6AE22B}" destId="{7B75C4B6-BE17-4BC8-B30F-75E4371CAE97}" srcOrd="0" destOrd="0" parTransId="{A01CF4F4-7065-48F4-9E6D-85B76E24CB9F}" sibTransId="{BE3E7A86-155B-4D7F-9B9B-C4C6D3C39E5F}"/>
    <dgm:cxn modelId="{A944763D-8321-478A-8D15-1E638209C10F}" type="presOf" srcId="{E01A34DF-0E0E-4EB8-9E7F-1E6A146ABC22}" destId="{F904671F-1947-4381-9CAB-3589278C7267}" srcOrd="0" destOrd="0" presId="urn:microsoft.com/office/officeart/2005/8/layout/vList2"/>
    <dgm:cxn modelId="{298CD49D-9162-4BD8-BA69-2DC50EDBC60B}" type="presParOf" srcId="{3B507B37-2BAA-4B61-8CA5-AB95E2C76B7E}" destId="{84CCB414-3E40-481A-AC95-E8EA42B7F498}" srcOrd="0" destOrd="0" presId="urn:microsoft.com/office/officeart/2005/8/layout/vList2"/>
    <dgm:cxn modelId="{F5E51FF4-1F0E-4C52-95D9-1315A7DB5D93}" type="presParOf" srcId="{3B507B37-2BAA-4B61-8CA5-AB95E2C76B7E}" destId="{277B6EC0-C60F-48D5-BB69-E7E3B3E07F4E}" srcOrd="1" destOrd="0" presId="urn:microsoft.com/office/officeart/2005/8/layout/vList2"/>
    <dgm:cxn modelId="{B51B4502-D946-49F4-B426-052BD7D0A006}" type="presParOf" srcId="{3B507B37-2BAA-4B61-8CA5-AB95E2C76B7E}" destId="{17BF532B-6F04-482F-9BCE-D6860D92B565}" srcOrd="2" destOrd="0" presId="urn:microsoft.com/office/officeart/2005/8/layout/vList2"/>
    <dgm:cxn modelId="{D3B443FE-B07F-4EF2-8A8F-3CE95618C504}" type="presParOf" srcId="{3B507B37-2BAA-4B61-8CA5-AB95E2C76B7E}" destId="{F31E1BFA-3899-4BBA-B98D-2649E2D7FF64}" srcOrd="3" destOrd="0" presId="urn:microsoft.com/office/officeart/2005/8/layout/vList2"/>
    <dgm:cxn modelId="{231CA6F9-411B-4E39-9A67-CF20C1A79D51}" type="presParOf" srcId="{3B507B37-2BAA-4B61-8CA5-AB95E2C76B7E}" destId="{F904671F-1947-4381-9CAB-3589278C7267}" srcOrd="4" destOrd="0" presId="urn:microsoft.com/office/officeart/2005/8/layout/vList2"/>
    <dgm:cxn modelId="{EB94B872-67D9-47A7-AAF0-19FDA7268AC3}" type="presParOf" srcId="{3B507B37-2BAA-4B61-8CA5-AB95E2C76B7E}" destId="{B73E18C9-03C5-4324-8C7A-8CFB0C06E6BA}" srcOrd="5" destOrd="0" presId="urn:microsoft.com/office/officeart/2005/8/layout/vList2"/>
    <dgm:cxn modelId="{95C2EE1F-D37B-4364-8718-DEBF1AC0DCFE}" type="presParOf" srcId="{3B507B37-2BAA-4B61-8CA5-AB95E2C76B7E}" destId="{CC75531E-B2AE-453C-B7F8-D3D2A21C3BD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059031-DE18-4732-BCC3-07B5CB6AE2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75C4B6-BE17-4BC8-B30F-75E4371CAE97}">
      <dgm:prSet/>
      <dgm:spPr/>
      <dgm:t>
        <a:bodyPr/>
        <a:lstStyle/>
        <a:p>
          <a:pPr rtl="0"/>
          <a:r>
            <a:rPr lang="ru-RU" dirty="0" smtClean="0"/>
            <a:t>Будьте внимательны</a:t>
          </a:r>
          <a:endParaRPr lang="ru-RU" dirty="0"/>
        </a:p>
      </dgm:t>
    </dgm:pt>
    <dgm:pt modelId="{A01CF4F4-7065-48F4-9E6D-85B76E24CB9F}" type="parTrans" cxnId="{E8B45CDC-5D66-49A2-AB15-9F63DFB89F58}">
      <dgm:prSet/>
      <dgm:spPr/>
      <dgm:t>
        <a:bodyPr/>
        <a:lstStyle/>
        <a:p>
          <a:endParaRPr lang="ru-RU"/>
        </a:p>
      </dgm:t>
    </dgm:pt>
    <dgm:pt modelId="{BE3E7A86-155B-4D7F-9B9B-C4C6D3C39E5F}" type="sibTrans" cxnId="{E8B45CDC-5D66-49A2-AB15-9F63DFB89F58}">
      <dgm:prSet/>
      <dgm:spPr/>
      <dgm:t>
        <a:bodyPr/>
        <a:lstStyle/>
        <a:p>
          <a:endParaRPr lang="ru-RU"/>
        </a:p>
      </dgm:t>
    </dgm:pt>
    <dgm:pt modelId="{620780CA-F1F6-48B0-A8B2-629E4A4BB484}">
      <dgm:prSet/>
      <dgm:spPr/>
      <dgm:t>
        <a:bodyPr/>
        <a:lstStyle/>
        <a:p>
          <a:pPr rtl="0"/>
          <a:r>
            <a:rPr lang="ru-RU" dirty="0" smtClean="0"/>
            <a:t>Язык экзамена</a:t>
          </a:r>
          <a:endParaRPr lang="ru-RU" dirty="0"/>
        </a:p>
      </dgm:t>
    </dgm:pt>
    <dgm:pt modelId="{201F19D8-BD9D-4E13-8950-CAFF71CE5688}" type="parTrans" cxnId="{4330F048-ACE4-444D-AF57-0B8171A03CBC}">
      <dgm:prSet/>
      <dgm:spPr/>
      <dgm:t>
        <a:bodyPr/>
        <a:lstStyle/>
        <a:p>
          <a:endParaRPr lang="ru-RU"/>
        </a:p>
      </dgm:t>
    </dgm:pt>
    <dgm:pt modelId="{373EFE7E-EE97-40F8-BFB7-8A6FAB76B3C5}" type="sibTrans" cxnId="{4330F048-ACE4-444D-AF57-0B8171A03CBC}">
      <dgm:prSet/>
      <dgm:spPr/>
      <dgm:t>
        <a:bodyPr/>
        <a:lstStyle/>
        <a:p>
          <a:endParaRPr lang="ru-RU"/>
        </a:p>
      </dgm:t>
    </dgm:pt>
    <dgm:pt modelId="{E01A34DF-0E0E-4EB8-9E7F-1E6A146ABC22}">
      <dgm:prSet/>
      <dgm:spPr/>
      <dgm:t>
        <a:bodyPr/>
        <a:lstStyle/>
        <a:p>
          <a:pPr rtl="0"/>
          <a:r>
            <a:rPr lang="ru-RU" dirty="0" smtClean="0"/>
            <a:t>Не нервничайте! Это просто тест!</a:t>
          </a:r>
          <a:endParaRPr lang="ru-RU" dirty="0"/>
        </a:p>
      </dgm:t>
    </dgm:pt>
    <dgm:pt modelId="{D59D0AB7-4BEE-42FE-B0A9-624249E78F8C}" type="parTrans" cxnId="{84998D04-EF81-415D-9D82-0E61FF8D66F4}">
      <dgm:prSet/>
      <dgm:spPr/>
      <dgm:t>
        <a:bodyPr/>
        <a:lstStyle/>
        <a:p>
          <a:endParaRPr lang="ru-RU"/>
        </a:p>
      </dgm:t>
    </dgm:pt>
    <dgm:pt modelId="{8A0DC2D3-308D-43E2-9EE8-5476E6742EB0}" type="sibTrans" cxnId="{84998D04-EF81-415D-9D82-0E61FF8D66F4}">
      <dgm:prSet/>
      <dgm:spPr/>
      <dgm:t>
        <a:bodyPr/>
        <a:lstStyle/>
        <a:p>
          <a:endParaRPr lang="ru-RU"/>
        </a:p>
      </dgm:t>
    </dgm:pt>
    <dgm:pt modelId="{3B507B37-2BAA-4B61-8CA5-AB95E2C76B7E}" type="pres">
      <dgm:prSet presAssocID="{63059031-DE18-4732-BCC3-07B5CB6AE2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CCB414-3E40-481A-AC95-E8EA42B7F498}" type="pres">
      <dgm:prSet presAssocID="{7B75C4B6-BE17-4BC8-B30F-75E4371CAE9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7B6EC0-C60F-48D5-BB69-E7E3B3E07F4E}" type="pres">
      <dgm:prSet presAssocID="{BE3E7A86-155B-4D7F-9B9B-C4C6D3C39E5F}" presName="spacer" presStyleCnt="0"/>
      <dgm:spPr/>
    </dgm:pt>
    <dgm:pt modelId="{17BF532B-6F04-482F-9BCE-D6860D92B565}" type="pres">
      <dgm:prSet presAssocID="{620780CA-F1F6-48B0-A8B2-629E4A4BB484}" presName="parentText" presStyleLbl="node1" presStyleIdx="1" presStyleCnt="3" custLinFactNeighborY="-163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E1BFA-3899-4BBA-B98D-2649E2D7FF64}" type="pres">
      <dgm:prSet presAssocID="{373EFE7E-EE97-40F8-BFB7-8A6FAB76B3C5}" presName="spacer" presStyleCnt="0"/>
      <dgm:spPr/>
    </dgm:pt>
    <dgm:pt modelId="{F904671F-1947-4381-9CAB-3589278C7267}" type="pres">
      <dgm:prSet presAssocID="{E01A34DF-0E0E-4EB8-9E7F-1E6A146ABC22}" presName="parentText" presStyleLbl="node1" presStyleIdx="2" presStyleCnt="3" custLinFactNeighborX="-1750" custLinFactNeighborY="124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96B362-3192-43FC-ADF1-A50C6081DC3D}" type="presOf" srcId="{620780CA-F1F6-48B0-A8B2-629E4A4BB484}" destId="{17BF532B-6F04-482F-9BCE-D6860D92B565}" srcOrd="0" destOrd="0" presId="urn:microsoft.com/office/officeart/2005/8/layout/vList2"/>
    <dgm:cxn modelId="{D8403C9C-CA37-4649-B024-4C3EAC98B6B9}" type="presOf" srcId="{7B75C4B6-BE17-4BC8-B30F-75E4371CAE97}" destId="{84CCB414-3E40-481A-AC95-E8EA42B7F498}" srcOrd="0" destOrd="0" presId="urn:microsoft.com/office/officeart/2005/8/layout/vList2"/>
    <dgm:cxn modelId="{4E7B2C9D-07F7-4CEB-8B40-5C4BE0374333}" type="presOf" srcId="{E01A34DF-0E0E-4EB8-9E7F-1E6A146ABC22}" destId="{F904671F-1947-4381-9CAB-3589278C7267}" srcOrd="0" destOrd="0" presId="urn:microsoft.com/office/officeart/2005/8/layout/vList2"/>
    <dgm:cxn modelId="{4330F048-ACE4-444D-AF57-0B8171A03CBC}" srcId="{63059031-DE18-4732-BCC3-07B5CB6AE22B}" destId="{620780CA-F1F6-48B0-A8B2-629E4A4BB484}" srcOrd="1" destOrd="0" parTransId="{201F19D8-BD9D-4E13-8950-CAFF71CE5688}" sibTransId="{373EFE7E-EE97-40F8-BFB7-8A6FAB76B3C5}"/>
    <dgm:cxn modelId="{84998D04-EF81-415D-9D82-0E61FF8D66F4}" srcId="{63059031-DE18-4732-BCC3-07B5CB6AE22B}" destId="{E01A34DF-0E0E-4EB8-9E7F-1E6A146ABC22}" srcOrd="2" destOrd="0" parTransId="{D59D0AB7-4BEE-42FE-B0A9-624249E78F8C}" sibTransId="{8A0DC2D3-308D-43E2-9EE8-5476E6742EB0}"/>
    <dgm:cxn modelId="{13A50562-80A6-4277-B0C5-8B81ECA2E095}" type="presOf" srcId="{63059031-DE18-4732-BCC3-07B5CB6AE22B}" destId="{3B507B37-2BAA-4B61-8CA5-AB95E2C76B7E}" srcOrd="0" destOrd="0" presId="urn:microsoft.com/office/officeart/2005/8/layout/vList2"/>
    <dgm:cxn modelId="{E8B45CDC-5D66-49A2-AB15-9F63DFB89F58}" srcId="{63059031-DE18-4732-BCC3-07B5CB6AE22B}" destId="{7B75C4B6-BE17-4BC8-B30F-75E4371CAE97}" srcOrd="0" destOrd="0" parTransId="{A01CF4F4-7065-48F4-9E6D-85B76E24CB9F}" sibTransId="{BE3E7A86-155B-4D7F-9B9B-C4C6D3C39E5F}"/>
    <dgm:cxn modelId="{3EB25B29-02DB-4095-8631-9BE576CF2D14}" type="presParOf" srcId="{3B507B37-2BAA-4B61-8CA5-AB95E2C76B7E}" destId="{84CCB414-3E40-481A-AC95-E8EA42B7F498}" srcOrd="0" destOrd="0" presId="urn:microsoft.com/office/officeart/2005/8/layout/vList2"/>
    <dgm:cxn modelId="{A99E2DD6-1EF9-4649-8A5D-BB1372E65FAC}" type="presParOf" srcId="{3B507B37-2BAA-4B61-8CA5-AB95E2C76B7E}" destId="{277B6EC0-C60F-48D5-BB69-E7E3B3E07F4E}" srcOrd="1" destOrd="0" presId="urn:microsoft.com/office/officeart/2005/8/layout/vList2"/>
    <dgm:cxn modelId="{D0DC64CA-3B5D-490D-BAB5-E658485202AE}" type="presParOf" srcId="{3B507B37-2BAA-4B61-8CA5-AB95E2C76B7E}" destId="{17BF532B-6F04-482F-9BCE-D6860D92B565}" srcOrd="2" destOrd="0" presId="urn:microsoft.com/office/officeart/2005/8/layout/vList2"/>
    <dgm:cxn modelId="{B3B0109C-BFAD-4F00-9563-C0A4FC73A655}" type="presParOf" srcId="{3B507B37-2BAA-4B61-8CA5-AB95E2C76B7E}" destId="{F31E1BFA-3899-4BBA-B98D-2649E2D7FF64}" srcOrd="3" destOrd="0" presId="urn:microsoft.com/office/officeart/2005/8/layout/vList2"/>
    <dgm:cxn modelId="{C61DFB77-0144-4F92-B615-5A16A0E13E82}" type="presParOf" srcId="{3B507B37-2BAA-4B61-8CA5-AB95E2C76B7E}" destId="{F904671F-1947-4381-9CAB-3589278C726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93368-2765-4121-987A-75C554E0AA91}">
      <dsp:nvSpPr>
        <dsp:cNvPr id="0" name=""/>
        <dsp:cNvSpPr/>
      </dsp:nvSpPr>
      <dsp:spPr>
        <a:xfrm>
          <a:off x="1101060" y="0"/>
          <a:ext cx="1101060" cy="1067489"/>
        </a:xfrm>
        <a:prstGeom prst="trapezoid">
          <a:avLst>
            <a:gd name="adj" fmla="val 51572"/>
          </a:avLst>
        </a:prstGeom>
        <a:solidFill>
          <a:schemeClr val="tx2">
            <a:lumMod val="75000"/>
          </a:schemeClr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101060" y="0"/>
        <a:ext cx="1101060" cy="1067489"/>
      </dsp:txXfrm>
    </dsp:sp>
    <dsp:sp modelId="{BEEA3F84-F3ED-4C2D-9F9C-6AE2A629D09F}">
      <dsp:nvSpPr>
        <dsp:cNvPr id="0" name=""/>
        <dsp:cNvSpPr/>
      </dsp:nvSpPr>
      <dsp:spPr>
        <a:xfrm>
          <a:off x="550530" y="1067489"/>
          <a:ext cx="2202121" cy="1067489"/>
        </a:xfrm>
        <a:prstGeom prst="trapezoid">
          <a:avLst>
            <a:gd name="adj" fmla="val 51572"/>
          </a:avLst>
        </a:prstGeom>
        <a:solidFill>
          <a:srgbClr val="0070C0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935901" y="1067489"/>
        <a:ext cx="1431378" cy="1067489"/>
      </dsp:txXfrm>
    </dsp:sp>
    <dsp:sp modelId="{43DEA809-8C32-48A7-A107-31216305B7C9}">
      <dsp:nvSpPr>
        <dsp:cNvPr id="0" name=""/>
        <dsp:cNvSpPr/>
      </dsp:nvSpPr>
      <dsp:spPr>
        <a:xfrm>
          <a:off x="0" y="2134978"/>
          <a:ext cx="3303181" cy="1067489"/>
        </a:xfrm>
        <a:prstGeom prst="trapezoid">
          <a:avLst>
            <a:gd name="adj" fmla="val 51572"/>
          </a:avLst>
        </a:prstGeom>
        <a:solidFill>
          <a:srgbClr val="00B0F0"/>
        </a:solidFill>
        <a:ln w="381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578056" y="2134978"/>
        <a:ext cx="2147068" cy="1067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CB414-3E40-481A-AC95-E8EA42B7F498}">
      <dsp:nvSpPr>
        <dsp:cNvPr id="0" name=""/>
        <dsp:cNvSpPr/>
      </dsp:nvSpPr>
      <dsp:spPr>
        <a:xfrm>
          <a:off x="0" y="12557"/>
          <a:ext cx="6984776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Помечайте вопросы</a:t>
          </a:r>
          <a:endParaRPr lang="ru-RU" sz="1600" kern="1200" dirty="0"/>
        </a:p>
      </dsp:txBody>
      <dsp:txXfrm>
        <a:off x="18734" y="31291"/>
        <a:ext cx="6947308" cy="346292"/>
      </dsp:txXfrm>
    </dsp:sp>
    <dsp:sp modelId="{17BF532B-6F04-482F-9BCE-D6860D92B565}">
      <dsp:nvSpPr>
        <dsp:cNvPr id="0" name=""/>
        <dsp:cNvSpPr/>
      </dsp:nvSpPr>
      <dsp:spPr>
        <a:xfrm>
          <a:off x="0" y="442397"/>
          <a:ext cx="6984776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Ищите подсказки</a:t>
          </a:r>
          <a:endParaRPr lang="ru-RU" sz="1600" kern="1200" dirty="0"/>
        </a:p>
      </dsp:txBody>
      <dsp:txXfrm>
        <a:off x="18734" y="461131"/>
        <a:ext cx="6947308" cy="346292"/>
      </dsp:txXfrm>
    </dsp:sp>
    <dsp:sp modelId="{F904671F-1947-4381-9CAB-3589278C7267}">
      <dsp:nvSpPr>
        <dsp:cNvPr id="0" name=""/>
        <dsp:cNvSpPr/>
      </dsp:nvSpPr>
      <dsp:spPr>
        <a:xfrm>
          <a:off x="0" y="872237"/>
          <a:ext cx="6984776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Отвечайте только на поставленный вопрос</a:t>
          </a:r>
          <a:endParaRPr lang="ru-RU" sz="1600" kern="1200" dirty="0"/>
        </a:p>
      </dsp:txBody>
      <dsp:txXfrm>
        <a:off x="18734" y="890971"/>
        <a:ext cx="6947308" cy="346292"/>
      </dsp:txXfrm>
    </dsp:sp>
    <dsp:sp modelId="{CC75531E-B2AE-453C-B7F8-D3D2A21C3BDB}">
      <dsp:nvSpPr>
        <dsp:cNvPr id="0" name=""/>
        <dsp:cNvSpPr/>
      </dsp:nvSpPr>
      <dsp:spPr>
        <a:xfrm>
          <a:off x="0" y="1302078"/>
          <a:ext cx="6984776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(В России слишком творческие люди!)</a:t>
          </a:r>
          <a:endParaRPr lang="ru-RU" sz="1600" kern="1200" dirty="0"/>
        </a:p>
      </dsp:txBody>
      <dsp:txXfrm>
        <a:off x="18734" y="1320812"/>
        <a:ext cx="6947308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CB414-3E40-481A-AC95-E8EA42B7F498}">
      <dsp:nvSpPr>
        <dsp:cNvPr id="0" name=""/>
        <dsp:cNvSpPr/>
      </dsp:nvSpPr>
      <dsp:spPr>
        <a:xfrm>
          <a:off x="0" y="26351"/>
          <a:ext cx="6984776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Будьте внимательны</a:t>
          </a:r>
          <a:endParaRPr lang="ru-RU" sz="1600" kern="1200" dirty="0"/>
        </a:p>
      </dsp:txBody>
      <dsp:txXfrm>
        <a:off x="18734" y="45085"/>
        <a:ext cx="6947308" cy="346292"/>
      </dsp:txXfrm>
    </dsp:sp>
    <dsp:sp modelId="{17BF532B-6F04-482F-9BCE-D6860D92B565}">
      <dsp:nvSpPr>
        <dsp:cNvPr id="0" name=""/>
        <dsp:cNvSpPr/>
      </dsp:nvSpPr>
      <dsp:spPr>
        <a:xfrm>
          <a:off x="0" y="448665"/>
          <a:ext cx="6984776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Язык экзамена</a:t>
          </a:r>
          <a:endParaRPr lang="ru-RU" sz="1600" kern="1200" dirty="0"/>
        </a:p>
      </dsp:txBody>
      <dsp:txXfrm>
        <a:off x="18734" y="467399"/>
        <a:ext cx="6947308" cy="346292"/>
      </dsp:txXfrm>
    </dsp:sp>
    <dsp:sp modelId="{F904671F-1947-4381-9CAB-3589278C7267}">
      <dsp:nvSpPr>
        <dsp:cNvPr id="0" name=""/>
        <dsp:cNvSpPr/>
      </dsp:nvSpPr>
      <dsp:spPr>
        <a:xfrm>
          <a:off x="0" y="891791"/>
          <a:ext cx="6984776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 нервничайте! Это просто тест!</a:t>
          </a:r>
          <a:endParaRPr lang="ru-RU" sz="1600" kern="1200" dirty="0"/>
        </a:p>
      </dsp:txBody>
      <dsp:txXfrm>
        <a:off x="18734" y="910525"/>
        <a:ext cx="6947308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9B27F-FB2F-43CA-850D-B9E31BBB20F3}" type="datetimeFigureOut">
              <a:rPr lang="ru-RU" smtClean="0"/>
              <a:t>05.11.2012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3FA46-FDEA-4628-8A30-884480631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41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learning/ru/ru/certification/mos.aspx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microsoft.com/learning/en/us/certification/mos.aspx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Вот так могут выглядеть сертификаты специалистов. Сертификационный статус отражен в логотипе на получаемом сертификате. Например, специалист по пользовательским приложениям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Specialist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(как на изображении выше), технический специалист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Professional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или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Certified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Technology Specialist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т. д.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18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 помощью программ сертификации Microsoft вы можете выстроить план своего профессионального и карьерного роста. Программы сертификации </a:t>
            </a:r>
            <a:r>
              <a:rPr lang="en-US" dirty="0" smtClean="0"/>
              <a:t>Microsoft</a:t>
            </a:r>
            <a:r>
              <a:rPr lang="ru-RU" dirty="0" smtClean="0"/>
              <a:t> охватывают практически все технологии </a:t>
            </a:r>
            <a:r>
              <a:rPr lang="en-US" dirty="0" smtClean="0"/>
              <a:t>Microsoft</a:t>
            </a:r>
            <a:r>
              <a:rPr lang="ru-RU" dirty="0" smtClean="0"/>
              <a:t>, все уровни квалификации и все роли в ИТ-команде. Существуют программы сертификации как для ИТ-профессионалов и разработчиков, так и для конечных пользователей ПК (офисных работников, домашних пользователей), а также для профессиональных инструкторов, которые проводят технологическое обучение.</a:t>
            </a:r>
          </a:p>
          <a:p>
            <a:r>
              <a:rPr lang="ru-RU" dirty="0" smtClean="0"/>
              <a:t>Сертификаты </a:t>
            </a:r>
            <a:r>
              <a:rPr lang="en-US" dirty="0" smtClean="0"/>
              <a:t>Microsoft </a:t>
            </a:r>
            <a:r>
              <a:rPr lang="ru-RU" dirty="0" smtClean="0"/>
              <a:t>позволяют быстро оценить спектр знаний и опыт специалиста. В линейке ИТ-сертификаций есть сертификационные статусы начального уровня, базового и экспертного, а также элитные сертификаты для наиболее опытных профессионалов ИТ-индустрии.</a:t>
            </a:r>
          </a:p>
          <a:p>
            <a:pPr defTabSz="897301">
              <a:defRPr/>
            </a:pPr>
            <a:endParaRPr lang="ru-RU" dirty="0" smtClean="0"/>
          </a:p>
          <a:p>
            <a:pPr defTabSz="897301"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Остановимся чуть подробнее на технических сертификатах. </a:t>
            </a:r>
          </a:p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Technology Associate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относительно новая сертификация, появившаяся в мире летом 2010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года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Она предназначена для студентов. Для получения этого статуса предлагаются очень простые экзамены, не требующие навыков работы с технологиями. Статус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MTA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пока не очень известен на рынке.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России в данный момент строится логистика предоставления экзаменов по этой сертификации.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Базовой сертификацией для специалистов сегодня является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Solutions Associate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MCSA)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(«Начинающий специалист»), для получения которой нужно сдать 2-3 сертификационных экзамена.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Следующий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уровень – «Эксперт» (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Это основной уровень для ИТ-специалиста с опытом. Текущей сертификацией этого уровня является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сертификация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Solutions Expert (MCSE).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получения 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MCSE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нужно иметь статус 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MCSA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плюс сдать еще два экзамена. Для разработчиков ключевой сертификацией уровня «Эксперт» является статус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Solutions Developer (MCSD)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для получения которых нужно сдать три специальных экзамена по разработке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Наконец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две элитные сертификации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Solutions Master (MCSM)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Certified Architect (MCA) </a:t>
            </a: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</a:t>
            </a:r>
            <a:r>
              <a:rPr lang="ru-RU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завершают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иерархию технических сертификатов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Получение этих статусов предполагает обязательное наличие статуса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Кроме того, стоимость экзаменов и процедура оценки знаний заметно отличается от предыдущих сертификаций, и в большинстве случаев предполагает сдачу экзамена непосредственно в США.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Примечание (на случай вопросов):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получить статус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(или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MCM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как он назывался ранее)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соискателю необходимо пройти интерактивный тренинг в США и сдать тестирование в специализированном тестовом центре. (Исключение сделано только для двух из пяти специализаций MCM, а именно – для специализации по SQL </a:t>
            </a:r>
            <a:r>
              <a:rPr lang="ru-RU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Server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2008 и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Exchange Server 2010)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Для этих специализаций прохождение тренинга в США не является обязательным требованием, и сдать экзамен можно не только в США, но и в Европе.) Далее, сдав экзамен на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MCM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или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MCSM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можно подать заявку на получение самого высокого статуса -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MCA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Получение этого статуса проходит посредством очного экзамена с представлением и защитой собственного проекта перед специальным советом (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MCA Review Board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состоящим из людей уровня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CIO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признанных экспертов в своей области, уже обладающих статусом MCA.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endParaRPr lang="ru-RU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домашних пользователей и офисных работников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использующих компьютер в своей повседневной работе, существуют специальные пользовательские сертификации 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MOS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Specialist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MOS Expert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Specialist Expert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и 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MOS Master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(англ.) 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Specialist Master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Эти сертификаты также имеют иерархию.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Начальный уровень –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для него достаточно сдать один стандартный экзамен по одному из приложений пакета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выбор. Более высокий уровень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MOS Expert – 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требует сдачи 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одного 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усложненного экзамена (уровня Expert). С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амый продвинутый уровень -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MOS Master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Для получения этого сертификата необходимо сдать 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экзамена (2 стандартных и 2 усложненных). </a:t>
            </a:r>
            <a:endParaRPr lang="ru-RU" sz="1200" i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26B4-1347-4C4B-AA5F-FCDAEA9B19C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36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11_Jonny_01_P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74"/>
            <a:ext cx="9144000" cy="6902648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-19174"/>
            <a:ext cx="9144000" cy="6877174"/>
          </a:xfrm>
          <a:prstGeom prst="rect">
            <a:avLst/>
          </a:prstGeom>
          <a:solidFill>
            <a:srgbClr val="FFA615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1734698" y="2498545"/>
            <a:ext cx="7396602" cy="2119702"/>
          </a:xfrm>
          <a:prstGeom prst="rect">
            <a:avLst/>
          </a:prstGeom>
          <a:solidFill>
            <a:srgbClr val="FFA6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576565" y="3525062"/>
            <a:ext cx="2248229" cy="1884879"/>
            <a:chOff x="589265" y="3537762"/>
            <a:chExt cx="2248229" cy="1884879"/>
          </a:xfrm>
        </p:grpSpPr>
        <p:sp>
          <p:nvSpPr>
            <p:cNvPr id="26" name="Rectangle 25"/>
            <p:cNvSpPr/>
            <p:nvPr/>
          </p:nvSpPr>
          <p:spPr>
            <a:xfrm>
              <a:off x="1747444" y="3537762"/>
              <a:ext cx="1090050" cy="1090051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747444" y="3901112"/>
              <a:ext cx="726700" cy="726701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747444" y="4264463"/>
              <a:ext cx="363350" cy="363350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55138" y="4695941"/>
              <a:ext cx="726700" cy="726700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318488" y="4695941"/>
              <a:ext cx="363350" cy="363350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89265" y="3537762"/>
              <a:ext cx="1090050" cy="1090051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52615" y="3901112"/>
              <a:ext cx="726700" cy="726701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315965" y="4264463"/>
              <a:ext cx="363350" cy="363350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747444" y="4695941"/>
              <a:ext cx="363350" cy="363350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628513" y="2523923"/>
            <a:ext cx="7223387" cy="1013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POWERPOINT</a:t>
            </a:r>
            <a:endParaRPr lang="en-US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/>
          </p:nvPr>
        </p:nvSpPr>
        <p:spPr>
          <a:xfrm>
            <a:off x="3056465" y="3683777"/>
            <a:ext cx="5795435" cy="82472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118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747398" y="1412112"/>
            <a:ext cx="7396602" cy="2997174"/>
          </a:xfrm>
          <a:prstGeom prst="rect">
            <a:avLst/>
          </a:prstGeom>
          <a:solidFill>
            <a:srgbClr val="FFA6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597882" y="3320293"/>
            <a:ext cx="2248229" cy="1884879"/>
            <a:chOff x="589265" y="3537762"/>
            <a:chExt cx="2248229" cy="1884879"/>
          </a:xfrm>
        </p:grpSpPr>
        <p:sp>
          <p:nvSpPr>
            <p:cNvPr id="22" name="Rectangle 21"/>
            <p:cNvSpPr/>
            <p:nvPr/>
          </p:nvSpPr>
          <p:spPr>
            <a:xfrm>
              <a:off x="1747444" y="3537762"/>
              <a:ext cx="1090050" cy="1090051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747444" y="3901112"/>
              <a:ext cx="726700" cy="726701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47444" y="4264463"/>
              <a:ext cx="363350" cy="363350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955138" y="4695941"/>
              <a:ext cx="726700" cy="726700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318488" y="4695941"/>
              <a:ext cx="363350" cy="363350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89265" y="3537762"/>
              <a:ext cx="1090050" cy="1090051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52615" y="3901112"/>
              <a:ext cx="726700" cy="726701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315965" y="4264463"/>
              <a:ext cx="363350" cy="363350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47444" y="4695941"/>
              <a:ext cx="363350" cy="363350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628513" y="1778827"/>
            <a:ext cx="7248787" cy="1013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4900"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POWERPOINT</a:t>
            </a:r>
            <a:endParaRPr lang="en-US" dirty="0"/>
          </a:p>
        </p:txBody>
      </p:sp>
      <p:sp>
        <p:nvSpPr>
          <p:cNvPr id="29" name="Subtitle 2"/>
          <p:cNvSpPr>
            <a:spLocks noGrp="1"/>
          </p:cNvSpPr>
          <p:nvPr>
            <p:ph type="subTitle" idx="1"/>
          </p:nvPr>
        </p:nvSpPr>
        <p:spPr>
          <a:xfrm>
            <a:off x="3056465" y="3319696"/>
            <a:ext cx="5865285" cy="8763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2" name="Subtitle 2"/>
          <p:cNvSpPr txBox="1">
            <a:spLocks/>
          </p:cNvSpPr>
          <p:nvPr userDrawn="1"/>
        </p:nvSpPr>
        <p:spPr>
          <a:xfrm>
            <a:off x="5523778" y="6321314"/>
            <a:ext cx="3227256" cy="4487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Tx/>
              <a:buNone/>
            </a:pPr>
            <a:r>
              <a:rPr lang="en-US" sz="1400" dirty="0" smtClean="0">
                <a:solidFill>
                  <a:prstClr val="black"/>
                </a:solidFill>
                <a:latin typeface="Segoe UI"/>
                <a:cs typeface="Segoe UI"/>
              </a:rPr>
              <a:t>Microsoft Student Day 2011</a:t>
            </a:r>
            <a:endParaRPr lang="en-US" sz="1400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pic>
        <p:nvPicPr>
          <p:cNvPr id="17" name="Picture 16" descr="BWN-EN_b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813" y="319395"/>
            <a:ext cx="1350487" cy="4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47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3864323" y="923776"/>
            <a:ext cx="4591424" cy="4591424"/>
          </a:xfrm>
          <a:prstGeom prst="rect">
            <a:avLst/>
          </a:prstGeom>
          <a:solidFill>
            <a:srgbClr val="FFA6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itle 1"/>
          <p:cNvSpPr>
            <a:spLocks noGrp="1"/>
          </p:cNvSpPr>
          <p:nvPr>
            <p:ph type="title" hasCustomPrompt="1"/>
          </p:nvPr>
        </p:nvSpPr>
        <p:spPr>
          <a:xfrm>
            <a:off x="3713649" y="2518861"/>
            <a:ext cx="4532884" cy="20193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5400"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DIVIDER</a:t>
            </a:r>
            <a:br>
              <a:rPr lang="en-US" dirty="0" smtClean="0"/>
            </a:br>
            <a:r>
              <a:rPr lang="en-US" dirty="0" smtClean="0"/>
              <a:t>PAGE</a:t>
            </a:r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2593983" y="4308963"/>
            <a:ext cx="2477348" cy="2083909"/>
            <a:chOff x="2593983" y="4308963"/>
            <a:chExt cx="2477348" cy="2083909"/>
          </a:xfrm>
        </p:grpSpPr>
        <p:sp>
          <p:nvSpPr>
            <p:cNvPr id="57" name="Rectangle 56"/>
            <p:cNvSpPr/>
            <p:nvPr/>
          </p:nvSpPr>
          <p:spPr>
            <a:xfrm>
              <a:off x="2997636" y="5591134"/>
              <a:ext cx="801738" cy="801738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398505" y="5591134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593983" y="4313364"/>
              <a:ext cx="1202607" cy="1202607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994852" y="4714233"/>
              <a:ext cx="801738" cy="801738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395721" y="5115102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871753" y="5591134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Rectangle 62"/>
            <p:cNvSpPr/>
            <p:nvPr userDrawn="1"/>
          </p:nvSpPr>
          <p:spPr>
            <a:xfrm>
              <a:off x="3864323" y="4308963"/>
              <a:ext cx="1207008" cy="1207008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Rectangle 63"/>
            <p:cNvSpPr/>
            <p:nvPr userDrawn="1"/>
          </p:nvSpPr>
          <p:spPr>
            <a:xfrm>
              <a:off x="3864323" y="4711299"/>
              <a:ext cx="804672" cy="804672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Rectangle 64"/>
            <p:cNvSpPr/>
            <p:nvPr userDrawn="1"/>
          </p:nvSpPr>
          <p:spPr>
            <a:xfrm>
              <a:off x="3864323" y="5115102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346521" y="4310066"/>
            <a:ext cx="3900012" cy="647700"/>
          </a:xfrm>
        </p:spPr>
        <p:txBody>
          <a:bodyPr anchor="b">
            <a:noAutofit/>
          </a:bodyPr>
          <a:lstStyle>
            <a:lvl1pPr marL="0" indent="0">
              <a:buNone/>
              <a:defRPr sz="28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6" name="Picture 15" descr="BWN-EN_b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" y="469620"/>
            <a:ext cx="1488440" cy="4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63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11_Sarah_01_P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2641600"/>
            <a:ext cx="2882189" cy="2882189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926942" y="2641600"/>
            <a:ext cx="2875443" cy="2873600"/>
          </a:xfrm>
          <a:prstGeom prst="rect">
            <a:avLst/>
          </a:prstGeom>
          <a:solidFill>
            <a:srgbClr val="54A2E1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3864323" y="923776"/>
            <a:ext cx="4591424" cy="4591424"/>
          </a:xfrm>
          <a:prstGeom prst="rect">
            <a:avLst/>
          </a:prstGeom>
          <a:solidFill>
            <a:srgbClr val="FFA6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713649" y="2518861"/>
            <a:ext cx="4532884" cy="20193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5400"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DIVIDER</a:t>
            </a:r>
            <a:br>
              <a:rPr lang="en-US" dirty="0" smtClean="0"/>
            </a:br>
            <a:r>
              <a:rPr lang="en-US" dirty="0" smtClean="0"/>
              <a:t>PAGE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2595377" y="4308963"/>
            <a:ext cx="2475954" cy="2083909"/>
            <a:chOff x="2595377" y="4308963"/>
            <a:chExt cx="2475954" cy="2083909"/>
          </a:xfrm>
        </p:grpSpPr>
        <p:sp>
          <p:nvSpPr>
            <p:cNvPr id="55" name="Rectangle 54"/>
            <p:cNvSpPr/>
            <p:nvPr/>
          </p:nvSpPr>
          <p:spPr>
            <a:xfrm>
              <a:off x="2997636" y="5591134"/>
              <a:ext cx="801738" cy="801738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398505" y="5591134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871753" y="5591134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Rectangle 60"/>
            <p:cNvSpPr/>
            <p:nvPr userDrawn="1"/>
          </p:nvSpPr>
          <p:spPr>
            <a:xfrm>
              <a:off x="3864323" y="4308963"/>
              <a:ext cx="1207008" cy="1207008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Rectangle 61"/>
            <p:cNvSpPr/>
            <p:nvPr userDrawn="1"/>
          </p:nvSpPr>
          <p:spPr>
            <a:xfrm>
              <a:off x="3864323" y="4711299"/>
              <a:ext cx="804672" cy="804672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864323" y="5115102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Rectangle 62"/>
            <p:cNvSpPr/>
            <p:nvPr userDrawn="1"/>
          </p:nvSpPr>
          <p:spPr>
            <a:xfrm>
              <a:off x="2595377" y="4310066"/>
              <a:ext cx="1207008" cy="1207008"/>
            </a:xfrm>
            <a:prstGeom prst="rect">
              <a:avLst/>
            </a:prstGeom>
            <a:solidFill>
              <a:srgbClr val="4C99D0">
                <a:alpha val="19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Rectangle 63"/>
            <p:cNvSpPr/>
            <p:nvPr userDrawn="1"/>
          </p:nvSpPr>
          <p:spPr>
            <a:xfrm>
              <a:off x="2993385" y="4712402"/>
              <a:ext cx="804672" cy="804672"/>
            </a:xfrm>
            <a:prstGeom prst="rect">
              <a:avLst/>
            </a:prstGeom>
            <a:solidFill>
              <a:srgbClr val="418FC9">
                <a:alpha val="7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395721" y="5115102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346521" y="4310066"/>
            <a:ext cx="3900012" cy="647700"/>
          </a:xfrm>
        </p:spPr>
        <p:txBody>
          <a:bodyPr anchor="b">
            <a:noAutofit/>
          </a:bodyPr>
          <a:lstStyle>
            <a:lvl1pPr marL="0" indent="0">
              <a:buNone/>
              <a:defRPr sz="28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9" name="Picture 18" descr="BWN-EN_b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" y="469620"/>
            <a:ext cx="1488440" cy="4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26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11_Vincent_03_P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010" y="915642"/>
            <a:ext cx="4601261" cy="4601261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3872679" y="923777"/>
            <a:ext cx="4583067" cy="4591424"/>
          </a:xfrm>
          <a:prstGeom prst="rect">
            <a:avLst/>
          </a:prstGeom>
          <a:solidFill>
            <a:srgbClr val="FFA615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2594910" y="4313364"/>
            <a:ext cx="2474804" cy="2079508"/>
            <a:chOff x="2594910" y="4313364"/>
            <a:chExt cx="2474804" cy="2079508"/>
          </a:xfrm>
        </p:grpSpPr>
        <p:grpSp>
          <p:nvGrpSpPr>
            <p:cNvPr id="31" name="Group 30"/>
            <p:cNvGrpSpPr/>
            <p:nvPr userDrawn="1"/>
          </p:nvGrpSpPr>
          <p:grpSpPr>
            <a:xfrm>
              <a:off x="3864322" y="4313364"/>
              <a:ext cx="1205392" cy="1203315"/>
              <a:chOff x="1095489" y="4427950"/>
              <a:chExt cx="1097611" cy="1097610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1095490" y="4427950"/>
                <a:ext cx="1097610" cy="1097610"/>
              </a:xfrm>
              <a:prstGeom prst="rect">
                <a:avLst/>
              </a:prstGeom>
              <a:solidFill>
                <a:srgbClr val="2E86CC">
                  <a:alpha val="32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095489" y="4804374"/>
                <a:ext cx="733331" cy="721186"/>
              </a:xfrm>
              <a:prstGeom prst="rect">
                <a:avLst/>
              </a:prstGeom>
              <a:solidFill>
                <a:srgbClr val="2E86CC">
                  <a:alpha val="53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Rectangle 34"/>
            <p:cNvSpPr/>
            <p:nvPr userDrawn="1"/>
          </p:nvSpPr>
          <p:spPr>
            <a:xfrm>
              <a:off x="3872680" y="5115102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Rectangle 41"/>
            <p:cNvSpPr/>
            <p:nvPr userDrawn="1"/>
          </p:nvSpPr>
          <p:spPr>
            <a:xfrm>
              <a:off x="2998563" y="5591134"/>
              <a:ext cx="801738" cy="801738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3" name="Rectangle 42"/>
            <p:cNvSpPr/>
            <p:nvPr userDrawn="1"/>
          </p:nvSpPr>
          <p:spPr>
            <a:xfrm>
              <a:off x="3399432" y="5591134"/>
              <a:ext cx="400869" cy="400869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37" name="Group 36"/>
            <p:cNvGrpSpPr/>
            <p:nvPr userDrawn="1"/>
          </p:nvGrpSpPr>
          <p:grpSpPr>
            <a:xfrm>
              <a:off x="2594910" y="4313364"/>
              <a:ext cx="1202607" cy="1202607"/>
              <a:chOff x="0" y="0"/>
              <a:chExt cx="1371600" cy="1371600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0" y="0"/>
                <a:ext cx="1371600" cy="1371600"/>
              </a:xfrm>
              <a:prstGeom prst="rect">
                <a:avLst/>
              </a:prstGeom>
              <a:solidFill>
                <a:srgbClr val="6BBD4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457200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457200" y="457200"/>
                <a:ext cx="914400" cy="914400"/>
              </a:xfrm>
              <a:prstGeom prst="rect">
                <a:avLst/>
              </a:prstGeom>
              <a:solidFill>
                <a:srgbClr val="52B63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457200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914400" y="914400"/>
                <a:ext cx="457200" cy="457200"/>
              </a:xfrm>
              <a:prstGeom prst="rect">
                <a:avLst/>
              </a:prstGeom>
              <a:solidFill>
                <a:srgbClr val="00AF4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457200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8" name="Rectangle 37"/>
            <p:cNvSpPr/>
            <p:nvPr userDrawn="1"/>
          </p:nvSpPr>
          <p:spPr>
            <a:xfrm>
              <a:off x="3872680" y="5591134"/>
              <a:ext cx="400869" cy="400869"/>
            </a:xfrm>
            <a:prstGeom prst="rect">
              <a:avLst/>
            </a:prstGeom>
            <a:solidFill>
              <a:srgbClr val="00AF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3649" y="1164141"/>
            <a:ext cx="4532884" cy="20193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5400" b="1" cap="all" baseline="0">
                <a:solidFill>
                  <a:srgbClr val="FFFFFF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DIVIDER</a:t>
            </a:r>
            <a:br>
              <a:rPr lang="en-US" dirty="0" smtClean="0"/>
            </a:br>
            <a:r>
              <a:rPr lang="en-US" dirty="0" smtClean="0"/>
              <a:t>PAGE</a:t>
            </a:r>
            <a:endParaRPr 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593983" y="4313364"/>
            <a:ext cx="2474804" cy="2079508"/>
            <a:chOff x="2594910" y="4313364"/>
            <a:chExt cx="2474804" cy="2079508"/>
          </a:xfrm>
        </p:grpSpPr>
        <p:sp>
          <p:nvSpPr>
            <p:cNvPr id="20" name="Rectangle 19"/>
            <p:cNvSpPr/>
            <p:nvPr/>
          </p:nvSpPr>
          <p:spPr>
            <a:xfrm>
              <a:off x="3864323" y="4313364"/>
              <a:ext cx="1205391" cy="1203315"/>
            </a:xfrm>
            <a:prstGeom prst="rect">
              <a:avLst/>
            </a:prstGeom>
            <a:solidFill>
              <a:srgbClr val="FF9C15">
                <a:alpha val="3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864322" y="4726039"/>
              <a:ext cx="805341" cy="790640"/>
            </a:xfrm>
            <a:prstGeom prst="rect">
              <a:avLst/>
            </a:prstGeom>
            <a:solidFill>
              <a:srgbClr val="FF8F15">
                <a:alpha val="53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72680" y="5115102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998563" y="5591134"/>
              <a:ext cx="801738" cy="801738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99432" y="5591134"/>
              <a:ext cx="400869" cy="40086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594910" y="4313364"/>
              <a:ext cx="1202607" cy="1202607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995779" y="4714233"/>
              <a:ext cx="801738" cy="801738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96648" y="5115102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872680" y="5591134"/>
              <a:ext cx="400869" cy="400869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6521" y="4437071"/>
            <a:ext cx="3946579" cy="647700"/>
          </a:xfrm>
        </p:spPr>
        <p:txBody>
          <a:bodyPr anchor="b">
            <a:noAutofit/>
          </a:bodyPr>
          <a:lstStyle>
            <a:lvl1pPr marL="0" indent="0">
              <a:buNone/>
              <a:defRPr sz="2800">
                <a:solidFill>
                  <a:srgbClr val="FFFFFF"/>
                </a:solidFill>
                <a:latin typeface="Segoe UI"/>
                <a:cs typeface="Segoe UI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30" name="Picture 29" descr="BWN-EN_b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" y="469620"/>
            <a:ext cx="1488440" cy="4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7" name="Rectangle 16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99523"/>
            <a:ext cx="8229600" cy="902229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5244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30892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14 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28" name="Rectangle 27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991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7" name="Rectangle 16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99523"/>
            <a:ext cx="8229600" cy="902229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8700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400"/>
            </a:lvl2pPr>
            <a:lvl3pPr>
              <a:buClr>
                <a:srgbClr val="54A2E1"/>
              </a:buClr>
              <a:defRPr sz="2000"/>
            </a:lvl3pPr>
            <a:lvl4pPr>
              <a:buClr>
                <a:srgbClr val="54A2E1"/>
              </a:buClr>
              <a:defRPr sz="1800"/>
            </a:lvl4pPr>
            <a:lvl5pPr>
              <a:buClr>
                <a:srgbClr val="54A2E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28" name="Rectangle 27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6056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6" name="Rectangle 15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8229600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Segoe UI"/>
                <a:cs typeface="Segoe U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000"/>
            </a:lvl2pPr>
            <a:lvl3pPr>
              <a:buClr>
                <a:srgbClr val="54A2E1"/>
              </a:buClr>
              <a:defRPr sz="1800"/>
            </a:lvl3pPr>
            <a:lvl4pPr>
              <a:buClr>
                <a:srgbClr val="54A2E1"/>
              </a:buClr>
              <a:defRPr sz="1600"/>
            </a:lvl4pPr>
            <a:lvl5pPr>
              <a:buClr>
                <a:srgbClr val="54A2E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Segoe UI"/>
                <a:cs typeface="Segoe U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000"/>
            </a:lvl2pPr>
            <a:lvl3pPr>
              <a:buClr>
                <a:srgbClr val="54A2E1"/>
              </a:buClr>
              <a:defRPr sz="1800"/>
            </a:lvl3pPr>
            <a:lvl4pPr>
              <a:buClr>
                <a:srgbClr val="54A2E1"/>
              </a:buClr>
              <a:defRPr sz="1600"/>
            </a:lvl4pPr>
            <a:lvl5pPr>
              <a:buClr>
                <a:srgbClr val="54A2E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120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Segoe UI"/>
                <a:cs typeface="Segoe U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000"/>
            </a:lvl2pPr>
            <a:lvl3pPr>
              <a:buClr>
                <a:srgbClr val="54A2E1"/>
              </a:buClr>
              <a:defRPr sz="1800"/>
            </a:lvl3pPr>
            <a:lvl4pPr>
              <a:buClr>
                <a:srgbClr val="54A2E1"/>
              </a:buClr>
              <a:defRPr sz="1600"/>
            </a:lvl4pPr>
            <a:lvl5pPr>
              <a:buClr>
                <a:srgbClr val="54A2E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Segoe UI"/>
                <a:cs typeface="Segoe U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54A2E1"/>
              </a:buClr>
              <a:defRPr sz="20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000"/>
            </a:lvl2pPr>
            <a:lvl3pPr>
              <a:buClr>
                <a:srgbClr val="54A2E1"/>
              </a:buClr>
              <a:defRPr sz="1800"/>
            </a:lvl3pPr>
            <a:lvl4pPr>
              <a:buClr>
                <a:srgbClr val="54A2E1"/>
              </a:buClr>
              <a:defRPr sz="1600"/>
            </a:lvl4pPr>
            <a:lvl5pPr>
              <a:buClr>
                <a:srgbClr val="54A2E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30" name="Rectangle 29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1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836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6" name="Rectangle 15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8229600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7628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41" name="Rectangle 40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51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121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20" name="Rectangle 19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buClr>
                <a:srgbClr val="54A2E1"/>
              </a:buClr>
              <a:defRPr sz="24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800"/>
            </a:lvl2pPr>
            <a:lvl3pPr>
              <a:buClr>
                <a:srgbClr val="54A2E1"/>
              </a:buClr>
              <a:defRPr sz="2400"/>
            </a:lvl3pPr>
            <a:lvl4pPr>
              <a:buClr>
                <a:srgbClr val="54A2E1"/>
              </a:buClr>
              <a:defRPr sz="2000"/>
            </a:lvl4pPr>
            <a:lvl5pPr>
              <a:buClr>
                <a:srgbClr val="54A2E1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Segoe UI"/>
                <a:cs typeface="Segoe U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8229600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291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buClr>
                <a:srgbClr val="54A2E1"/>
              </a:buClr>
              <a:defRPr sz="2400">
                <a:latin typeface="Segoe UI"/>
                <a:cs typeface="Segoe UI"/>
              </a:defRPr>
            </a:lvl1pPr>
            <a:lvl2pPr>
              <a:buClr>
                <a:srgbClr val="54A2E1"/>
              </a:buClr>
              <a:defRPr sz="2800"/>
            </a:lvl2pPr>
            <a:lvl3pPr>
              <a:buClr>
                <a:srgbClr val="54A2E1"/>
              </a:buClr>
              <a:defRPr sz="2400"/>
            </a:lvl3pPr>
            <a:lvl4pPr>
              <a:buClr>
                <a:srgbClr val="54A2E1"/>
              </a:buClr>
              <a:defRPr sz="2000"/>
            </a:lvl4pPr>
            <a:lvl5pPr>
              <a:buClr>
                <a:srgbClr val="54A2E1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Segoe UI"/>
                <a:cs typeface="Segoe U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56" name="Rectangle 55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609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-2903"/>
            <a:ext cx="9144000" cy="924772"/>
            <a:chOff x="0" y="-2903"/>
            <a:chExt cx="9144000" cy="924772"/>
          </a:xfrm>
        </p:grpSpPr>
        <p:sp>
          <p:nvSpPr>
            <p:cNvPr id="14" name="Rectangle 13"/>
            <p:cNvSpPr/>
            <p:nvPr/>
          </p:nvSpPr>
          <p:spPr>
            <a:xfrm>
              <a:off x="0" y="1115"/>
              <a:ext cx="9144000" cy="920754"/>
            </a:xfrm>
            <a:prstGeom prst="rect">
              <a:avLst/>
            </a:prstGeom>
            <a:solidFill>
              <a:srgbClr val="FFA615">
                <a:alpha val="9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37368" y="-980"/>
              <a:ext cx="922849" cy="922849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16441" y="-980"/>
              <a:ext cx="922849" cy="922849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2903"/>
              <a:ext cx="922849" cy="922849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74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70538"/>
            <a:ext cx="5486400" cy="474662"/>
          </a:xfrm>
        </p:spPr>
        <p:txBody>
          <a:bodyPr/>
          <a:lstStyle>
            <a:lvl1pPr marL="0" indent="0">
              <a:buNone/>
              <a:defRPr sz="1400">
                <a:latin typeface="Segoe UI"/>
                <a:cs typeface="Segoe U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8229600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317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74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70538"/>
            <a:ext cx="5486400" cy="474662"/>
          </a:xfrm>
        </p:spPr>
        <p:txBody>
          <a:bodyPr/>
          <a:lstStyle>
            <a:lvl1pPr marL="0" indent="0">
              <a:buNone/>
              <a:defRPr sz="1400">
                <a:latin typeface="Segoe UI"/>
                <a:cs typeface="Segoe U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8" name="Group 37"/>
          <p:cNvGrpSpPr/>
          <p:nvPr userDrawn="1"/>
        </p:nvGrpSpPr>
        <p:grpSpPr>
          <a:xfrm>
            <a:off x="7562206" y="275157"/>
            <a:ext cx="1308100" cy="1126391"/>
            <a:chOff x="7562206" y="275157"/>
            <a:chExt cx="1308100" cy="1126391"/>
          </a:xfrm>
        </p:grpSpPr>
        <p:sp>
          <p:nvSpPr>
            <p:cNvPr id="39" name="Rectangle 38"/>
            <p:cNvSpPr/>
            <p:nvPr/>
          </p:nvSpPr>
          <p:spPr>
            <a:xfrm>
              <a:off x="8142461" y="275157"/>
              <a:ext cx="727845" cy="727845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142208" y="457624"/>
              <a:ext cx="545884" cy="545884"/>
            </a:xfrm>
            <a:prstGeom prst="rect">
              <a:avLst/>
            </a:prstGeom>
            <a:solidFill>
              <a:srgbClr val="FF9C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142208" y="63958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142208" y="821546"/>
              <a:ext cx="181961" cy="181961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745431" y="1037625"/>
              <a:ext cx="363923" cy="363923"/>
            </a:xfrm>
            <a:prstGeom prst="rect">
              <a:avLst/>
            </a:prstGeom>
            <a:solidFill>
              <a:srgbClr val="FF8F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927393" y="1037625"/>
              <a:ext cx="181962" cy="181962"/>
            </a:xfrm>
            <a:prstGeom prst="rect">
              <a:avLst/>
            </a:prstGeom>
            <a:solidFill>
              <a:srgbClr val="EB7C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562206" y="457624"/>
              <a:ext cx="545884" cy="545884"/>
            </a:xfrm>
            <a:prstGeom prst="rect">
              <a:avLst/>
            </a:prstGeom>
            <a:solidFill>
              <a:srgbClr val="54A2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744167" y="639585"/>
              <a:ext cx="363923" cy="363923"/>
            </a:xfrm>
            <a:prstGeom prst="rect">
              <a:avLst/>
            </a:prstGeom>
            <a:solidFill>
              <a:srgbClr val="418FC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926129" y="821547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42208" y="1037625"/>
              <a:ext cx="181961" cy="181961"/>
            </a:xfrm>
            <a:prstGeom prst="rect">
              <a:avLst/>
            </a:prstGeom>
            <a:solidFill>
              <a:srgbClr val="2577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9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1272"/>
            <a:ext cx="6714067" cy="643467"/>
          </a:xfrm>
        </p:spPr>
        <p:txBody>
          <a:bodyPr>
            <a:normAutofit/>
          </a:bodyPr>
          <a:lstStyle>
            <a:lvl1pPr algn="l">
              <a:defRPr sz="3600" b="1" cap="all" baseline="0">
                <a:solidFill>
                  <a:srgbClr val="FFA615"/>
                </a:solidFill>
                <a:latin typeface="Segoe UI"/>
                <a:cs typeface="Segoe UI"/>
              </a:defRPr>
            </a:lvl1pPr>
          </a:lstStyle>
          <a:p>
            <a:r>
              <a:rPr lang="en-US" dirty="0" smtClean="0"/>
              <a:t>TITLE OF TEXT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46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14 </a:t>
            </a: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октября 2011 г.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Microsoft Student Day 2011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9A3E85D-0FC7-164D-9B9E-D8CDD8FC5B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76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ialist.ru/vendor/microsoft/certifications" TargetMode="Externa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ecialist.ru/Profile/ExamQuestionnair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x10.specialist.ru/owa/redir.aspx?C=91a2ce79913c40c8838fd21fe4e1bab6&amp;URL=http%3a%2f%2fwww.microsoft.com%2flearning%2fru%2fru%2fcertification%2fexam.aspx%23tab6" TargetMode="External"/><Relationship Id="rId2" Type="http://schemas.openxmlformats.org/officeDocument/2006/relationships/hyperlink" Target="http://www.microsoft.com/learning/ru/ru/certification/exam-policies.aspx#tab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technet.microsof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ialist.ru/vendor/microsoft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specialist.ru/test/prerequisite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learning/en/us/certification/exam.aspx#tab4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iamcp@live.ru" TargetMode="External"/><Relationship Id="rId2" Type="http://schemas.openxmlformats.org/officeDocument/2006/relationships/hyperlink" Target="mailto:dinzis@specialist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hyperlink" Target="http://www.ddintsis.com/" TargetMode="External"/><Relationship Id="rId4" Type="http://schemas.openxmlformats.org/officeDocument/2006/relationships/hyperlink" Target="http://www.specialis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7" y="2630614"/>
            <a:ext cx="8749462" cy="384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28513" y="2986214"/>
            <a:ext cx="7248787" cy="1013839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Сертификация</a:t>
            </a:r>
            <a:br>
              <a:rPr lang="ru-RU" sz="4800" dirty="0" smtClean="0">
                <a:solidFill>
                  <a:schemeClr val="bg1"/>
                </a:solidFill>
              </a:rPr>
            </a:br>
            <a:r>
              <a:rPr lang="en-US" sz="4800" dirty="0" smtClean="0">
                <a:solidFill>
                  <a:schemeClr val="bg1"/>
                </a:solidFill>
              </a:rPr>
              <a:t>tips &amp; Tricks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171211" y="4568924"/>
            <a:ext cx="5865285" cy="876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Segoe UI"/>
                <a:ea typeface="+mn-ea"/>
                <a:cs typeface="Segoe U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4A2E1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ru-RU" sz="3000" dirty="0" smtClean="0">
                <a:solidFill>
                  <a:prstClr val="white"/>
                </a:solidFill>
              </a:rPr>
              <a:t>НЮАНСЫ И ТОНКОСТИ</a:t>
            </a:r>
          </a:p>
          <a:p>
            <a:pPr marL="0" indent="0" algn="r">
              <a:buFont typeface="Arial"/>
              <a:buNone/>
            </a:pPr>
            <a:r>
              <a:rPr lang="ru-RU" sz="3000" dirty="0" smtClean="0">
                <a:solidFill>
                  <a:prstClr val="white"/>
                </a:solidFill>
              </a:rPr>
              <a:t>СЕРТИФИКАЦИОННОГО ТЕСТИРОВАНИЯ</a:t>
            </a:r>
            <a:endParaRPr lang="en-US" sz="3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51920" y="2287657"/>
            <a:ext cx="3431654" cy="2019300"/>
          </a:xfrm>
        </p:spPr>
        <p:txBody>
          <a:bodyPr/>
          <a:lstStyle/>
          <a:p>
            <a:r>
              <a:rPr lang="ru-RU" sz="3200" dirty="0" smtClean="0"/>
              <a:t>Мария солодянкина</a:t>
            </a:r>
            <a:endParaRPr lang="en-US" sz="3200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3923928" y="3284984"/>
            <a:ext cx="3431654" cy="6112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rgbClr val="FFFFFF"/>
                </a:solidFill>
                <a:latin typeface="Segoe UI"/>
                <a:ea typeface="+mn-ea"/>
                <a:cs typeface="Segoe U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tx2"/>
                </a:solidFill>
              </a:rPr>
              <a:t>mariapi@microsoft.com</a:t>
            </a:r>
          </a:p>
          <a:p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28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2560" y="228214"/>
            <a:ext cx="7894320" cy="643467"/>
          </a:xfrm>
        </p:spPr>
        <p:txBody>
          <a:bodyPr>
            <a:normAutofit/>
          </a:bodyPr>
          <a:lstStyle/>
          <a:p>
            <a:r>
              <a:rPr lang="en-US" dirty="0" smtClean="0"/>
              <a:t>C</a:t>
            </a:r>
            <a:r>
              <a:rPr lang="ru-RU" dirty="0" err="1" smtClean="0"/>
              <a:t>ертификационный</a:t>
            </a:r>
            <a:r>
              <a:rPr lang="ru-RU" dirty="0" smtClean="0"/>
              <a:t> статус</a:t>
            </a:r>
            <a:endParaRPr lang="en-US" dirty="0"/>
          </a:p>
        </p:txBody>
      </p:sp>
      <p:pic>
        <p:nvPicPr>
          <p:cNvPr id="4" name="Picture 8" descr="http://www.angelpetrov.com/images/MCT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" t="5749" r="4348" b="5779"/>
          <a:stretch/>
        </p:blipFill>
        <p:spPr bwMode="auto">
          <a:xfrm>
            <a:off x="1821903" y="1405779"/>
            <a:ext cx="5486401" cy="4103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www.krispenner.com/images/professional/mcpd_certifica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78" y="1437742"/>
            <a:ext cx="5386651" cy="4039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muhammadrahman.com/wp-content/certificates/MC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399" y="1398240"/>
            <a:ext cx="5483408" cy="4118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beta.irri.org/news/bulletin/2006.14/bullimg/ITS%20cer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286" y="1398240"/>
            <a:ext cx="5393635" cy="4118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3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-0.24341 0.24791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70" y="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0.24497 0.2479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0" y="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0.24479 -0.2247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0" y="-1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-0.23541 -0.22477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1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8896" y="3460375"/>
            <a:ext cx="9033525" cy="1172073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 w="317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474720" y="2643177"/>
            <a:ext cx="2888999" cy="3076545"/>
            <a:chOff x="6666396" y="1855385"/>
            <a:chExt cx="2375090" cy="2239791"/>
          </a:xfrm>
        </p:grpSpPr>
        <p:sp>
          <p:nvSpPr>
            <p:cNvPr id="6" name="Rectangle 5"/>
            <p:cNvSpPr/>
            <p:nvPr/>
          </p:nvSpPr>
          <p:spPr>
            <a:xfrm>
              <a:off x="6666396" y="1855385"/>
              <a:ext cx="2375090" cy="531616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FFFFFF"/>
                  </a:solidFill>
                  <a:latin typeface="Segoe" pitchFamily="34" charset="0"/>
                </a:rPr>
                <a:t>MCSM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(Microsoft </a:t>
              </a:r>
              <a:r>
                <a:rPr lang="en-US" sz="1200" dirty="0">
                  <a:solidFill>
                    <a:srgbClr val="FFFFFF"/>
                  </a:solidFill>
                  <a:latin typeface="Segoe" pitchFamily="34" charset="0"/>
                </a:rPr>
                <a:t>Certified Solutions </a:t>
              </a:r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Master)</a:t>
              </a:r>
              <a:endParaRPr lang="en-US" sz="1200" dirty="0">
                <a:solidFill>
                  <a:srgbClr val="FFFFFF"/>
                </a:solidFill>
                <a:latin typeface="Segoe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666396" y="2462224"/>
              <a:ext cx="2375090" cy="76676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numCol="1" rtlCol="0" anchor="ctr"/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Segoe" pitchFamily="34" charset="0"/>
                </a:rPr>
                <a:t>MCSE </a:t>
              </a:r>
              <a:endParaRPr lang="en-US" sz="1600" b="1" dirty="0" smtClean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(Microsoft </a:t>
              </a:r>
              <a:r>
                <a:rPr lang="en-US" sz="1200" dirty="0">
                  <a:solidFill>
                    <a:srgbClr val="FFFFFF"/>
                  </a:solidFill>
                  <a:latin typeface="Segoe" pitchFamily="34" charset="0"/>
                </a:rPr>
                <a:t>Certified Solutions </a:t>
              </a:r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Expert)</a:t>
              </a:r>
              <a:endParaRPr lang="en-US" sz="1200" dirty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600" b="1" dirty="0" smtClean="0">
                  <a:solidFill>
                    <a:srgbClr val="FFFFFF"/>
                  </a:solidFill>
                  <a:latin typeface="Segoe" pitchFamily="34" charset="0"/>
                </a:rPr>
                <a:t>MCSD 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(</a:t>
              </a:r>
              <a:r>
                <a:rPr lang="en-US" sz="1200" dirty="0">
                  <a:solidFill>
                    <a:srgbClr val="FFFFFF"/>
                  </a:solidFill>
                  <a:latin typeface="Segoe" pitchFamily="34" charset="0"/>
                </a:rPr>
                <a:t>Microsoft Certified Solutions </a:t>
              </a:r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Developer)</a:t>
              </a:r>
              <a:endParaRPr lang="en-US" sz="1200" dirty="0">
                <a:solidFill>
                  <a:srgbClr val="FFFFFF"/>
                </a:solidFill>
                <a:latin typeface="Segoe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66396" y="3310053"/>
              <a:ext cx="2375090" cy="78512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Segoe" pitchFamily="34" charset="0"/>
                </a:rPr>
                <a:t>MCSA</a:t>
              </a:r>
              <a:r>
                <a:rPr lang="en-US" sz="1600" dirty="0">
                  <a:solidFill>
                    <a:srgbClr val="FFFFFF"/>
                  </a:solidFill>
                  <a:latin typeface="Segoe" pitchFamily="34" charset="0"/>
                </a:rPr>
                <a:t> </a:t>
              </a:r>
              <a:endParaRPr lang="en-US" sz="1600" dirty="0" smtClean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200" dirty="0">
                  <a:solidFill>
                    <a:srgbClr val="FFFFFF"/>
                  </a:solidFill>
                  <a:latin typeface="Segoe" pitchFamily="34" charset="0"/>
                </a:rPr>
                <a:t>(</a:t>
              </a:r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Microsoft Certified Solutions Associate)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461590" y="1203455"/>
            <a:ext cx="2807719" cy="584775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FFFFFF"/>
                </a:solidFill>
                <a:latin typeface="Segoe UI Light" pitchFamily="34" charset="0"/>
              </a:rPr>
              <a:t>ДЛЯ ТЕХНИЧЕСКИХ СПЕЦИАЛИСТОВ</a:t>
            </a:r>
            <a:endParaRPr lang="en-US" sz="1900" dirty="0">
              <a:solidFill>
                <a:srgbClr val="FFFFFF"/>
              </a:solidFill>
              <a:latin typeface="Segoe UI Light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10475" y="2478978"/>
            <a:ext cx="3303182" cy="3202468"/>
            <a:chOff x="3164908" y="1064712"/>
            <a:chExt cx="4638807" cy="3526948"/>
          </a:xfrm>
          <a:solidFill>
            <a:schemeClr val="accent6">
              <a:lumMod val="40000"/>
              <a:lumOff val="60000"/>
              <a:alpha val="19000"/>
            </a:schemeClr>
          </a:solidFill>
        </p:grpSpPr>
        <p:graphicFrame>
          <p:nvGraphicFramePr>
            <p:cNvPr id="16" name="Diagram 15"/>
            <p:cNvGraphicFramePr/>
            <p:nvPr>
              <p:extLst>
                <p:ext uri="{D42A27DB-BD31-4B8C-83A1-F6EECF244321}">
                  <p14:modId xmlns:p14="http://schemas.microsoft.com/office/powerpoint/2010/main" val="901805879"/>
                </p:ext>
              </p:extLst>
            </p:nvPr>
          </p:nvGraphicFramePr>
          <p:xfrm>
            <a:off x="3164908" y="1064712"/>
            <a:ext cx="4638807" cy="35269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5002593" y="1850791"/>
              <a:ext cx="1041211" cy="37285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200" spc="-93" dirty="0">
                  <a:solidFill>
                    <a:srgbClr val="FFFFFF"/>
                  </a:solidFill>
                </a:rPr>
                <a:t>Master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00382" y="3023249"/>
              <a:ext cx="939548" cy="37285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200" spc="-93" dirty="0">
                  <a:solidFill>
                    <a:srgbClr val="FFFFFF"/>
                  </a:solidFill>
                </a:rPr>
                <a:t>Expert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20238" y="4197784"/>
              <a:ext cx="1367630" cy="37285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200" spc="-93" dirty="0">
                  <a:solidFill>
                    <a:srgbClr val="FFFFFF"/>
                  </a:solidFill>
                </a:rPr>
                <a:t>Associate</a:t>
              </a:r>
            </a:p>
          </p:txBody>
        </p:sp>
      </p:grpSp>
      <p:sp>
        <p:nvSpPr>
          <p:cNvPr id="22" name="Title 4"/>
          <p:cNvSpPr>
            <a:spLocks noGrp="1"/>
          </p:cNvSpPr>
          <p:nvPr>
            <p:ph type="title"/>
          </p:nvPr>
        </p:nvSpPr>
        <p:spPr>
          <a:xfrm>
            <a:off x="35496" y="188640"/>
            <a:ext cx="7931224" cy="64346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для технических специалистов и пользователей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474720" y="5953760"/>
            <a:ext cx="5489768" cy="5689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Segoe" pitchFamily="34" charset="0"/>
              </a:rPr>
              <a:t>MTA </a:t>
            </a:r>
            <a:r>
              <a:rPr lang="en-US" sz="1600" b="1" dirty="0" smtClean="0">
                <a:solidFill>
                  <a:schemeClr val="accent4">
                    <a:lumMod val="50000"/>
                  </a:schemeClr>
                </a:solidFill>
                <a:latin typeface="Segoe" pitchFamily="34" charset="0"/>
              </a:rPr>
              <a:t/>
            </a:r>
            <a:br>
              <a:rPr lang="en-US" sz="1600" b="1" dirty="0" smtClean="0">
                <a:solidFill>
                  <a:schemeClr val="accent4">
                    <a:lumMod val="50000"/>
                  </a:schemeClr>
                </a:solidFill>
                <a:latin typeface="Segoe" pitchFamily="34" charset="0"/>
              </a:rPr>
            </a:br>
            <a:r>
              <a:rPr lang="en-US" sz="1200" dirty="0" smtClean="0">
                <a:solidFill>
                  <a:schemeClr val="accent4">
                    <a:lumMod val="50000"/>
                  </a:schemeClr>
                </a:solidFill>
                <a:latin typeface="Segoe" pitchFamily="34" charset="0"/>
              </a:rPr>
              <a:t>(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latin typeface="Segoe" pitchFamily="34" charset="0"/>
              </a:rPr>
              <a:t>Microsoft Technology </a:t>
            </a:r>
            <a:r>
              <a:rPr lang="en-US" sz="1200" dirty="0" smtClean="0">
                <a:solidFill>
                  <a:schemeClr val="accent4">
                    <a:lumMod val="50000"/>
                  </a:schemeClr>
                </a:solidFill>
                <a:latin typeface="Segoe" pitchFamily="34" charset="0"/>
              </a:rPr>
              <a:t>Associate)</a:t>
            </a:r>
            <a:endParaRPr lang="en-US" sz="1200" dirty="0">
              <a:solidFill>
                <a:schemeClr val="accent4">
                  <a:lumMod val="50000"/>
                </a:schemeClr>
              </a:solidFill>
              <a:latin typeface="Segoe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474720" y="1910018"/>
            <a:ext cx="2888999" cy="56896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7030A0"/>
                </a:solidFill>
                <a:latin typeface="Segoe" pitchFamily="34" charset="0"/>
              </a:rPr>
              <a:t>MCA</a:t>
            </a:r>
            <a:r>
              <a:rPr lang="ru-RU" sz="1600" b="1" dirty="0" smtClean="0">
                <a:solidFill>
                  <a:srgbClr val="7030A0"/>
                </a:solidFill>
                <a:latin typeface="Segoe" pitchFamily="34" charset="0"/>
              </a:rPr>
              <a:t> </a:t>
            </a:r>
            <a:endParaRPr lang="en-US" sz="1600" b="1" dirty="0" smtClean="0">
              <a:solidFill>
                <a:srgbClr val="7030A0"/>
              </a:solidFill>
              <a:latin typeface="Segoe" pitchFamily="34" charset="0"/>
            </a:endParaRP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Segoe" pitchFamily="34" charset="0"/>
              </a:rPr>
              <a:t>(</a:t>
            </a:r>
            <a:r>
              <a:rPr lang="en-US" sz="1200" dirty="0" smtClean="0">
                <a:solidFill>
                  <a:srgbClr val="7030A0"/>
                </a:solidFill>
                <a:latin typeface="Segoe" pitchFamily="34" charset="0"/>
              </a:rPr>
              <a:t>Microsoft Certified Architect</a:t>
            </a:r>
            <a:r>
              <a:rPr lang="ru-RU" sz="1200" dirty="0" smtClean="0">
                <a:solidFill>
                  <a:srgbClr val="7030A0"/>
                </a:solidFill>
                <a:latin typeface="Segoe" pitchFamily="34" charset="0"/>
              </a:rPr>
              <a:t>)</a:t>
            </a:r>
            <a:endParaRPr lang="en-US" sz="1200" dirty="0">
              <a:solidFill>
                <a:srgbClr val="7030A0"/>
              </a:solidFill>
              <a:latin typeface="Segoe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835" y="2560258"/>
            <a:ext cx="9033525" cy="3240744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336281" y="1203454"/>
            <a:ext cx="2807719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1900" dirty="0" smtClean="0">
              <a:solidFill>
                <a:srgbClr val="FFFFFF"/>
              </a:solidFill>
              <a:latin typeface="Segoe UI Light" pitchFamily="34" charset="0"/>
            </a:endParaRPr>
          </a:p>
          <a:p>
            <a:pPr algn="ctr"/>
            <a:r>
              <a:rPr lang="ru-RU" sz="1900" dirty="0" smtClean="0">
                <a:solidFill>
                  <a:srgbClr val="FFFFFF"/>
                </a:solidFill>
                <a:latin typeface="Segoe UI Light" pitchFamily="34" charset="0"/>
              </a:rPr>
              <a:t>ДЛЯ ПОЛЬЗОВАТЕЛЕЙ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6588224" y="2643177"/>
            <a:ext cx="2376264" cy="3076545"/>
            <a:chOff x="6666396" y="1855385"/>
            <a:chExt cx="2375090" cy="2239791"/>
          </a:xfrm>
        </p:grpSpPr>
        <p:sp>
          <p:nvSpPr>
            <p:cNvPr id="31" name="Rectangle 30"/>
            <p:cNvSpPr/>
            <p:nvPr/>
          </p:nvSpPr>
          <p:spPr>
            <a:xfrm>
              <a:off x="6666396" y="1855385"/>
              <a:ext cx="2375090" cy="531616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rgbClr val="FFFFFF"/>
                  </a:solidFill>
                  <a:latin typeface="Segoe" pitchFamily="34" charset="0"/>
                </a:rPr>
                <a:t>MOS Master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(Microsoft Office Specialist Master)</a:t>
              </a:r>
              <a:endParaRPr lang="en-US" sz="1200" dirty="0">
                <a:solidFill>
                  <a:srgbClr val="FFFFFF"/>
                </a:solidFill>
                <a:latin typeface="Segoe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666396" y="2462224"/>
              <a:ext cx="2375090" cy="76676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numCol="1" rtlCol="0" anchor="ctr"/>
            <a:lstStyle/>
            <a:p>
              <a:pPr algn="ctr"/>
              <a:r>
                <a:rPr lang="en-US" sz="1600" b="1" dirty="0" smtClean="0">
                  <a:solidFill>
                    <a:srgbClr val="FFFFFF"/>
                  </a:solidFill>
                  <a:latin typeface="Segoe" pitchFamily="34" charset="0"/>
                </a:rPr>
                <a:t>MOS Expert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(Microsoft </a:t>
              </a:r>
              <a:r>
                <a:rPr lang="en-US" sz="1200" dirty="0">
                  <a:solidFill>
                    <a:srgbClr val="FFFFFF"/>
                  </a:solidFill>
                  <a:latin typeface="Segoe" pitchFamily="34" charset="0"/>
                </a:rPr>
                <a:t>Office </a:t>
              </a:r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Specialist Expert)</a:t>
              </a:r>
              <a:endParaRPr lang="en-US" sz="1200" dirty="0">
                <a:solidFill>
                  <a:srgbClr val="FFFFFF"/>
                </a:solidFill>
                <a:latin typeface="Segoe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666396" y="3310053"/>
              <a:ext cx="2375090" cy="78512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Segoe" pitchFamily="34" charset="0"/>
                </a:rPr>
                <a:t>MOS </a:t>
              </a:r>
              <a:endParaRPr lang="en-US" sz="1600" b="1" dirty="0" smtClean="0">
                <a:solidFill>
                  <a:srgbClr val="FFFFFF"/>
                </a:solidFill>
                <a:latin typeface="Segoe" pitchFamily="34" charset="0"/>
              </a:endParaRP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(Microsoft </a:t>
              </a:r>
              <a:r>
                <a:rPr lang="en-US" sz="1200" dirty="0">
                  <a:solidFill>
                    <a:srgbClr val="FFFFFF"/>
                  </a:solidFill>
                  <a:latin typeface="Segoe" pitchFamily="34" charset="0"/>
                </a:rPr>
                <a:t>Office </a:t>
              </a:r>
              <a:r>
                <a:rPr lang="en-US" sz="1200" dirty="0" smtClean="0">
                  <a:solidFill>
                    <a:srgbClr val="FFFFFF"/>
                  </a:solidFill>
                  <a:latin typeface="Segoe" pitchFamily="34" charset="0"/>
                </a:rPr>
                <a:t>Specialist) </a:t>
              </a:r>
              <a:endParaRPr lang="en-US" sz="1200" dirty="0">
                <a:solidFill>
                  <a:srgbClr val="FFFFFF"/>
                </a:solidFill>
                <a:latin typeface="Segoe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10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046499"/>
            <a:ext cx="6318914" cy="2736304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Выпускник 1992 г.</a:t>
            </a:r>
          </a:p>
          <a:p>
            <a:r>
              <a:rPr lang="ru-RU" sz="2400" dirty="0" smtClean="0"/>
              <a:t>К.т.н. «Управление в технических системах»</a:t>
            </a:r>
          </a:p>
          <a:p>
            <a:r>
              <a:rPr lang="en-US" sz="2400" dirty="0" smtClean="0"/>
              <a:t>MCSD, MCAD, MCT (</a:t>
            </a:r>
            <a:r>
              <a:rPr lang="ru-RU" sz="2400" dirty="0" smtClean="0"/>
              <a:t>в разные годы)</a:t>
            </a:r>
          </a:p>
          <a:p>
            <a:r>
              <a:rPr lang="ru-RU" sz="2400" dirty="0" smtClean="0"/>
              <a:t>Руководитель проектного офиса в</a:t>
            </a:r>
            <a:r>
              <a:rPr lang="en-US" sz="2400" dirty="0" smtClean="0"/>
              <a:t> </a:t>
            </a:r>
            <a:r>
              <a:rPr lang="ru-RU" sz="2400" dirty="0" smtClean="0"/>
              <a:t>«Центре Специалист» при МГТУ им. Н.Э. Баумана</a:t>
            </a:r>
          </a:p>
          <a:p>
            <a:r>
              <a:rPr lang="en-US" sz="2400" dirty="0" smtClean="0"/>
              <a:t>IAMCP Russia lead</a:t>
            </a:r>
            <a:r>
              <a:rPr lang="ru-RU" sz="2400" dirty="0" smtClean="0"/>
              <a:t> с 2007 г.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870" y="62068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Данил Динцис: </a:t>
            </a:r>
            <a:br>
              <a:rPr lang="ru-RU" dirty="0" smtClean="0"/>
            </a:br>
            <a:r>
              <a:rPr lang="ru-RU" dirty="0" smtClean="0"/>
              <a:t>немного о себе</a:t>
            </a:r>
            <a:endParaRPr lang="ru-RU" dirty="0"/>
          </a:p>
        </p:txBody>
      </p:sp>
      <p:pic>
        <p:nvPicPr>
          <p:cNvPr id="4" name="Рисунок 3" descr="Anap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852936"/>
            <a:ext cx="1923828" cy="2929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87624" y="2498055"/>
            <a:ext cx="6260155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Опыт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ru-RU" dirty="0" smtClean="0"/>
              <a:t>Сертификации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23927" y="2193138"/>
            <a:ext cx="7192309" cy="1008112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Технические специалисты, </a:t>
            </a:r>
            <a:endParaRPr lang="en-US" sz="2000" dirty="0" smtClean="0"/>
          </a:p>
          <a:p>
            <a:pPr marL="0" indent="0">
              <a:buNone/>
            </a:pPr>
            <a:r>
              <a:rPr lang="ru-RU" sz="2000" dirty="0" smtClean="0"/>
              <a:t>получившие </a:t>
            </a:r>
            <a:r>
              <a:rPr lang="ru-RU" sz="2000" dirty="0"/>
              <a:t>сертификат </a:t>
            </a:r>
            <a:r>
              <a:rPr lang="en-US" sz="2000" dirty="0"/>
              <a:t>Microsoft</a:t>
            </a:r>
            <a:r>
              <a:rPr lang="ru-RU" sz="2000" dirty="0"/>
              <a:t>, </a:t>
            </a:r>
            <a:r>
              <a:rPr lang="ru-RU" sz="2000" b="1" dirty="0"/>
              <a:t>зарабатывают на 21% больше</a:t>
            </a: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ru-RU" sz="2000" dirty="0" smtClean="0"/>
              <a:t>несертифицированных </a:t>
            </a:r>
            <a:r>
              <a:rPr lang="ru-RU" sz="2000" dirty="0"/>
              <a:t>специалистов (в среднем по России).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КАРЬЕРА: ОПРОС </a:t>
            </a:r>
            <a:r>
              <a:rPr lang="en-US" dirty="0"/>
              <a:t>Headhunter</a:t>
            </a:r>
            <a:r>
              <a:rPr lang="ru-RU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68960"/>
            <a:ext cx="5184576" cy="3503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228184" y="5877272"/>
            <a:ext cx="26670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sz="900" i="1" dirty="0"/>
              <a:t>*- по ДФО мало данных для анализа</a:t>
            </a:r>
          </a:p>
        </p:txBody>
      </p:sp>
      <p:sp>
        <p:nvSpPr>
          <p:cNvPr id="6" name="Rectangle 2"/>
          <p:cNvSpPr/>
          <p:nvPr/>
        </p:nvSpPr>
        <p:spPr>
          <a:xfrm>
            <a:off x="5940152" y="6216883"/>
            <a:ext cx="2738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sz="1200" dirty="0"/>
              <a:t>hh.ru/article.xml?articleId=736</a:t>
            </a:r>
          </a:p>
        </p:txBody>
      </p:sp>
      <p:sp>
        <p:nvSpPr>
          <p:cNvPr id="7" name="Прямоугольник 5"/>
          <p:cNvSpPr/>
          <p:nvPr/>
        </p:nvSpPr>
        <p:spPr>
          <a:xfrm>
            <a:off x="107504" y="2184151"/>
            <a:ext cx="74616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kern="0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0550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Проверка своих знаний и навыков на предмет «пробелов» </a:t>
            </a:r>
            <a:r>
              <a:rPr lang="en-US" dirty="0"/>
              <a:t> </a:t>
            </a:r>
            <a:r>
              <a:rPr lang="ru-RU" dirty="0"/>
              <a:t>и их структурирование</a:t>
            </a:r>
          </a:p>
          <a:p>
            <a:endParaRPr lang="ru-RU" sz="1600" dirty="0"/>
          </a:p>
          <a:p>
            <a:r>
              <a:rPr lang="ru-RU" dirty="0"/>
              <a:t>Повышение эффективности использования технологий (и следовательно, работы)</a:t>
            </a:r>
          </a:p>
          <a:p>
            <a:endParaRPr lang="ru-RU" sz="1600" dirty="0"/>
          </a:p>
          <a:p>
            <a:r>
              <a:rPr lang="ru-RU" dirty="0"/>
              <a:t>Получение международно-признаваемого документа и статуса</a:t>
            </a:r>
          </a:p>
          <a:p>
            <a:endParaRPr lang="ru-RU" sz="1600" dirty="0"/>
          </a:p>
          <a:p>
            <a:r>
              <a:rPr lang="ru-RU" dirty="0"/>
              <a:t>Доступ к защищенным ресурсам для сертифицированных специалистов (после первого успешно сданного экзамена) и к сообществу сертифицированных специалистов</a:t>
            </a:r>
          </a:p>
          <a:p>
            <a:endParaRPr lang="ru-RU" sz="1600" dirty="0"/>
          </a:p>
          <a:p>
            <a:r>
              <a:rPr lang="ru-RU" dirty="0"/>
              <a:t>Скидки на участие в некоторых мероприятиях, которые проводит </a:t>
            </a:r>
            <a:r>
              <a:rPr lang="en-US" dirty="0"/>
              <a:t>Microsoft </a:t>
            </a:r>
            <a:r>
              <a:rPr lang="ru-RU" dirty="0"/>
              <a:t> (например, в «Платформе» или </a:t>
            </a:r>
            <a:r>
              <a:rPr lang="en-US" dirty="0" err="1"/>
              <a:t>TechEd</a:t>
            </a:r>
            <a:r>
              <a:rPr lang="ru-RU" dirty="0"/>
              <a:t>)</a:t>
            </a:r>
            <a:endParaRPr lang="ru-RU" b="1" dirty="0"/>
          </a:p>
          <a:p>
            <a:endParaRPr lang="ru-RU" sz="1600" dirty="0"/>
          </a:p>
          <a:p>
            <a:r>
              <a:rPr lang="ru-RU" sz="3200" b="1" dirty="0"/>
              <a:t>Более высокая конкурентоспособность на рынке труда: </a:t>
            </a:r>
            <a:endParaRPr lang="en-US" sz="3200" b="1" dirty="0" smtClean="0"/>
          </a:p>
          <a:p>
            <a:pPr marL="0" indent="0">
              <a:buNone/>
            </a:pPr>
            <a:r>
              <a:rPr lang="en-US" sz="3200" b="1" dirty="0"/>
              <a:t> </a:t>
            </a:r>
            <a:r>
              <a:rPr lang="en-US" sz="3200" b="1" dirty="0" smtClean="0"/>
              <a:t>     </a:t>
            </a:r>
            <a:r>
              <a:rPr lang="ru-RU" sz="2600" dirty="0" err="1" smtClean="0"/>
              <a:t>найм</a:t>
            </a:r>
            <a:r>
              <a:rPr lang="ru-RU" sz="2600" dirty="0" smtClean="0"/>
              <a:t> </a:t>
            </a:r>
            <a:r>
              <a:rPr lang="ru-RU" sz="2600" dirty="0"/>
              <a:t>на работу,  продвижение  по службе, более высокая зарплата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сертификации</a:t>
            </a:r>
          </a:p>
        </p:txBody>
      </p:sp>
    </p:spTree>
    <p:extLst>
      <p:ext uri="{BB962C8B-B14F-4D97-AF65-F5344CB8AC3E}">
        <p14:creationId xmlns:p14="http://schemas.microsoft.com/office/powerpoint/2010/main" val="394610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сертификаций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74" y="1844824"/>
            <a:ext cx="8692652" cy="45703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1580" y="6328820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www.specialist.ru/vendor/microsoft/certifications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8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Заполнить анкету в любом Центре </a:t>
            </a:r>
            <a:r>
              <a:rPr lang="en-US" dirty="0" err="1" smtClean="0"/>
              <a:t>Prometric</a:t>
            </a:r>
            <a:r>
              <a:rPr lang="en-US" dirty="0" smtClean="0"/>
              <a:t> (</a:t>
            </a:r>
            <a:r>
              <a:rPr lang="ru-RU" dirty="0" smtClean="0"/>
              <a:t>пример: </a:t>
            </a:r>
            <a:r>
              <a:rPr lang="en-US" dirty="0" smtClean="0">
                <a:hlinkClick r:id="rId2"/>
              </a:rPr>
              <a:t>http://www.specialist.ru/Profile/ExamQuestionnaire</a:t>
            </a:r>
            <a:r>
              <a:rPr lang="ru-RU" dirty="0" smtClean="0"/>
              <a:t>)</a:t>
            </a:r>
          </a:p>
          <a:p>
            <a:r>
              <a:rPr lang="ru-RU" dirty="0" smtClean="0"/>
              <a:t>Важно! Точно указать имя и фамилию латиницей</a:t>
            </a:r>
          </a:p>
          <a:p>
            <a:r>
              <a:rPr lang="ru-RU" dirty="0" smtClean="0"/>
              <a:t>Получить </a:t>
            </a:r>
            <a:r>
              <a:rPr lang="en-US" dirty="0" err="1" smtClean="0"/>
              <a:t>Prometric</a:t>
            </a:r>
            <a:r>
              <a:rPr lang="en-US" dirty="0" smtClean="0"/>
              <a:t> ID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Как зарегистрироваться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4320480"/>
          </a:xfrm>
        </p:spPr>
        <p:txBody>
          <a:bodyPr>
            <a:normAutofit/>
          </a:bodyPr>
          <a:lstStyle/>
          <a:p>
            <a:r>
              <a:rPr lang="ru-RU" dirty="0" smtClean="0"/>
              <a:t>Соглашение о неразглашении (</a:t>
            </a:r>
            <a:r>
              <a:rPr lang="en-US" dirty="0" smtClean="0"/>
              <a:t>NDA)</a:t>
            </a:r>
            <a:endParaRPr lang="en-US" dirty="0" smtClean="0">
              <a:hlinkClick r:id="rId2"/>
            </a:endParaRPr>
          </a:p>
          <a:p>
            <a:r>
              <a:rPr lang="ru-RU" dirty="0" smtClean="0"/>
              <a:t>На экзамене используем только читсый лист и карандаш</a:t>
            </a:r>
          </a:p>
          <a:p>
            <a:r>
              <a:rPr lang="ru-RU" dirty="0" smtClean="0"/>
              <a:t>Ведется видеонаблюдение</a:t>
            </a:r>
            <a:endParaRPr lang="ru-RU" dirty="0" smtClean="0">
              <a:hlinkClick r:id="rId2"/>
            </a:endParaRPr>
          </a:p>
          <a:p>
            <a:endParaRPr lang="ru-RU" dirty="0" smtClean="0">
              <a:hlinkClick r:id="rId2"/>
            </a:endParaRPr>
          </a:p>
          <a:p>
            <a:endParaRPr lang="ru-RU" dirty="0">
              <a:hlinkClick r:id="rId2"/>
            </a:endParaRPr>
          </a:p>
          <a:p>
            <a:endParaRPr lang="ru-RU" dirty="0" smtClean="0">
              <a:hlinkClick r:id="rId2"/>
            </a:endParaRPr>
          </a:p>
          <a:p>
            <a:r>
              <a:rPr lang="ru-RU" sz="2000" dirty="0" smtClean="0">
                <a:hlinkClick r:id="rId2"/>
              </a:rPr>
              <a:t>http</a:t>
            </a:r>
            <a:r>
              <a:rPr lang="ru-RU" sz="2000" dirty="0">
                <a:hlinkClick r:id="rId2"/>
              </a:rPr>
              <a:t>://www.microsoft.com/learning/ru/ru/certification/exam-policies.aspx#tab1</a:t>
            </a:r>
            <a:r>
              <a:rPr lang="ru-RU" sz="2000" dirty="0"/>
              <a:t> и </a:t>
            </a:r>
            <a:r>
              <a:rPr lang="ru-RU" sz="2000" dirty="0">
                <a:hlinkClick r:id="rId3"/>
              </a:rPr>
              <a:t>http://www.microsoft.com/learning/ru/ru/certification/exam.aspx#tab6</a:t>
            </a:r>
            <a:r>
              <a:rPr lang="ru-RU" sz="2000" dirty="0"/>
              <a:t> </a:t>
            </a:r>
            <a:endParaRPr lang="ru-RU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Формальности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478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Учиться</a:t>
            </a:r>
          </a:p>
          <a:p>
            <a:r>
              <a:rPr lang="ru-RU" dirty="0" smtClean="0"/>
              <a:t>Практиковаться </a:t>
            </a:r>
            <a:endParaRPr lang="ru-RU" dirty="0" smtClean="0"/>
          </a:p>
          <a:p>
            <a:r>
              <a:rPr lang="ru-RU" dirty="0" smtClean="0"/>
              <a:t>Читать (</a:t>
            </a:r>
            <a:r>
              <a:rPr lang="en-US" dirty="0" smtClean="0">
                <a:hlinkClick r:id="rId2"/>
              </a:rPr>
              <a:t>http://technet.microsoft.com</a:t>
            </a:r>
            <a:r>
              <a:rPr lang="en-US" dirty="0" smtClean="0"/>
              <a:t>)</a:t>
            </a:r>
          </a:p>
          <a:p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Сдавать пробные тесты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Как готовиться</a:t>
            </a:r>
            <a:endParaRPr lang="ru-RU" dirty="0"/>
          </a:p>
        </p:txBody>
      </p:sp>
      <p:pic>
        <p:nvPicPr>
          <p:cNvPr id="4" name="Рисунок 3" descr="BrandLogoTechNe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4077072"/>
            <a:ext cx="1944216" cy="1210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2342092"/>
            <a:ext cx="13716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2492896"/>
            <a:ext cx="7704855" cy="3384376"/>
          </a:xfrm>
        </p:spPr>
        <p:txBody>
          <a:bodyPr/>
          <a:lstStyle/>
          <a:p>
            <a:r>
              <a:rPr lang="ru-RU" dirty="0" smtClean="0"/>
              <a:t>Авторизованные курсы Майкрософт</a:t>
            </a:r>
          </a:p>
          <a:p>
            <a:r>
              <a:rPr lang="ru-RU" dirty="0" smtClean="0"/>
              <a:t>Гарантия качества</a:t>
            </a:r>
          </a:p>
          <a:p>
            <a:r>
              <a:rPr lang="ru-RU" dirty="0" smtClean="0"/>
              <a:t>Контроль со стороны вендора</a:t>
            </a:r>
          </a:p>
          <a:p>
            <a:r>
              <a:rPr lang="ru-RU" dirty="0" smtClean="0"/>
              <a:t>Сертифицированные тренеры со статусом </a:t>
            </a:r>
            <a:r>
              <a:rPr lang="en-US" dirty="0" smtClean="0"/>
              <a:t>MCT, </a:t>
            </a:r>
            <a:r>
              <a:rPr lang="ru-RU" dirty="0" smtClean="0"/>
              <a:t>эксперты </a:t>
            </a:r>
            <a:r>
              <a:rPr lang="en-US" dirty="0" smtClean="0"/>
              <a:t>MVP</a:t>
            </a: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Авторизованные учебные центры Майкрософт (</a:t>
            </a:r>
            <a:r>
              <a:rPr lang="en-US" dirty="0" smtClean="0"/>
              <a:t>CPLS)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6021288"/>
            <a:ext cx="1371600" cy="666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15616" y="6354663"/>
            <a:ext cx="4328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www.specialist.ru/vendor/microsoft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702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ru-RU" dirty="0" smtClean="0"/>
              <a:t>Способы обучения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792"/>
            <a:ext cx="8888286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27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67833" y="2420888"/>
            <a:ext cx="7408333" cy="3450696"/>
          </a:xfrm>
        </p:spPr>
        <p:txBody>
          <a:bodyPr/>
          <a:lstStyle/>
          <a:p>
            <a:r>
              <a:rPr lang="ru-RU" dirty="0" smtClean="0"/>
              <a:t>Зачем сдавать?</a:t>
            </a: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Пробные тесты</a:t>
            </a:r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838090" y="3429000"/>
            <a:ext cx="4453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www.specialist.ru/test/prerequisites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352" y="2764469"/>
            <a:ext cx="2736304" cy="340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37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Экзамен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ru-RU" dirty="0" smtClean="0"/>
              <a:t>Тест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784976" cy="535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32611" y="6292269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solidFill>
                  <a:srgbClr val="0563C1"/>
                </a:solidFill>
                <a:latin typeface="Calibri" panose="020F0502020204030204" pitchFamily="34" charset="0"/>
                <a:hlinkClick r:id="rId3"/>
              </a:rPr>
              <a:t>http://www.microsoft.com/learning/en/us/certification/exam.aspx#tab4</a:t>
            </a:r>
            <a:r>
              <a:rPr lang="ru-RU" dirty="0">
                <a:solidFill>
                  <a:srgbClr val="1F497D"/>
                </a:solidFill>
                <a:latin typeface="Calibri" panose="020F0502020204030204" pitchFamily="34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2678907"/>
              </p:ext>
            </p:extLst>
          </p:nvPr>
        </p:nvGraphicFramePr>
        <p:xfrm>
          <a:off x="1286834" y="4725144"/>
          <a:ext cx="6984776" cy="1698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54868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Tips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4127908"/>
            <a:ext cx="6984776" cy="4382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Tricks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043608" y="2817832"/>
            <a:ext cx="6984776" cy="1117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115616" y="2738374"/>
            <a:ext cx="6984776" cy="1340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6741154"/>
              </p:ext>
            </p:extLst>
          </p:nvPr>
        </p:nvGraphicFramePr>
        <p:xfrm>
          <a:off x="1259632" y="2639054"/>
          <a:ext cx="6984776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2648850"/>
            <a:ext cx="6505404" cy="1202247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dinzis@specialist.ru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iamcp@live.ru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www.specialist.ru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smtClean="0">
                <a:hlinkClick r:id="rId5"/>
              </a:rPr>
              <a:t>www.ddintsis.com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Спрашивайте!</a:t>
            </a:r>
            <a:endParaRPr lang="ru-RU" dirty="0"/>
          </a:p>
        </p:txBody>
      </p:sp>
      <p:pic>
        <p:nvPicPr>
          <p:cNvPr id="4" name="Рисунок 3" descr="ZA10292168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1720" y="3851097"/>
            <a:ext cx="5254244" cy="2517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plat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272</TotalTime>
  <Words>1033</Words>
  <Application>Microsoft Office PowerPoint</Application>
  <PresentationFormat>On-screen Show (4:3)</PresentationFormat>
  <Paragraphs>123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Candara</vt:lpstr>
      <vt:lpstr>Segoe</vt:lpstr>
      <vt:lpstr>Segoe UI</vt:lpstr>
      <vt:lpstr>Segoe UI Light</vt:lpstr>
      <vt:lpstr>Symbol</vt:lpstr>
      <vt:lpstr>Verdana</vt:lpstr>
      <vt:lpstr>Волна</vt:lpstr>
      <vt:lpstr>template1</vt:lpstr>
      <vt:lpstr>Сертификация tips &amp; Tricks</vt:lpstr>
      <vt:lpstr>Мария солодянкина</vt:lpstr>
      <vt:lpstr>Cертификационный статус</vt:lpstr>
      <vt:lpstr>для технических специалистов и пользователей</vt:lpstr>
      <vt:lpstr>Данил Динцис:  немного о себе</vt:lpstr>
      <vt:lpstr>Опыт vs Сертификации</vt:lpstr>
      <vt:lpstr>КАРЬЕРА: ОПРОС Headhunter </vt:lpstr>
      <vt:lpstr>Преимущества сертификации</vt:lpstr>
      <vt:lpstr>Направления сертификаций</vt:lpstr>
      <vt:lpstr>Как зарегистрироваться</vt:lpstr>
      <vt:lpstr>Формальности</vt:lpstr>
      <vt:lpstr>Как готовиться</vt:lpstr>
      <vt:lpstr>Авторизованные учебные центры Майкрософт (CPLS)</vt:lpstr>
      <vt:lpstr>Способы обучения</vt:lpstr>
      <vt:lpstr>Пробные тесты</vt:lpstr>
      <vt:lpstr>Экзамен vs Тест</vt:lpstr>
      <vt:lpstr>Tips</vt:lpstr>
      <vt:lpstr>Спрашивайте!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Сертификация. Tips &amp; Tricks</dc:title>
  <dc:creator>dd</dc:creator>
  <cp:lastModifiedBy>Danil Dintsis</cp:lastModifiedBy>
  <cp:revision>51</cp:revision>
  <dcterms:created xsi:type="dcterms:W3CDTF">2012-11-03T15:12:35Z</dcterms:created>
  <dcterms:modified xsi:type="dcterms:W3CDTF">2012-11-05T16:35:47Z</dcterms:modified>
</cp:coreProperties>
</file>