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324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257" r:id="rId12"/>
    <p:sldId id="281" r:id="rId13"/>
    <p:sldId id="283" r:id="rId14"/>
    <p:sldId id="270" r:id="rId15"/>
    <p:sldId id="308" r:id="rId16"/>
    <p:sldId id="309" r:id="rId17"/>
    <p:sldId id="264" r:id="rId18"/>
    <p:sldId id="291" r:id="rId19"/>
    <p:sldId id="292" r:id="rId20"/>
    <p:sldId id="314" r:id="rId21"/>
    <p:sldId id="327" r:id="rId22"/>
    <p:sldId id="325" r:id="rId23"/>
    <p:sldId id="293" r:id="rId24"/>
    <p:sldId id="316" r:id="rId25"/>
    <p:sldId id="326" r:id="rId26"/>
    <p:sldId id="294" r:id="rId27"/>
    <p:sldId id="328" r:id="rId28"/>
    <p:sldId id="329" r:id="rId29"/>
    <p:sldId id="296" r:id="rId30"/>
    <p:sldId id="330" r:id="rId31"/>
    <p:sldId id="315" r:id="rId32"/>
    <p:sldId id="25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3A175-A14A-425C-8D9B-E048D167AAC4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A60A7-9A5A-4D00-B987-2115AFA1D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73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182373-8E4B-4B6E-996E-F14063350191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593836"/>
      </p:ext>
    </p:extLst>
  </p:cSld>
  <p:clrMapOvr>
    <a:masterClrMapping/>
  </p:clrMapOvr>
  <p:transition spd="med" advClick="0" advTm="1000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170186"/>
      </p:ext>
    </p:extLst>
  </p:cSld>
  <p:clrMapOvr>
    <a:masterClrMapping/>
  </p:clrMapOvr>
  <p:transition spd="med" advClick="0" advTm="1000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55717892"/>
      </p:ext>
    </p:extLst>
  </p:cSld>
  <p:clrMapOvr>
    <a:masterClrMapping/>
  </p:clrMapOvr>
  <p:transition spd="med" advClick="0" advTm="1000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43025" y="1600200"/>
            <a:ext cx="3690938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86363" y="1600200"/>
            <a:ext cx="3690937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802779"/>
      </p:ext>
    </p:extLst>
  </p:cSld>
  <p:clrMapOvr>
    <a:masterClrMapping/>
  </p:clrMapOvr>
  <p:transition spd="med" advClick="0" advTm="1000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825051"/>
      </p:ext>
    </p:extLst>
  </p:cSld>
  <p:clrMapOvr>
    <a:masterClrMapping/>
  </p:clrMapOvr>
  <p:transition spd="med" advClick="0" advTm="1000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98758"/>
      </p:ext>
    </p:extLst>
  </p:cSld>
  <p:clrMapOvr>
    <a:masterClrMapping/>
  </p:clrMapOvr>
  <p:transition spd="med" advClick="0" advTm="10000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586396"/>
      </p:ext>
    </p:extLst>
  </p:cSld>
  <p:clrMapOvr>
    <a:masterClrMapping/>
  </p:clrMapOvr>
  <p:transition spd="med" advClick="0" advTm="10000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50393500"/>
      </p:ext>
    </p:extLst>
  </p:cSld>
  <p:clrMapOvr>
    <a:masterClrMapping/>
  </p:clrMapOvr>
  <p:transition spd="med" advClick="0" advTm="10000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87064311"/>
      </p:ext>
    </p:extLst>
  </p:cSld>
  <p:clrMapOvr>
    <a:masterClrMapping/>
  </p:clrMapOvr>
  <p:transition spd="med" advClick="0" advTm="10000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606199"/>
      </p:ext>
    </p:extLst>
  </p:cSld>
  <p:clrMapOvr>
    <a:masterClrMapping/>
  </p:clrMapOvr>
  <p:transition spd="med" advClick="0" advTm="10000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4525" y="274638"/>
            <a:ext cx="1882775" cy="5845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43025" y="274638"/>
            <a:ext cx="5499100" cy="5845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180773"/>
      </p:ext>
    </p:extLst>
  </p:cSld>
  <p:clrMapOvr>
    <a:masterClrMapping/>
  </p:clrMapOvr>
  <p:transition spd="med" advClick="0" advTm="1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3025" y="274638"/>
            <a:ext cx="7534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43025" y="1600200"/>
            <a:ext cx="7534275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077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10000">
    <p:dissolve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ex.com/" TargetMode="External"/><Relationship Id="rId2" Type="http://schemas.openxmlformats.org/officeDocument/2006/relationships/hyperlink" Target="http://www.specialist.ru/webinar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adobe.com/products/adobeconnect.html" TargetMode="External"/><Relationship Id="rId4" Type="http://schemas.openxmlformats.org/officeDocument/2006/relationships/hyperlink" Target="http://www.gotomeeting.com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баумански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48" y="428604"/>
            <a:ext cx="8315325" cy="1704252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компьютерного обучения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«Специалист»</a:t>
            </a:r>
            <a:r>
              <a:rPr 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МГТУ им. Н.Э. Баумана </a:t>
            </a:r>
            <a:r>
              <a:rPr lang="en-US" sz="1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Технические средства проведения</a:t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вебинаров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методике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inClass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260514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3645024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Руководитель направления</a:t>
            </a:r>
            <a:br>
              <a:rPr lang="ru-RU" b="1" dirty="0" smtClean="0">
                <a:solidFill>
                  <a:srgbClr val="000066"/>
                </a:solidFill>
              </a:rPr>
            </a:br>
            <a:r>
              <a:rPr lang="ru-RU" b="1" dirty="0" err="1" smtClean="0">
                <a:solidFill>
                  <a:srgbClr val="000066"/>
                </a:solidFill>
              </a:rPr>
              <a:t>Динцис</a:t>
            </a:r>
            <a:r>
              <a:rPr lang="ru-RU" b="1" dirty="0" smtClean="0">
                <a:solidFill>
                  <a:srgbClr val="000066"/>
                </a:solidFill>
              </a:rPr>
              <a:t> Данил Юрьевич</a:t>
            </a:r>
            <a:br>
              <a:rPr lang="ru-RU" b="1" dirty="0" smtClean="0">
                <a:solidFill>
                  <a:srgbClr val="000066"/>
                </a:solidFill>
              </a:rPr>
            </a:br>
            <a:r>
              <a:rPr lang="ru-RU" b="1" dirty="0" smtClean="0">
                <a:solidFill>
                  <a:srgbClr val="000066"/>
                </a:solidFill>
              </a:rPr>
              <a:t>к.т.н., </a:t>
            </a:r>
            <a:r>
              <a:rPr lang="ru-RU" b="1" dirty="0" smtClean="0">
                <a:solidFill>
                  <a:srgbClr val="000066"/>
                </a:solidFill>
              </a:rPr>
              <a:t>МСТ</a:t>
            </a:r>
            <a:r>
              <a:rPr lang="en-US" b="1" dirty="0" smtClean="0">
                <a:solidFill>
                  <a:srgbClr val="000066"/>
                </a:solidFill>
              </a:rPr>
              <a:t>, PMP</a:t>
            </a:r>
            <a:r>
              <a:rPr lang="en-US" b="1" dirty="0" smtClean="0">
                <a:solidFill>
                  <a:srgbClr val="000066"/>
                </a:solidFill>
              </a:rPr>
              <a:t/>
            </a:r>
            <a:br>
              <a:rPr lang="en-US" b="1" dirty="0" smtClean="0">
                <a:solidFill>
                  <a:srgbClr val="000066"/>
                </a:solidFill>
              </a:rPr>
            </a:br>
            <a:r>
              <a:rPr lang="en-US" b="1" dirty="0" smtClean="0">
                <a:solidFill>
                  <a:srgbClr val="000066"/>
                </a:solidFill>
              </a:rPr>
              <a:t>dinziz@specialist.ru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418" y="764704"/>
            <a:ext cx="1892734" cy="26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53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компьютерного обучения «Специалист» при МГТУ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им.Н.Э.Баумана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Крупнейший компьютерный УЦ в России и Восточной Европе</a:t>
            </a:r>
          </a:p>
          <a:p>
            <a:r>
              <a:rPr lang="ru-RU" sz="2400" dirty="0" smtClean="0"/>
              <a:t>Единственный УЦ, входящий в </a:t>
            </a:r>
            <a:r>
              <a:rPr lang="en-US" sz="2400" dirty="0" smtClean="0"/>
              <a:t>Top-100 IT</a:t>
            </a:r>
            <a:endParaRPr lang="ru-RU" sz="2400" dirty="0" smtClean="0"/>
          </a:p>
          <a:p>
            <a:r>
              <a:rPr lang="ru-RU" sz="2400" dirty="0" smtClean="0"/>
              <a:t>Неоднократно признан лучшим</a:t>
            </a:r>
          </a:p>
          <a:p>
            <a:r>
              <a:rPr lang="ru-RU" sz="2400" dirty="0" smtClean="0"/>
              <a:t>20 лет успешной работы</a:t>
            </a:r>
          </a:p>
          <a:p>
            <a:r>
              <a:rPr lang="ru-RU" sz="2400" dirty="0" smtClean="0"/>
              <a:t>50000 слушателей в год</a:t>
            </a:r>
          </a:p>
          <a:p>
            <a:r>
              <a:rPr lang="ru-RU" sz="2400" dirty="0" smtClean="0"/>
              <a:t>500000 выпускников с начала деятельности</a:t>
            </a:r>
          </a:p>
          <a:p>
            <a:r>
              <a:rPr lang="ru-RU" sz="2400" dirty="0" smtClean="0"/>
              <a:t>30% рынка авторизованного обучения </a:t>
            </a:r>
            <a:r>
              <a:rPr lang="en-US" sz="2400" dirty="0" smtClean="0"/>
              <a:t>Autodesk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23% - по </a:t>
            </a:r>
            <a:r>
              <a:rPr lang="en-US" sz="2400" dirty="0" smtClean="0"/>
              <a:t>Microsoft</a:t>
            </a:r>
            <a:endParaRPr lang="ru-RU" sz="2400" dirty="0" smtClean="0"/>
          </a:p>
          <a:p>
            <a:r>
              <a:rPr lang="ru-RU" sz="2400" dirty="0" smtClean="0"/>
              <a:t>10% - по </a:t>
            </a:r>
            <a:r>
              <a:rPr lang="en-US" sz="2400" dirty="0" smtClean="0"/>
              <a:t>Cisco</a:t>
            </a:r>
            <a:endParaRPr lang="ru-RU" sz="2400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5000625"/>
            <a:ext cx="34290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9569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роста: «два потерянных года»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73914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262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 обучения в современном мире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sz="half" idx="1"/>
          </p:nvPr>
        </p:nvSpPr>
        <p:spPr>
          <a:xfrm>
            <a:off x="1343025" y="1600200"/>
            <a:ext cx="5605463" cy="3268663"/>
          </a:xfrm>
        </p:spPr>
        <p:txBody>
          <a:bodyPr/>
          <a:lstStyle/>
          <a:p>
            <a:r>
              <a:rPr lang="ru-RU" smtClean="0"/>
              <a:t>Всё меняется, всё устаревает!</a:t>
            </a:r>
          </a:p>
          <a:p>
            <a:r>
              <a:rPr lang="ru-RU" smtClean="0"/>
              <a:t>Самый большой дефицит - время</a:t>
            </a:r>
          </a:p>
          <a:p>
            <a:r>
              <a:rPr lang="ru-RU" smtClean="0"/>
              <a:t>Поколение «Х» и особенно «</a:t>
            </a:r>
            <a:r>
              <a:rPr lang="en-US" smtClean="0"/>
              <a:t>Y</a:t>
            </a:r>
            <a:r>
              <a:rPr lang="ru-RU" smtClean="0"/>
              <a:t>»по-другому относятся к учёбе</a:t>
            </a:r>
          </a:p>
          <a:p>
            <a:r>
              <a:rPr lang="ru-RU" smtClean="0"/>
              <a:t>На «старье» далеко не уедешь!</a:t>
            </a:r>
          </a:p>
        </p:txBody>
      </p:sp>
      <p:pic>
        <p:nvPicPr>
          <p:cNvPr id="19460" name="Picture 8" descr="C:\Users\Гудзенко\AppData\Local\Microsoft\Windows\Temporary Internet Files\Content.IE5\ZZ7UHG5H\MC900157927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9925" y="1341438"/>
            <a:ext cx="1876425" cy="1793875"/>
          </a:xfrm>
          <a:noFill/>
        </p:spPr>
      </p:pic>
    </p:spTree>
    <p:extLst>
      <p:ext uri="{BB962C8B-B14F-4D97-AF65-F5344CB8AC3E}">
        <p14:creationId xmlns:p14="http://schemas.microsoft.com/office/powerpoint/2010/main" val="398344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Идеальное обучение: хочу, чтобы…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smtClean="0"/>
              <a:t>посоветовали, что нужно выучить</a:t>
            </a:r>
          </a:p>
          <a:p>
            <a:r>
              <a:rPr lang="ru-RU" sz="2400" smtClean="0"/>
              <a:t>организовали и мотивировали</a:t>
            </a:r>
          </a:p>
          <a:p>
            <a:r>
              <a:rPr lang="ru-RU" sz="2400" smtClean="0"/>
              <a:t>дали актуальный материал в удобной форме (лекции для аудиалов, тексты для визуалов)</a:t>
            </a:r>
          </a:p>
          <a:p>
            <a:r>
              <a:rPr lang="ru-RU" sz="2400" smtClean="0"/>
              <a:t>не грузили тем, что не нужно</a:t>
            </a:r>
          </a:p>
          <a:p>
            <a:r>
              <a:rPr lang="ru-RU" sz="2400" smtClean="0"/>
              <a:t>проверяли, как я выучил</a:t>
            </a:r>
          </a:p>
          <a:p>
            <a:r>
              <a:rPr lang="ru-RU" sz="2400" smtClean="0"/>
              <a:t>дали попрактиковаться</a:t>
            </a:r>
          </a:p>
          <a:p>
            <a:r>
              <a:rPr lang="ru-RU" sz="2400" smtClean="0"/>
              <a:t>отвечали на вопросы</a:t>
            </a:r>
          </a:p>
          <a:p>
            <a:r>
              <a:rPr lang="ru-RU" sz="2400" smtClean="0"/>
              <a:t>Чтобы свидетельство было серьёзным</a:t>
            </a:r>
          </a:p>
          <a:p>
            <a:r>
              <a:rPr lang="ru-RU" sz="2400" smtClean="0"/>
              <a:t>… Жду Ваши варианты!</a:t>
            </a:r>
          </a:p>
        </p:txBody>
      </p:sp>
    </p:spTree>
    <p:extLst>
      <p:ext uri="{BB962C8B-B14F-4D97-AF65-F5344CB8AC3E}">
        <p14:creationId xmlns:p14="http://schemas.microsoft.com/office/powerpoint/2010/main" val="361603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хорошо бы такое придумать…</a:t>
            </a:r>
            <a:endParaRPr lang="ru-RU" sz="4000" dirty="0"/>
          </a:p>
        </p:txBody>
      </p:sp>
      <p:sp>
        <p:nvSpPr>
          <p:cNvPr id="24579" name="Объек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Чтобы были достоинства всех методов!</a:t>
            </a:r>
          </a:p>
        </p:txBody>
      </p:sp>
    </p:spTree>
    <p:extLst>
      <p:ext uri="{BB962C8B-B14F-4D97-AF65-F5344CB8AC3E}">
        <p14:creationId xmlns:p14="http://schemas.microsoft.com/office/powerpoint/2010/main" val="3611203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Решение: вебинары от Специалиста</a:t>
            </a:r>
            <a:endParaRPr lang="ru-RU" sz="3600" dirty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smtClean="0"/>
              <a:t>Идея: слушатель через Интернет подключается к группе очного обучения и учится в этой группе вместе с другими удалёнными и очными слушателями</a:t>
            </a:r>
          </a:p>
          <a:p>
            <a:r>
              <a:rPr lang="ru-RU" sz="2400" smtClean="0"/>
              <a:t>Слушатель слышит преподавателя и видит его экран</a:t>
            </a:r>
          </a:p>
          <a:p>
            <a:r>
              <a:rPr lang="ru-RU" sz="2400" smtClean="0"/>
              <a:t>Есть голосовое общение и чат</a:t>
            </a:r>
          </a:p>
          <a:p>
            <a:r>
              <a:rPr lang="ru-RU" sz="2400" smtClean="0"/>
              <a:t>Преподаватель может подключаться к экрану слушателя</a:t>
            </a:r>
          </a:p>
          <a:p>
            <a:r>
              <a:rPr lang="ru-RU" sz="2400" smtClean="0"/>
              <a:t>Учебные материалы – электронные (как и у очников)</a:t>
            </a:r>
          </a:p>
          <a:p>
            <a:r>
              <a:rPr lang="ru-RU" sz="2400" smtClean="0"/>
              <a:t>Документ такой же, как при очном обучении</a:t>
            </a:r>
          </a:p>
          <a:p>
            <a:r>
              <a:rPr lang="ru-RU" sz="2400" smtClean="0"/>
              <a:t>Выдаётся запись курса!</a:t>
            </a:r>
          </a:p>
          <a:p>
            <a:endParaRPr lang="ru-RU" sz="2400" smtClean="0"/>
          </a:p>
        </p:txBody>
      </p:sp>
    </p:spTree>
    <p:extLst>
      <p:ext uri="{BB962C8B-B14F-4D97-AF65-F5344CB8AC3E}">
        <p14:creationId xmlns:p14="http://schemas.microsoft.com/office/powerpoint/2010/main" val="757534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это отличается от других 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вебинаров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smtClean="0"/>
              <a:t>Цель: приблизить дистанционное обучение к очному</a:t>
            </a:r>
          </a:p>
          <a:p>
            <a:r>
              <a:rPr lang="ru-RU" sz="2800" smtClean="0"/>
              <a:t>Очные и дистанционные слушатели учатся вместе, в одном ритме</a:t>
            </a:r>
          </a:p>
          <a:p>
            <a:r>
              <a:rPr lang="ru-RU" sz="2800" smtClean="0"/>
              <a:t>Преподаватель заряжается энергией от всех слушателей</a:t>
            </a:r>
          </a:p>
          <a:p>
            <a:r>
              <a:rPr lang="ru-RU" sz="2800" smtClean="0"/>
              <a:t>Постоянно онлайн, общение с преподавателем и друг с другом</a:t>
            </a:r>
          </a:p>
          <a:p>
            <a:r>
              <a:rPr lang="ru-RU" sz="2800" smtClean="0"/>
              <a:t>Делает ли это ещё кто-то? Да, делают вузы, из компьютерных центров никто не делает</a:t>
            </a:r>
          </a:p>
        </p:txBody>
      </p:sp>
    </p:spTree>
    <p:extLst>
      <p:ext uri="{BB962C8B-B14F-4D97-AF65-F5344CB8AC3E}">
        <p14:creationId xmlns:p14="http://schemas.microsoft.com/office/powerpoint/2010/main" val="1264167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Вебинары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методике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inClass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endParaRPr lang="ru-RU" sz="24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ru-RU" sz="24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ru-RU" sz="240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r>
              <a:rPr lang="ru-RU" sz="24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</a:t>
            </a:r>
            <a:r>
              <a:rPr lang="ru-RU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Веб + Семинар</a:t>
            </a:r>
          </a:p>
          <a:p>
            <a:pPr marL="457200" indent="-457200">
              <a:buNone/>
            </a:pPr>
            <a:r>
              <a:rPr lang="ru-RU" sz="24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</a:t>
            </a:r>
            <a:r>
              <a:rPr lang="ru-RU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методике </a:t>
            </a:r>
            <a:r>
              <a:rPr lang="en-US" sz="24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inClass</a:t>
            </a:r>
            <a:r>
              <a:rPr lang="ru-RU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проводится приближает дистанционное обучение к очному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3096344" cy="229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4463"/>
            <a:ext cx="3252837" cy="229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423355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функционал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специализированного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Регистрация мероприятия/участника</a:t>
            </a:r>
          </a:p>
          <a:p>
            <a:r>
              <a:rPr lang="ru-RU" dirty="0" smtClean="0"/>
              <a:t>Трансляция рабочего стола, звука, видео (опционально)</a:t>
            </a:r>
          </a:p>
          <a:p>
            <a:r>
              <a:rPr lang="ru-RU" dirty="0" smtClean="0"/>
              <a:t>Авторизация участника</a:t>
            </a:r>
          </a:p>
          <a:p>
            <a:r>
              <a:rPr lang="ru-RU" dirty="0" smtClean="0"/>
              <a:t>Запись трансляции</a:t>
            </a:r>
          </a:p>
          <a:p>
            <a:r>
              <a:rPr lang="ru-RU" dirty="0" smtClean="0"/>
              <a:t>Опросы</a:t>
            </a:r>
          </a:p>
          <a:p>
            <a:r>
              <a:rPr lang="ru-RU" dirty="0" smtClean="0"/>
              <a:t>Инструменты общения в ходе занятия </a:t>
            </a:r>
          </a:p>
          <a:p>
            <a:r>
              <a:rPr lang="ru-RU" dirty="0" smtClean="0"/>
              <a:t>Статистика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44749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Технические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Повышенная </a:t>
            </a:r>
            <a:r>
              <a:rPr lang="ru-RU" dirty="0" smtClean="0"/>
              <a:t>надежность</a:t>
            </a:r>
            <a:endParaRPr lang="en-US" dirty="0" smtClean="0"/>
          </a:p>
          <a:p>
            <a:r>
              <a:rPr lang="ru-RU" dirty="0" smtClean="0"/>
              <a:t>Высокая нагрузочная способность</a:t>
            </a:r>
            <a:endParaRPr lang="ru-RU" dirty="0" smtClean="0"/>
          </a:p>
          <a:p>
            <a:r>
              <a:rPr lang="ru-RU" dirty="0" smtClean="0"/>
              <a:t>Запись занятий</a:t>
            </a:r>
          </a:p>
          <a:p>
            <a:r>
              <a:rPr lang="ru-RU" dirty="0" smtClean="0"/>
              <a:t>Простота</a:t>
            </a:r>
          </a:p>
          <a:p>
            <a:r>
              <a:rPr lang="ru-RU" dirty="0" smtClean="0"/>
              <a:t>Дешевизна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79614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использования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технических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микрофоны </a:t>
            </a:r>
          </a:p>
          <a:p>
            <a:pPr lvl="0"/>
            <a:r>
              <a:rPr lang="ru-RU" dirty="0" smtClean="0"/>
              <a:t>гарнитуры </a:t>
            </a:r>
          </a:p>
          <a:p>
            <a:pPr lvl="0"/>
            <a:r>
              <a:rPr lang="ru-RU" dirty="0" smtClean="0"/>
              <a:t>колонки</a:t>
            </a:r>
          </a:p>
          <a:p>
            <a:pPr lvl="0"/>
            <a:r>
              <a:rPr lang="ru-RU" dirty="0" smtClean="0"/>
              <a:t>веб-камеры</a:t>
            </a:r>
          </a:p>
          <a:p>
            <a:pPr lvl="0"/>
            <a:r>
              <a:rPr lang="ru-RU" dirty="0"/>
              <a:t>ч</a:t>
            </a:r>
            <a:r>
              <a:rPr lang="ru-RU" dirty="0" smtClean="0"/>
              <a:t>аты</a:t>
            </a:r>
          </a:p>
          <a:p>
            <a:pPr lvl="0"/>
            <a:r>
              <a:rPr lang="ru-RU" dirty="0" smtClean="0"/>
              <a:t>маркеры</a:t>
            </a:r>
          </a:p>
          <a:p>
            <a:pPr lvl="0"/>
            <a:r>
              <a:rPr lang="ru-RU" dirty="0" smtClean="0"/>
              <a:t>планшеты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73034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Трансляция презентаций и экрана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800"/>
            <a:ext cx="66675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98958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со слушателями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944" y="2204864"/>
            <a:ext cx="2514717" cy="30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2813904" cy="3406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57514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Технические средства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 приложения</a:t>
            </a:r>
          </a:p>
          <a:p>
            <a:r>
              <a:rPr lang="ru-RU" dirty="0" smtClean="0"/>
              <a:t>Порталы</a:t>
            </a:r>
          </a:p>
          <a:p>
            <a:r>
              <a:rPr lang="ru-RU" dirty="0" smtClean="0"/>
              <a:t>Общедоступные средства </a:t>
            </a:r>
            <a:r>
              <a:rPr lang="en-US" dirty="0" smtClean="0"/>
              <a:t>p2p </a:t>
            </a:r>
            <a:r>
              <a:rPr lang="ru-RU" dirty="0" smtClean="0"/>
              <a:t>коммуникаций (</a:t>
            </a:r>
            <a:r>
              <a:rPr lang="en-US" dirty="0" err="1" smtClean="0"/>
              <a:t>skype</a:t>
            </a:r>
            <a:r>
              <a:rPr lang="en-US" dirty="0" smtClean="0"/>
              <a:t>, Live messenger)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554218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ПО: выбор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провайдера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064" y="1604291"/>
            <a:ext cx="6328196" cy="4511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05678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Cisco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Наиболее мощное решение</a:t>
            </a:r>
          </a:p>
          <a:p>
            <a:r>
              <a:rPr lang="ru-RU" dirty="0" smtClean="0"/>
              <a:t>Доступно в режимах аренды и приобретения</a:t>
            </a:r>
          </a:p>
          <a:p>
            <a:r>
              <a:rPr lang="ru-RU" dirty="0" smtClean="0"/>
              <a:t>Есть режим </a:t>
            </a:r>
            <a:r>
              <a:rPr lang="ru-RU" dirty="0" smtClean="0"/>
              <a:t>видеотрансляции, </a:t>
            </a:r>
            <a:r>
              <a:rPr lang="en-US" dirty="0" smtClean="0"/>
              <a:t>HD Video</a:t>
            </a:r>
            <a:endParaRPr lang="ru-RU" dirty="0" smtClean="0"/>
          </a:p>
          <a:p>
            <a:r>
              <a:rPr lang="ru-RU" dirty="0" smtClean="0"/>
              <a:t>Наиболее дорогое</a:t>
            </a:r>
          </a:p>
          <a:p>
            <a:r>
              <a:rPr lang="ru-RU" dirty="0" smtClean="0"/>
              <a:t>Мировой бренд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90435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Интерфейс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Webex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731622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154820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578681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Особенности, «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фичи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Есть клиент для </a:t>
            </a:r>
            <a:r>
              <a:rPr lang="ru-RU" dirty="0" err="1" smtClean="0"/>
              <a:t>Андроида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2348880"/>
            <a:ext cx="4690169" cy="391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71690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Adobe Connect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Стандартный набор</a:t>
            </a:r>
          </a:p>
          <a:p>
            <a:r>
              <a:rPr lang="ru-RU" dirty="0" smtClean="0"/>
              <a:t>Режимы аренды и приобретения</a:t>
            </a:r>
          </a:p>
          <a:p>
            <a:r>
              <a:rPr lang="ru-RU" dirty="0" smtClean="0"/>
              <a:t>Экономичное решение</a:t>
            </a:r>
          </a:p>
          <a:p>
            <a:r>
              <a:rPr lang="ru-RU" dirty="0" smtClean="0"/>
              <a:t>Мировой бренд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479552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Интерфейс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Adobe Connect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7"/>
            <a:ext cx="2880320" cy="162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647903"/>
            <a:ext cx="2834303" cy="160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031" y="3399120"/>
            <a:ext cx="2808312" cy="158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665" y="3573016"/>
            <a:ext cx="2840335" cy="160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59487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Приятные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фичи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81" y="3068960"/>
            <a:ext cx="5938019" cy="3340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259632" y="1701872"/>
            <a:ext cx="7534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Русскоязычный интерфейс</a:t>
            </a:r>
          </a:p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Синхронная запись трансляции и чата</a:t>
            </a:r>
          </a:p>
          <a:p>
            <a:pPr algn="l"/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671184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Citrix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gotoMeeting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/Webinar/Training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Линейка решений на «любой вкус»</a:t>
            </a:r>
          </a:p>
          <a:p>
            <a:r>
              <a:rPr lang="ru-RU" dirty="0" smtClean="0"/>
              <a:t>Работа с рабочим столом</a:t>
            </a:r>
          </a:p>
          <a:p>
            <a:r>
              <a:rPr lang="ru-RU" dirty="0" smtClean="0"/>
              <a:t>Экономичное решение</a:t>
            </a:r>
          </a:p>
          <a:p>
            <a:r>
              <a:rPr lang="en-US" dirty="0" smtClean="0"/>
              <a:t>HD video </a:t>
            </a:r>
            <a:r>
              <a:rPr lang="ru-RU" dirty="0" smtClean="0"/>
              <a:t>в тестировании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8712159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7488832" cy="561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760382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Приятные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фичи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259632" y="1701872"/>
            <a:ext cx="7534275" cy="215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Простота в использовании</a:t>
            </a:r>
          </a:p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</a:t>
            </a:r>
            <a:r>
              <a:rPr lang="en-US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iPad</a:t>
            </a:r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Компактная запись</a:t>
            </a:r>
          </a:p>
          <a:p>
            <a:pPr algn="l"/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799053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Microsoft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Lync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08" y="1340767"/>
            <a:ext cx="5825099" cy="443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904" y="4077072"/>
            <a:ext cx="3563024" cy="1301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32191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Приятные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фичи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259632" y="1701872"/>
            <a:ext cx="7534275" cy="215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локализации</a:t>
            </a:r>
          </a:p>
          <a:p>
            <a:pPr algn="l"/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Интеграция с 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Messenger</a:t>
            </a:r>
          </a:p>
          <a:p>
            <a:pPr algn="l"/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 Video</a:t>
            </a:r>
            <a:endParaRPr lang="ru-RU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3013216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hlinkClick r:id="rId2"/>
              </a:rPr>
              <a:t>http://www.specialist.ru/webinar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3"/>
              </a:rPr>
              <a:t>http://www.webex.com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4"/>
              </a:rPr>
              <a:t>http://www.gotomeeting.com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  <a:hlinkClick r:id="rId5"/>
              </a:rPr>
              <a:t>http://</a:t>
            </a:r>
            <a:r>
              <a:rPr lang="en-US" dirty="0" smtClean="0">
                <a:solidFill>
                  <a:srgbClr val="002060"/>
                </a:solidFill>
                <a:hlinkClick r:id="rId5"/>
              </a:rPr>
              <a:t>www.adobe.com/products/adobeconnect.html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759755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xfrm>
            <a:off x="4716463" y="620713"/>
            <a:ext cx="3995737" cy="1022337"/>
          </a:xfrm>
          <a:noFill/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/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>Ваши знания – ваше богатство.</a:t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/>
            </a:r>
            <a:br>
              <a:rPr lang="ru-RU" sz="3600" dirty="0" smtClean="0">
                <a:solidFill>
                  <a:srgbClr val="000066"/>
                </a:solidFill>
                <a:latin typeface="Arial" charset="0"/>
              </a:rPr>
            </a:br>
            <a:r>
              <a:rPr lang="ru-RU" sz="3600" dirty="0" smtClean="0">
                <a:solidFill>
                  <a:srgbClr val="000066"/>
                </a:solidFill>
                <a:latin typeface="Arial" charset="0"/>
              </a:rPr>
              <a:t>Инвестируйте в себя!</a:t>
            </a:r>
          </a:p>
        </p:txBody>
      </p:sp>
    </p:spTree>
    <p:extLst>
      <p:ext uri="{BB962C8B-B14F-4D97-AF65-F5344CB8AC3E}">
        <p14:creationId xmlns:p14="http://schemas.microsoft.com/office/powerpoint/2010/main" val="1750607912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иК">
  <a:themeElements>
    <a:clrScheme name="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ОиК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и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и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и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FFFFFF"/>
    </a:accent3>
    <a:accent4>
      <a:srgbClr val="000000"/>
    </a:accent4>
    <a:accent5>
      <a:srgbClr val="AEC7D0"/>
    </a:accent5>
    <a:accent6>
      <a:srgbClr val="E6A608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507</Words>
  <Application>Microsoft Office PowerPoint</Application>
  <PresentationFormat>Экран (4:3)</PresentationFormat>
  <Paragraphs>121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Тема Office</vt:lpstr>
      <vt:lpstr>ОиК</vt:lpstr>
      <vt:lpstr>Центр компьютерного обучения «Специалист»  при МГТУ им. Н.Э. Баумана   Технические средства проведения  вебинаров по методике inClass®</vt:lpstr>
      <vt:lpstr>Презентация PowerPoint</vt:lpstr>
      <vt:lpstr>Центр компьютерного обучения «Специалист» при МГТУ им.Н.Э.Баумана</vt:lpstr>
      <vt:lpstr>Динамика роста: «два потерянных года»</vt:lpstr>
      <vt:lpstr>Проблема обучения в современном мире</vt:lpstr>
      <vt:lpstr>Идеальное обучение: хочу, чтобы…</vt:lpstr>
      <vt:lpstr>А хорошо бы такое придумать…</vt:lpstr>
      <vt:lpstr>Решение: вебинары от Специалиста</vt:lpstr>
      <vt:lpstr>Чем это отличается от других вебинаров?</vt:lpstr>
      <vt:lpstr>Вебинары по методике inClass</vt:lpstr>
      <vt:lpstr>Основной функционал  специализированного ПО</vt:lpstr>
      <vt:lpstr>Технические требования</vt:lpstr>
      <vt:lpstr>Особенности использования  технических средств</vt:lpstr>
      <vt:lpstr>Трансляция презентаций и экрана</vt:lpstr>
      <vt:lpstr>Работа со слушателями</vt:lpstr>
      <vt:lpstr>Технические средства</vt:lpstr>
      <vt:lpstr>Рынок ПО: выбор провайдера</vt:lpstr>
      <vt:lpstr>Cisco Webex</vt:lpstr>
      <vt:lpstr>Интерфейс Webex</vt:lpstr>
      <vt:lpstr>Презентация PowerPoint</vt:lpstr>
      <vt:lpstr>Особенности, «фичи»</vt:lpstr>
      <vt:lpstr>Adobe Connect</vt:lpstr>
      <vt:lpstr>Интерфейс Adobe Connect</vt:lpstr>
      <vt:lpstr>Приятные «фичи»</vt:lpstr>
      <vt:lpstr>Citrix gotoMeeting/Webinar/Training</vt:lpstr>
      <vt:lpstr>Презентация PowerPoint</vt:lpstr>
      <vt:lpstr>Приятные «фичи»</vt:lpstr>
      <vt:lpstr>Microsoft Lync</vt:lpstr>
      <vt:lpstr>Приятные «фичи»</vt:lpstr>
      <vt:lpstr>Полезные ссылки</vt:lpstr>
      <vt:lpstr> Ваши знания – ваше богатство.  Инвестируйте в себя!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компьютерного обучения «Специалист»  при МГТУ им. Н.Э. Баумана  Управление сроками (расписанием) проекта Элементы составления расписания проекта</dc:title>
  <dc:creator>DND</dc:creator>
  <cp:lastModifiedBy>DND</cp:lastModifiedBy>
  <cp:revision>155</cp:revision>
  <dcterms:created xsi:type="dcterms:W3CDTF">2010-12-28T11:28:34Z</dcterms:created>
  <dcterms:modified xsi:type="dcterms:W3CDTF">2011-05-31T17:35:32Z</dcterms:modified>
</cp:coreProperties>
</file>