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3.xml" ContentType="application/vnd.openxmlformats-officedocument.drawingml.diagramData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sldIdLst>
    <p:sldId id="307" r:id="rId2"/>
    <p:sldId id="343" r:id="rId3"/>
    <p:sldId id="345" r:id="rId4"/>
    <p:sldId id="370" r:id="rId5"/>
    <p:sldId id="372" r:id="rId6"/>
    <p:sldId id="375" r:id="rId7"/>
    <p:sldId id="380" r:id="rId8"/>
    <p:sldId id="382" r:id="rId9"/>
    <p:sldId id="405" r:id="rId10"/>
    <p:sldId id="373" r:id="rId11"/>
    <p:sldId id="377" r:id="rId12"/>
    <p:sldId id="371" r:id="rId13"/>
    <p:sldId id="374" r:id="rId14"/>
    <p:sldId id="385" r:id="rId15"/>
    <p:sldId id="386" r:id="rId16"/>
    <p:sldId id="383" r:id="rId17"/>
    <p:sldId id="399" r:id="rId18"/>
    <p:sldId id="391" r:id="rId19"/>
    <p:sldId id="393" r:id="rId20"/>
    <p:sldId id="394" r:id="rId21"/>
    <p:sldId id="392" r:id="rId22"/>
    <p:sldId id="395" r:id="rId23"/>
    <p:sldId id="404" r:id="rId24"/>
    <p:sldId id="406" r:id="rId25"/>
    <p:sldId id="401" r:id="rId26"/>
    <p:sldId id="398" r:id="rId27"/>
    <p:sldId id="387" r:id="rId28"/>
    <p:sldId id="381" r:id="rId29"/>
    <p:sldId id="388" r:id="rId30"/>
    <p:sldId id="389" r:id="rId31"/>
    <p:sldId id="390" r:id="rId32"/>
    <p:sldId id="384" r:id="rId33"/>
    <p:sldId id="397" r:id="rId34"/>
    <p:sldId id="402" r:id="rId35"/>
    <p:sldId id="376" r:id="rId36"/>
    <p:sldId id="403" r:id="rId37"/>
    <p:sldId id="400" r:id="rId38"/>
    <p:sldId id="368" r:id="rId39"/>
    <p:sldId id="367" r:id="rId40"/>
    <p:sldId id="369" r:id="rId4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FF7009D-7C59-4910-940C-3DB0CA165B8B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F42940B-EAB9-4F98-8596-7013A0DEAC8F}">
      <dgm:prSet phldrT="[Текст]" custT="1"/>
      <dgm:spPr/>
      <dgm:t>
        <a:bodyPr/>
        <a:lstStyle/>
        <a:p>
          <a:r>
            <a:rPr lang="ru-RU" sz="2200" dirty="0" smtClean="0"/>
            <a:t>Текущее состояние</a:t>
          </a:r>
          <a:endParaRPr lang="ru-RU" sz="2200" dirty="0"/>
        </a:p>
      </dgm:t>
    </dgm:pt>
    <dgm:pt modelId="{78A93672-8644-4BBA-91A8-7568F852529B}" type="parTrans" cxnId="{3AE9E296-857B-43B7-91FB-9C9FF22871B1}">
      <dgm:prSet/>
      <dgm:spPr/>
      <dgm:t>
        <a:bodyPr/>
        <a:lstStyle/>
        <a:p>
          <a:endParaRPr lang="ru-RU"/>
        </a:p>
      </dgm:t>
    </dgm:pt>
    <dgm:pt modelId="{39131BE5-3B45-4FCD-BA5D-A28D4EFAF5AA}" type="sibTrans" cxnId="{3AE9E296-857B-43B7-91FB-9C9FF22871B1}">
      <dgm:prSet/>
      <dgm:spPr/>
      <dgm:t>
        <a:bodyPr/>
        <a:lstStyle/>
        <a:p>
          <a:endParaRPr lang="ru-RU"/>
        </a:p>
      </dgm:t>
    </dgm:pt>
    <dgm:pt modelId="{8A82F36B-E26F-41CF-A01F-7F3201C4C059}">
      <dgm:prSet phldrT="[Текст]" custT="1"/>
      <dgm:spPr/>
      <dgm:t>
        <a:bodyPr/>
        <a:lstStyle/>
        <a:p>
          <a:r>
            <a:rPr lang="ru-RU" sz="2200" dirty="0" smtClean="0"/>
            <a:t>Внедрение новой методики</a:t>
          </a:r>
          <a:endParaRPr lang="ru-RU" sz="2200" dirty="0"/>
        </a:p>
      </dgm:t>
    </dgm:pt>
    <dgm:pt modelId="{B824C3F2-8840-49A5-BC7B-877F3FB497D4}" type="parTrans" cxnId="{7D09409C-E5D7-45D5-9547-FB3D755A7928}">
      <dgm:prSet/>
      <dgm:spPr/>
      <dgm:t>
        <a:bodyPr/>
        <a:lstStyle/>
        <a:p>
          <a:endParaRPr lang="ru-RU"/>
        </a:p>
      </dgm:t>
    </dgm:pt>
    <dgm:pt modelId="{CE79E7BD-DBE2-408B-A807-C1D9A1267C98}" type="sibTrans" cxnId="{7D09409C-E5D7-45D5-9547-FB3D755A7928}">
      <dgm:prSet/>
      <dgm:spPr/>
      <dgm:t>
        <a:bodyPr/>
        <a:lstStyle/>
        <a:p>
          <a:endParaRPr lang="ru-RU"/>
        </a:p>
      </dgm:t>
    </dgm:pt>
    <dgm:pt modelId="{D73A4A6F-FC85-4AED-BE1B-676F17F25BCA}">
      <dgm:prSet phldrT="[Текст]" custT="1"/>
      <dgm:spPr/>
      <dgm:t>
        <a:bodyPr/>
        <a:lstStyle/>
        <a:p>
          <a:r>
            <a:rPr lang="ru-RU" sz="2000" dirty="0" smtClean="0"/>
            <a:t>Обкатка</a:t>
          </a:r>
          <a:r>
            <a:rPr lang="ru-RU" sz="1800" dirty="0" smtClean="0"/>
            <a:t>, </a:t>
          </a:r>
          <a:r>
            <a:rPr lang="ru-RU" sz="2000" dirty="0" smtClean="0"/>
            <a:t>Обучение</a:t>
          </a:r>
          <a:r>
            <a:rPr lang="ru-RU" sz="1800" dirty="0" smtClean="0"/>
            <a:t> </a:t>
          </a:r>
          <a:r>
            <a:rPr lang="ru-RU" sz="2000" dirty="0" smtClean="0"/>
            <a:t>персонала</a:t>
          </a:r>
          <a:endParaRPr lang="ru-RU" sz="2000" dirty="0"/>
        </a:p>
      </dgm:t>
    </dgm:pt>
    <dgm:pt modelId="{277F9A29-BC41-4C74-9438-E7D672E4C64A}" type="parTrans" cxnId="{D921CC01-36C0-4E12-AB06-1B0CF0783111}">
      <dgm:prSet/>
      <dgm:spPr/>
      <dgm:t>
        <a:bodyPr/>
        <a:lstStyle/>
        <a:p>
          <a:endParaRPr lang="ru-RU"/>
        </a:p>
      </dgm:t>
    </dgm:pt>
    <dgm:pt modelId="{58290BEF-E7B2-413B-8330-EBEB0F140855}" type="sibTrans" cxnId="{D921CC01-36C0-4E12-AB06-1B0CF0783111}">
      <dgm:prSet/>
      <dgm:spPr/>
      <dgm:t>
        <a:bodyPr/>
        <a:lstStyle/>
        <a:p>
          <a:endParaRPr lang="ru-RU"/>
        </a:p>
      </dgm:t>
    </dgm:pt>
    <dgm:pt modelId="{A386D861-6C3C-4030-9B27-95B4EC9C613A}">
      <dgm:prSet phldrT="[Текст]" custT="1"/>
      <dgm:spPr/>
      <dgm:t>
        <a:bodyPr/>
        <a:lstStyle/>
        <a:p>
          <a:r>
            <a:rPr lang="ru-RU" sz="2400" dirty="0" err="1" smtClean="0"/>
            <a:t>Эксплуа-тация</a:t>
          </a:r>
          <a:endParaRPr lang="ru-RU" sz="2400" dirty="0"/>
        </a:p>
      </dgm:t>
    </dgm:pt>
    <dgm:pt modelId="{BCF91146-8380-4650-A015-EC90BFF6EBAE}" type="parTrans" cxnId="{C6480330-B699-4736-A8EA-B3F7BE2FC391}">
      <dgm:prSet/>
      <dgm:spPr/>
      <dgm:t>
        <a:bodyPr/>
        <a:lstStyle/>
        <a:p>
          <a:endParaRPr lang="ru-RU"/>
        </a:p>
      </dgm:t>
    </dgm:pt>
    <dgm:pt modelId="{2D607E1C-E8BE-47B6-B0B6-9A6451EEFB9E}" type="sibTrans" cxnId="{C6480330-B699-4736-A8EA-B3F7BE2FC391}">
      <dgm:prSet/>
      <dgm:spPr/>
      <dgm:t>
        <a:bodyPr/>
        <a:lstStyle/>
        <a:p>
          <a:endParaRPr lang="ru-RU"/>
        </a:p>
      </dgm:t>
    </dgm:pt>
    <dgm:pt modelId="{FA15242D-04C3-4A53-97C8-C65D82086EA8}">
      <dgm:prSet phldrT="[Текст]"/>
      <dgm:spPr/>
      <dgm:t>
        <a:bodyPr/>
        <a:lstStyle/>
        <a:p>
          <a:r>
            <a:rPr lang="ru-RU" dirty="0" smtClean="0"/>
            <a:t>Анализ</a:t>
          </a:r>
          <a:endParaRPr lang="ru-RU" dirty="0"/>
        </a:p>
      </dgm:t>
    </dgm:pt>
    <dgm:pt modelId="{1975C5A8-252F-4A78-92D1-776166EAB278}" type="parTrans" cxnId="{1CA497A5-EC36-471A-A800-83B115652CB5}">
      <dgm:prSet/>
      <dgm:spPr/>
      <dgm:t>
        <a:bodyPr/>
        <a:lstStyle/>
        <a:p>
          <a:endParaRPr lang="ru-RU"/>
        </a:p>
      </dgm:t>
    </dgm:pt>
    <dgm:pt modelId="{82B0DD54-8AFF-4152-B491-3215F16294F5}" type="sibTrans" cxnId="{1CA497A5-EC36-471A-A800-83B115652CB5}">
      <dgm:prSet/>
      <dgm:spPr/>
      <dgm:t>
        <a:bodyPr/>
        <a:lstStyle/>
        <a:p>
          <a:endParaRPr lang="ru-RU"/>
        </a:p>
      </dgm:t>
    </dgm:pt>
    <dgm:pt modelId="{489122CF-21AB-44F5-B4AB-A28A428F508B}" type="pres">
      <dgm:prSet presAssocID="{5FF7009D-7C59-4910-940C-3DB0CA165B8B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0A72399-D699-4AA4-A697-790B5B2FA8B3}" type="pres">
      <dgm:prSet presAssocID="{9F42940B-EAB9-4F98-8596-7013A0DEAC8F}" presName="node" presStyleLbl="node1" presStyleIdx="0" presStyleCnt="5" custScaleX="141545" custScaleY="13373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548C7BB-1B25-42C2-A715-C517ADEED03F}" type="pres">
      <dgm:prSet presAssocID="{39131BE5-3B45-4FCD-BA5D-A28D4EFAF5AA}" presName="sibTrans" presStyleLbl="sibTrans2D1" presStyleIdx="0" presStyleCnt="5"/>
      <dgm:spPr/>
      <dgm:t>
        <a:bodyPr/>
        <a:lstStyle/>
        <a:p>
          <a:endParaRPr lang="ru-RU"/>
        </a:p>
      </dgm:t>
    </dgm:pt>
    <dgm:pt modelId="{596465B0-D470-47C2-AC7F-98E57ABAEE83}" type="pres">
      <dgm:prSet presAssocID="{39131BE5-3B45-4FCD-BA5D-A28D4EFAF5AA}" presName="connectorText" presStyleLbl="sibTrans2D1" presStyleIdx="0" presStyleCnt="5"/>
      <dgm:spPr/>
      <dgm:t>
        <a:bodyPr/>
        <a:lstStyle/>
        <a:p>
          <a:endParaRPr lang="ru-RU"/>
        </a:p>
      </dgm:t>
    </dgm:pt>
    <dgm:pt modelId="{CF7C85AB-4877-45FA-91C4-3A98BEDD93EB}" type="pres">
      <dgm:prSet presAssocID="{8A82F36B-E26F-41CF-A01F-7F3201C4C059}" presName="node" presStyleLbl="node1" presStyleIdx="1" presStyleCnt="5" custScaleX="142577" custScaleY="13992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38AF46D-0BFA-4257-A688-1127F17DCAB7}" type="pres">
      <dgm:prSet presAssocID="{CE79E7BD-DBE2-408B-A807-C1D9A1267C98}" presName="sibTrans" presStyleLbl="sibTrans2D1" presStyleIdx="1" presStyleCnt="5"/>
      <dgm:spPr/>
      <dgm:t>
        <a:bodyPr/>
        <a:lstStyle/>
        <a:p>
          <a:endParaRPr lang="ru-RU"/>
        </a:p>
      </dgm:t>
    </dgm:pt>
    <dgm:pt modelId="{35558071-38A3-4BB2-9A48-1AC1556C6DF5}" type="pres">
      <dgm:prSet presAssocID="{CE79E7BD-DBE2-408B-A807-C1D9A1267C98}" presName="connectorText" presStyleLbl="sibTrans2D1" presStyleIdx="1" presStyleCnt="5"/>
      <dgm:spPr/>
      <dgm:t>
        <a:bodyPr/>
        <a:lstStyle/>
        <a:p>
          <a:endParaRPr lang="ru-RU"/>
        </a:p>
      </dgm:t>
    </dgm:pt>
    <dgm:pt modelId="{3B54EDBD-51D4-44CE-BAF2-FCEE5E9BDB8C}" type="pres">
      <dgm:prSet presAssocID="{D73A4A6F-FC85-4AED-BE1B-676F17F25BCA}" presName="node" presStyleLbl="node1" presStyleIdx="2" presStyleCnt="5" custScaleX="131028" custScaleY="133206" custRadScaleRad="86802" custRadScaleInc="1479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46C0B97-A92C-4AB0-882A-A61149917315}" type="pres">
      <dgm:prSet presAssocID="{58290BEF-E7B2-413B-8330-EBEB0F140855}" presName="sibTrans" presStyleLbl="sibTrans2D1" presStyleIdx="2" presStyleCnt="5"/>
      <dgm:spPr/>
      <dgm:t>
        <a:bodyPr/>
        <a:lstStyle/>
        <a:p>
          <a:endParaRPr lang="ru-RU"/>
        </a:p>
      </dgm:t>
    </dgm:pt>
    <dgm:pt modelId="{E79E29E3-D661-49B8-96B1-E295B147DA85}" type="pres">
      <dgm:prSet presAssocID="{58290BEF-E7B2-413B-8330-EBEB0F140855}" presName="connectorText" presStyleLbl="sibTrans2D1" presStyleIdx="2" presStyleCnt="5"/>
      <dgm:spPr/>
      <dgm:t>
        <a:bodyPr/>
        <a:lstStyle/>
        <a:p>
          <a:endParaRPr lang="ru-RU"/>
        </a:p>
      </dgm:t>
    </dgm:pt>
    <dgm:pt modelId="{2F10D671-F7D0-4CAD-9778-501715D133BC}" type="pres">
      <dgm:prSet presAssocID="{A386D861-6C3C-4030-9B27-95B4EC9C613A}" presName="node" presStyleLbl="node1" presStyleIdx="3" presStyleCnt="5" custScaleX="137824" custScaleY="127565" custRadScaleRad="106894" custRadScaleInc="2227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E3CC70E-4CAA-4EA8-9530-F1393DCB54D9}" type="pres">
      <dgm:prSet presAssocID="{2D607E1C-E8BE-47B6-B0B6-9A6451EEFB9E}" presName="sibTrans" presStyleLbl="sibTrans2D1" presStyleIdx="3" presStyleCnt="5"/>
      <dgm:spPr/>
      <dgm:t>
        <a:bodyPr/>
        <a:lstStyle/>
        <a:p>
          <a:endParaRPr lang="ru-RU"/>
        </a:p>
      </dgm:t>
    </dgm:pt>
    <dgm:pt modelId="{E93DA172-E77B-4F91-8C9D-C318E7C1E9AB}" type="pres">
      <dgm:prSet presAssocID="{2D607E1C-E8BE-47B6-B0B6-9A6451EEFB9E}" presName="connectorText" presStyleLbl="sibTrans2D1" presStyleIdx="3" presStyleCnt="5"/>
      <dgm:spPr/>
      <dgm:t>
        <a:bodyPr/>
        <a:lstStyle/>
        <a:p>
          <a:endParaRPr lang="ru-RU"/>
        </a:p>
      </dgm:t>
    </dgm:pt>
    <dgm:pt modelId="{CBC618E2-F863-4868-A9AB-9C29906842A6}" type="pres">
      <dgm:prSet presAssocID="{FA15242D-04C3-4A53-97C8-C65D82086EA8}" presName="node" presStyleLbl="node1" presStyleIdx="4" presStyleCnt="5" custScaleX="136804" custScaleY="1305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864EE0E-B373-4F28-96AF-BDB800D45DE5}" type="pres">
      <dgm:prSet presAssocID="{82B0DD54-8AFF-4152-B491-3215F16294F5}" presName="sibTrans" presStyleLbl="sibTrans2D1" presStyleIdx="4" presStyleCnt="5"/>
      <dgm:spPr/>
      <dgm:t>
        <a:bodyPr/>
        <a:lstStyle/>
        <a:p>
          <a:endParaRPr lang="ru-RU"/>
        </a:p>
      </dgm:t>
    </dgm:pt>
    <dgm:pt modelId="{0F6CB1F0-A138-4FC9-BC13-6B0A37EDFADD}" type="pres">
      <dgm:prSet presAssocID="{82B0DD54-8AFF-4152-B491-3215F16294F5}" presName="connectorText" presStyleLbl="sibTrans2D1" presStyleIdx="4" presStyleCnt="5"/>
      <dgm:spPr/>
      <dgm:t>
        <a:bodyPr/>
        <a:lstStyle/>
        <a:p>
          <a:endParaRPr lang="ru-RU"/>
        </a:p>
      </dgm:t>
    </dgm:pt>
  </dgm:ptLst>
  <dgm:cxnLst>
    <dgm:cxn modelId="{2311FACA-B9D2-4EC6-9983-08DDD0AE9585}" type="presOf" srcId="{CE79E7BD-DBE2-408B-A807-C1D9A1267C98}" destId="{35558071-38A3-4BB2-9A48-1AC1556C6DF5}" srcOrd="1" destOrd="0" presId="urn:microsoft.com/office/officeart/2005/8/layout/cycle2"/>
    <dgm:cxn modelId="{FACDE877-5192-45A4-B02B-09E442C1B26C}" type="presOf" srcId="{39131BE5-3B45-4FCD-BA5D-A28D4EFAF5AA}" destId="{F548C7BB-1B25-42C2-A715-C517ADEED03F}" srcOrd="0" destOrd="0" presId="urn:microsoft.com/office/officeart/2005/8/layout/cycle2"/>
    <dgm:cxn modelId="{EB89231B-F762-4B22-8205-1C1604F6EBFA}" type="presOf" srcId="{9F42940B-EAB9-4F98-8596-7013A0DEAC8F}" destId="{C0A72399-D699-4AA4-A697-790B5B2FA8B3}" srcOrd="0" destOrd="0" presId="urn:microsoft.com/office/officeart/2005/8/layout/cycle2"/>
    <dgm:cxn modelId="{E8B736A6-2DF3-4D10-BB91-9BED93D17682}" type="presOf" srcId="{58290BEF-E7B2-413B-8330-EBEB0F140855}" destId="{E79E29E3-D661-49B8-96B1-E295B147DA85}" srcOrd="1" destOrd="0" presId="urn:microsoft.com/office/officeart/2005/8/layout/cycle2"/>
    <dgm:cxn modelId="{7D09409C-E5D7-45D5-9547-FB3D755A7928}" srcId="{5FF7009D-7C59-4910-940C-3DB0CA165B8B}" destId="{8A82F36B-E26F-41CF-A01F-7F3201C4C059}" srcOrd="1" destOrd="0" parTransId="{B824C3F2-8840-49A5-BC7B-877F3FB497D4}" sibTransId="{CE79E7BD-DBE2-408B-A807-C1D9A1267C98}"/>
    <dgm:cxn modelId="{75C71152-DE56-4668-8C5B-9251600AA86D}" type="presOf" srcId="{D73A4A6F-FC85-4AED-BE1B-676F17F25BCA}" destId="{3B54EDBD-51D4-44CE-BAF2-FCEE5E9BDB8C}" srcOrd="0" destOrd="0" presId="urn:microsoft.com/office/officeart/2005/8/layout/cycle2"/>
    <dgm:cxn modelId="{9FC10E2E-F089-4841-A8AE-3E0DF6F3B269}" type="presOf" srcId="{82B0DD54-8AFF-4152-B491-3215F16294F5}" destId="{4864EE0E-B373-4F28-96AF-BDB800D45DE5}" srcOrd="0" destOrd="0" presId="urn:microsoft.com/office/officeart/2005/8/layout/cycle2"/>
    <dgm:cxn modelId="{BFD8ED83-8A51-4F3B-9709-8A116FD48F18}" type="presOf" srcId="{5FF7009D-7C59-4910-940C-3DB0CA165B8B}" destId="{489122CF-21AB-44F5-B4AB-A28A428F508B}" srcOrd="0" destOrd="0" presId="urn:microsoft.com/office/officeart/2005/8/layout/cycle2"/>
    <dgm:cxn modelId="{451DE2BD-E320-435B-8F10-12142EE5344B}" type="presOf" srcId="{CE79E7BD-DBE2-408B-A807-C1D9A1267C98}" destId="{638AF46D-0BFA-4257-A688-1127F17DCAB7}" srcOrd="0" destOrd="0" presId="urn:microsoft.com/office/officeart/2005/8/layout/cycle2"/>
    <dgm:cxn modelId="{CFEF7462-D1B7-4F46-94C9-A02AE175DFE2}" type="presOf" srcId="{58290BEF-E7B2-413B-8330-EBEB0F140855}" destId="{E46C0B97-A92C-4AB0-882A-A61149917315}" srcOrd="0" destOrd="0" presId="urn:microsoft.com/office/officeart/2005/8/layout/cycle2"/>
    <dgm:cxn modelId="{662BFDCD-6A3E-4C25-934B-65E3D05B1CE9}" type="presOf" srcId="{2D607E1C-E8BE-47B6-B0B6-9A6451EEFB9E}" destId="{9E3CC70E-4CAA-4EA8-9530-F1393DCB54D9}" srcOrd="0" destOrd="0" presId="urn:microsoft.com/office/officeart/2005/8/layout/cycle2"/>
    <dgm:cxn modelId="{174C3C3D-1352-485D-8C6F-6A10B835334E}" type="presOf" srcId="{2D607E1C-E8BE-47B6-B0B6-9A6451EEFB9E}" destId="{E93DA172-E77B-4F91-8C9D-C318E7C1E9AB}" srcOrd="1" destOrd="0" presId="urn:microsoft.com/office/officeart/2005/8/layout/cycle2"/>
    <dgm:cxn modelId="{C928E70B-AF71-47FB-84ED-6732B9DD679C}" type="presOf" srcId="{82B0DD54-8AFF-4152-B491-3215F16294F5}" destId="{0F6CB1F0-A138-4FC9-BC13-6B0A37EDFADD}" srcOrd="1" destOrd="0" presId="urn:microsoft.com/office/officeart/2005/8/layout/cycle2"/>
    <dgm:cxn modelId="{C12DB0E7-B99F-4CE1-BBC5-CDBE946130B9}" type="presOf" srcId="{8A82F36B-E26F-41CF-A01F-7F3201C4C059}" destId="{CF7C85AB-4877-45FA-91C4-3A98BEDD93EB}" srcOrd="0" destOrd="0" presId="urn:microsoft.com/office/officeart/2005/8/layout/cycle2"/>
    <dgm:cxn modelId="{5C74AFD3-ADE9-4D18-A189-62E43B7AC7A6}" type="presOf" srcId="{39131BE5-3B45-4FCD-BA5D-A28D4EFAF5AA}" destId="{596465B0-D470-47C2-AC7F-98E57ABAEE83}" srcOrd="1" destOrd="0" presId="urn:microsoft.com/office/officeart/2005/8/layout/cycle2"/>
    <dgm:cxn modelId="{3AE9E296-857B-43B7-91FB-9C9FF22871B1}" srcId="{5FF7009D-7C59-4910-940C-3DB0CA165B8B}" destId="{9F42940B-EAB9-4F98-8596-7013A0DEAC8F}" srcOrd="0" destOrd="0" parTransId="{78A93672-8644-4BBA-91A8-7568F852529B}" sibTransId="{39131BE5-3B45-4FCD-BA5D-A28D4EFAF5AA}"/>
    <dgm:cxn modelId="{8EAE774F-7692-4904-BA55-D82BC867BB65}" type="presOf" srcId="{FA15242D-04C3-4A53-97C8-C65D82086EA8}" destId="{CBC618E2-F863-4868-A9AB-9C29906842A6}" srcOrd="0" destOrd="0" presId="urn:microsoft.com/office/officeart/2005/8/layout/cycle2"/>
    <dgm:cxn modelId="{C6480330-B699-4736-A8EA-B3F7BE2FC391}" srcId="{5FF7009D-7C59-4910-940C-3DB0CA165B8B}" destId="{A386D861-6C3C-4030-9B27-95B4EC9C613A}" srcOrd="3" destOrd="0" parTransId="{BCF91146-8380-4650-A015-EC90BFF6EBAE}" sibTransId="{2D607E1C-E8BE-47B6-B0B6-9A6451EEFB9E}"/>
    <dgm:cxn modelId="{1CA497A5-EC36-471A-A800-83B115652CB5}" srcId="{5FF7009D-7C59-4910-940C-3DB0CA165B8B}" destId="{FA15242D-04C3-4A53-97C8-C65D82086EA8}" srcOrd="4" destOrd="0" parTransId="{1975C5A8-252F-4A78-92D1-776166EAB278}" sibTransId="{82B0DD54-8AFF-4152-B491-3215F16294F5}"/>
    <dgm:cxn modelId="{B210CD39-730E-4A3F-9FC4-DF35BAB57BD5}" type="presOf" srcId="{A386D861-6C3C-4030-9B27-95B4EC9C613A}" destId="{2F10D671-F7D0-4CAD-9778-501715D133BC}" srcOrd="0" destOrd="0" presId="urn:microsoft.com/office/officeart/2005/8/layout/cycle2"/>
    <dgm:cxn modelId="{D921CC01-36C0-4E12-AB06-1B0CF0783111}" srcId="{5FF7009D-7C59-4910-940C-3DB0CA165B8B}" destId="{D73A4A6F-FC85-4AED-BE1B-676F17F25BCA}" srcOrd="2" destOrd="0" parTransId="{277F9A29-BC41-4C74-9438-E7D672E4C64A}" sibTransId="{58290BEF-E7B2-413B-8330-EBEB0F140855}"/>
    <dgm:cxn modelId="{7B4D8BE6-A6B7-444F-80B9-AD00B72D4F31}" type="presParOf" srcId="{489122CF-21AB-44F5-B4AB-A28A428F508B}" destId="{C0A72399-D699-4AA4-A697-790B5B2FA8B3}" srcOrd="0" destOrd="0" presId="urn:microsoft.com/office/officeart/2005/8/layout/cycle2"/>
    <dgm:cxn modelId="{FD0A8147-2DC4-4E40-87B1-1FB8BC5C18AA}" type="presParOf" srcId="{489122CF-21AB-44F5-B4AB-A28A428F508B}" destId="{F548C7BB-1B25-42C2-A715-C517ADEED03F}" srcOrd="1" destOrd="0" presId="urn:microsoft.com/office/officeart/2005/8/layout/cycle2"/>
    <dgm:cxn modelId="{CC22143D-D9F8-4E4B-A916-71C06B6B4B44}" type="presParOf" srcId="{F548C7BB-1B25-42C2-A715-C517ADEED03F}" destId="{596465B0-D470-47C2-AC7F-98E57ABAEE83}" srcOrd="0" destOrd="0" presId="urn:microsoft.com/office/officeart/2005/8/layout/cycle2"/>
    <dgm:cxn modelId="{7978AB47-E290-4BEB-A692-488601AA9D82}" type="presParOf" srcId="{489122CF-21AB-44F5-B4AB-A28A428F508B}" destId="{CF7C85AB-4877-45FA-91C4-3A98BEDD93EB}" srcOrd="2" destOrd="0" presId="urn:microsoft.com/office/officeart/2005/8/layout/cycle2"/>
    <dgm:cxn modelId="{DC5D91C1-46A5-4878-A558-E73A385D6874}" type="presParOf" srcId="{489122CF-21AB-44F5-B4AB-A28A428F508B}" destId="{638AF46D-0BFA-4257-A688-1127F17DCAB7}" srcOrd="3" destOrd="0" presId="urn:microsoft.com/office/officeart/2005/8/layout/cycle2"/>
    <dgm:cxn modelId="{51D161AE-CDDB-497F-8B1A-85A6BA545925}" type="presParOf" srcId="{638AF46D-0BFA-4257-A688-1127F17DCAB7}" destId="{35558071-38A3-4BB2-9A48-1AC1556C6DF5}" srcOrd="0" destOrd="0" presId="urn:microsoft.com/office/officeart/2005/8/layout/cycle2"/>
    <dgm:cxn modelId="{A8DA7635-252C-427B-94FF-5E4FD01A866A}" type="presParOf" srcId="{489122CF-21AB-44F5-B4AB-A28A428F508B}" destId="{3B54EDBD-51D4-44CE-BAF2-FCEE5E9BDB8C}" srcOrd="4" destOrd="0" presId="urn:microsoft.com/office/officeart/2005/8/layout/cycle2"/>
    <dgm:cxn modelId="{3C14A546-5DAE-4C4C-810A-58ACB7DB7366}" type="presParOf" srcId="{489122CF-21AB-44F5-B4AB-A28A428F508B}" destId="{E46C0B97-A92C-4AB0-882A-A61149917315}" srcOrd="5" destOrd="0" presId="urn:microsoft.com/office/officeart/2005/8/layout/cycle2"/>
    <dgm:cxn modelId="{7AB20BAE-CF63-4C3B-BAB3-937171685E9A}" type="presParOf" srcId="{E46C0B97-A92C-4AB0-882A-A61149917315}" destId="{E79E29E3-D661-49B8-96B1-E295B147DA85}" srcOrd="0" destOrd="0" presId="urn:microsoft.com/office/officeart/2005/8/layout/cycle2"/>
    <dgm:cxn modelId="{F3BF1F21-E52A-4839-9A2B-456DBAECFB36}" type="presParOf" srcId="{489122CF-21AB-44F5-B4AB-A28A428F508B}" destId="{2F10D671-F7D0-4CAD-9778-501715D133BC}" srcOrd="6" destOrd="0" presId="urn:microsoft.com/office/officeart/2005/8/layout/cycle2"/>
    <dgm:cxn modelId="{B97D0A49-E1A1-4C1F-95BB-E01EC3C0AA8B}" type="presParOf" srcId="{489122CF-21AB-44F5-B4AB-A28A428F508B}" destId="{9E3CC70E-4CAA-4EA8-9530-F1393DCB54D9}" srcOrd="7" destOrd="0" presId="urn:microsoft.com/office/officeart/2005/8/layout/cycle2"/>
    <dgm:cxn modelId="{E06B7A27-D0EE-46FF-AA0B-65C0F55CF335}" type="presParOf" srcId="{9E3CC70E-4CAA-4EA8-9530-F1393DCB54D9}" destId="{E93DA172-E77B-4F91-8C9D-C318E7C1E9AB}" srcOrd="0" destOrd="0" presId="urn:microsoft.com/office/officeart/2005/8/layout/cycle2"/>
    <dgm:cxn modelId="{9963A1B2-454E-4B1C-8A37-168A13E58754}" type="presParOf" srcId="{489122CF-21AB-44F5-B4AB-A28A428F508B}" destId="{CBC618E2-F863-4868-A9AB-9C29906842A6}" srcOrd="8" destOrd="0" presId="urn:microsoft.com/office/officeart/2005/8/layout/cycle2"/>
    <dgm:cxn modelId="{F73320E4-8A68-4E3C-892E-2E2FFCAFA5BA}" type="presParOf" srcId="{489122CF-21AB-44F5-B4AB-A28A428F508B}" destId="{4864EE0E-B373-4F28-96AF-BDB800D45DE5}" srcOrd="9" destOrd="0" presId="urn:microsoft.com/office/officeart/2005/8/layout/cycle2"/>
    <dgm:cxn modelId="{051B6F46-07EA-4B39-97BE-F4CF236A0381}" type="presParOf" srcId="{4864EE0E-B373-4F28-96AF-BDB800D45DE5}" destId="{0F6CB1F0-A138-4FC9-BC13-6B0A37EDFADD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AE35849-E320-439E-8CC2-5B68E1831B80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1A29390-148E-4E06-8DB9-537EB3B40273}">
      <dgm:prSet phldrT="[Текст]"/>
      <dgm:spPr/>
      <dgm:t>
        <a:bodyPr/>
        <a:lstStyle/>
        <a:p>
          <a:r>
            <a:rPr lang="ru-RU" dirty="0" smtClean="0"/>
            <a:t>Портфели</a:t>
          </a:r>
          <a:endParaRPr lang="ru-RU" dirty="0"/>
        </a:p>
      </dgm:t>
    </dgm:pt>
    <dgm:pt modelId="{10CC7FDA-15C9-46E2-B2D8-86BE3C6FD199}" type="parTrans" cxnId="{481C9F0C-E951-4952-AE03-1E444C975C04}">
      <dgm:prSet/>
      <dgm:spPr/>
      <dgm:t>
        <a:bodyPr/>
        <a:lstStyle/>
        <a:p>
          <a:endParaRPr lang="ru-RU"/>
        </a:p>
      </dgm:t>
    </dgm:pt>
    <dgm:pt modelId="{719B28AF-072E-478D-92A6-409433D5498C}" type="sibTrans" cxnId="{481C9F0C-E951-4952-AE03-1E444C975C04}">
      <dgm:prSet/>
      <dgm:spPr/>
      <dgm:t>
        <a:bodyPr/>
        <a:lstStyle/>
        <a:p>
          <a:endParaRPr lang="ru-RU"/>
        </a:p>
      </dgm:t>
    </dgm:pt>
    <dgm:pt modelId="{A8C20C19-0A47-4CBA-8079-916B85C18E3B}">
      <dgm:prSet phldrT="[Текст]"/>
      <dgm:spPr/>
      <dgm:t>
        <a:bodyPr/>
        <a:lstStyle/>
        <a:p>
          <a:r>
            <a:rPr lang="ru-RU" dirty="0" smtClean="0"/>
            <a:t>Проектное управление</a:t>
          </a:r>
          <a:endParaRPr lang="ru-RU" dirty="0"/>
        </a:p>
      </dgm:t>
    </dgm:pt>
    <dgm:pt modelId="{255D60E9-F1B0-44F7-89B6-1F56BFE885D9}" type="parTrans" cxnId="{5842AAAC-6F26-4440-BAAD-2B79667CF74C}">
      <dgm:prSet/>
      <dgm:spPr/>
      <dgm:t>
        <a:bodyPr/>
        <a:lstStyle/>
        <a:p>
          <a:endParaRPr lang="ru-RU"/>
        </a:p>
      </dgm:t>
    </dgm:pt>
    <dgm:pt modelId="{D0D77DCD-A415-4C46-8F29-B5699463CB1C}" type="sibTrans" cxnId="{5842AAAC-6F26-4440-BAAD-2B79667CF74C}">
      <dgm:prSet/>
      <dgm:spPr/>
      <dgm:t>
        <a:bodyPr/>
        <a:lstStyle/>
        <a:p>
          <a:endParaRPr lang="ru-RU"/>
        </a:p>
      </dgm:t>
    </dgm:pt>
    <dgm:pt modelId="{975333D1-8D06-4BF0-B67F-968463F5290A}">
      <dgm:prSet phldrT="[Текст]"/>
      <dgm:spPr/>
      <dgm:t>
        <a:bodyPr/>
        <a:lstStyle/>
        <a:p>
          <a:r>
            <a:rPr lang="ru-RU" dirty="0" smtClean="0"/>
            <a:t>Локальные проекты</a:t>
          </a:r>
          <a:endParaRPr lang="ru-RU" dirty="0"/>
        </a:p>
      </dgm:t>
    </dgm:pt>
    <dgm:pt modelId="{D3BD419C-7741-4F43-866F-478073678019}" type="parTrans" cxnId="{AFA5DB18-90CE-4461-9BA4-66CE64291CA2}">
      <dgm:prSet/>
      <dgm:spPr/>
      <dgm:t>
        <a:bodyPr/>
        <a:lstStyle/>
        <a:p>
          <a:endParaRPr lang="ru-RU"/>
        </a:p>
      </dgm:t>
    </dgm:pt>
    <dgm:pt modelId="{B4B3B69C-83BC-4357-9F61-C34A1ACCD98F}" type="sibTrans" cxnId="{AFA5DB18-90CE-4461-9BA4-66CE64291CA2}">
      <dgm:prSet/>
      <dgm:spPr/>
      <dgm:t>
        <a:bodyPr/>
        <a:lstStyle/>
        <a:p>
          <a:endParaRPr lang="ru-RU"/>
        </a:p>
      </dgm:t>
    </dgm:pt>
    <dgm:pt modelId="{3D5590DB-638F-482D-98C4-5E1A803375F7}">
      <dgm:prSet phldrT="[Текст]"/>
      <dgm:spPr/>
      <dgm:t>
        <a:bodyPr/>
        <a:lstStyle/>
        <a:p>
          <a:r>
            <a:rPr lang="ru-RU" dirty="0" smtClean="0"/>
            <a:t>Программы проектов</a:t>
          </a:r>
          <a:endParaRPr lang="ru-RU" dirty="0"/>
        </a:p>
      </dgm:t>
    </dgm:pt>
    <dgm:pt modelId="{F3E3B2C9-7B5B-459E-936E-B45049E100B6}" type="parTrans" cxnId="{EC1CEB11-68B3-42BC-A4AE-37450048878C}">
      <dgm:prSet/>
      <dgm:spPr/>
      <dgm:t>
        <a:bodyPr/>
        <a:lstStyle/>
        <a:p>
          <a:endParaRPr lang="ru-RU"/>
        </a:p>
      </dgm:t>
    </dgm:pt>
    <dgm:pt modelId="{D003F8BB-16B8-4559-AD07-9B1148B6FBEF}" type="sibTrans" cxnId="{EC1CEB11-68B3-42BC-A4AE-37450048878C}">
      <dgm:prSet/>
      <dgm:spPr/>
      <dgm:t>
        <a:bodyPr/>
        <a:lstStyle/>
        <a:p>
          <a:endParaRPr lang="ru-RU"/>
        </a:p>
      </dgm:t>
    </dgm:pt>
    <dgm:pt modelId="{CCBF2D88-A448-4216-A9D9-84824A602434}" type="pres">
      <dgm:prSet presAssocID="{FAE35849-E320-439E-8CC2-5B68E1831B80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ru-RU"/>
        </a:p>
      </dgm:t>
    </dgm:pt>
    <dgm:pt modelId="{5BBBEA8A-A4AF-45AD-8AD9-E88653A06DDE}" type="pres">
      <dgm:prSet presAssocID="{FAE35849-E320-439E-8CC2-5B68E1831B80}" presName="pyramid" presStyleLbl="node1" presStyleIdx="0" presStyleCnt="1"/>
      <dgm:spPr/>
    </dgm:pt>
    <dgm:pt modelId="{2D021CED-0693-4440-9E30-7112A91F16C5}" type="pres">
      <dgm:prSet presAssocID="{FAE35849-E320-439E-8CC2-5B68E1831B80}" presName="theList" presStyleCnt="0"/>
      <dgm:spPr/>
    </dgm:pt>
    <dgm:pt modelId="{CC536534-8FA2-4DAA-9A6F-D62DFA1A9D65}" type="pres">
      <dgm:prSet presAssocID="{01A29390-148E-4E06-8DB9-537EB3B40273}" presName="aNode" presStyleLbl="fgAcc1" presStyleIdx="0" presStyleCnt="4" custLinFactY="69010" custLinFactNeighborX="-52289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995B7B-573F-4E8F-9234-582787B984D7}" type="pres">
      <dgm:prSet presAssocID="{01A29390-148E-4E06-8DB9-537EB3B40273}" presName="aSpace" presStyleCnt="0"/>
      <dgm:spPr/>
    </dgm:pt>
    <dgm:pt modelId="{81C69949-87B1-42C2-84A2-88BC3F0D74E6}" type="pres">
      <dgm:prSet presAssocID="{A8C20C19-0A47-4CBA-8079-916B85C18E3B}" presName="aNode" presStyleLbl="fgAcc1" presStyleIdx="1" presStyleCnt="4" custLinFactY="158847" custLinFactNeighborX="-52289" custLinFactNeighborY="2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C68EC97-CC8B-4782-AD6F-2CD8BA3F5B11}" type="pres">
      <dgm:prSet presAssocID="{A8C20C19-0A47-4CBA-8079-916B85C18E3B}" presName="aSpace" presStyleCnt="0"/>
      <dgm:spPr/>
    </dgm:pt>
    <dgm:pt modelId="{0758869F-881A-4DB8-994F-E0EC007771E3}" type="pres">
      <dgm:prSet presAssocID="{975333D1-8D06-4BF0-B67F-968463F5290A}" presName="aNode" presStyleLbl="fgAcc1" presStyleIdx="2" presStyleCnt="4" custLinFactY="153766" custLinFactNeighborX="-49842" custLinFactNeighborY="2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4609AC3-0FE8-4468-B7A5-1E114873104C}" type="pres">
      <dgm:prSet presAssocID="{975333D1-8D06-4BF0-B67F-968463F5290A}" presName="aSpace" presStyleCnt="0"/>
      <dgm:spPr/>
    </dgm:pt>
    <dgm:pt modelId="{B384DDC4-0364-4F51-8648-8ED6986ED74C}" type="pres">
      <dgm:prSet presAssocID="{3D5590DB-638F-482D-98C4-5E1A803375F7}" presName="aNode" presStyleLbl="fgAcc1" presStyleIdx="3" presStyleCnt="4" custLinFactY="-123571" custLinFactNeighborX="-52289" custLinFactNeighborY="-2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542198-982A-40EC-B072-45C703140C1A}" type="pres">
      <dgm:prSet presAssocID="{3D5590DB-638F-482D-98C4-5E1A803375F7}" presName="aSpace" presStyleCnt="0"/>
      <dgm:spPr/>
    </dgm:pt>
  </dgm:ptLst>
  <dgm:cxnLst>
    <dgm:cxn modelId="{3EC80E8E-D32F-4B62-ABDE-686E709A0FAC}" type="presOf" srcId="{FAE35849-E320-439E-8CC2-5B68E1831B80}" destId="{CCBF2D88-A448-4216-A9D9-84824A602434}" srcOrd="0" destOrd="0" presId="urn:microsoft.com/office/officeart/2005/8/layout/pyramid2"/>
    <dgm:cxn modelId="{6D3DE748-AE4F-4C74-A7AD-FEB9269D25A3}" type="presOf" srcId="{A8C20C19-0A47-4CBA-8079-916B85C18E3B}" destId="{81C69949-87B1-42C2-84A2-88BC3F0D74E6}" srcOrd="0" destOrd="0" presId="urn:microsoft.com/office/officeart/2005/8/layout/pyramid2"/>
    <dgm:cxn modelId="{1B244DEC-BEF2-4BF9-A47E-449EC2BA9A02}" type="presOf" srcId="{975333D1-8D06-4BF0-B67F-968463F5290A}" destId="{0758869F-881A-4DB8-994F-E0EC007771E3}" srcOrd="0" destOrd="0" presId="urn:microsoft.com/office/officeart/2005/8/layout/pyramid2"/>
    <dgm:cxn modelId="{E755E570-50F2-4416-9099-7B9F1B445298}" type="presOf" srcId="{01A29390-148E-4E06-8DB9-537EB3B40273}" destId="{CC536534-8FA2-4DAA-9A6F-D62DFA1A9D65}" srcOrd="0" destOrd="0" presId="urn:microsoft.com/office/officeart/2005/8/layout/pyramid2"/>
    <dgm:cxn modelId="{F7BBCF05-38D7-4EC9-8F80-747D3E024BAF}" type="presOf" srcId="{3D5590DB-638F-482D-98C4-5E1A803375F7}" destId="{B384DDC4-0364-4F51-8648-8ED6986ED74C}" srcOrd="0" destOrd="0" presId="urn:microsoft.com/office/officeart/2005/8/layout/pyramid2"/>
    <dgm:cxn modelId="{EC1CEB11-68B3-42BC-A4AE-37450048878C}" srcId="{FAE35849-E320-439E-8CC2-5B68E1831B80}" destId="{3D5590DB-638F-482D-98C4-5E1A803375F7}" srcOrd="3" destOrd="0" parTransId="{F3E3B2C9-7B5B-459E-936E-B45049E100B6}" sibTransId="{D003F8BB-16B8-4559-AD07-9B1148B6FBEF}"/>
    <dgm:cxn modelId="{AFA5DB18-90CE-4461-9BA4-66CE64291CA2}" srcId="{FAE35849-E320-439E-8CC2-5B68E1831B80}" destId="{975333D1-8D06-4BF0-B67F-968463F5290A}" srcOrd="2" destOrd="0" parTransId="{D3BD419C-7741-4F43-866F-478073678019}" sibTransId="{B4B3B69C-83BC-4357-9F61-C34A1ACCD98F}"/>
    <dgm:cxn modelId="{481C9F0C-E951-4952-AE03-1E444C975C04}" srcId="{FAE35849-E320-439E-8CC2-5B68E1831B80}" destId="{01A29390-148E-4E06-8DB9-537EB3B40273}" srcOrd="0" destOrd="0" parTransId="{10CC7FDA-15C9-46E2-B2D8-86BE3C6FD199}" sibTransId="{719B28AF-072E-478D-92A6-409433D5498C}"/>
    <dgm:cxn modelId="{5842AAAC-6F26-4440-BAAD-2B79667CF74C}" srcId="{FAE35849-E320-439E-8CC2-5B68E1831B80}" destId="{A8C20C19-0A47-4CBA-8079-916B85C18E3B}" srcOrd="1" destOrd="0" parTransId="{255D60E9-F1B0-44F7-89B6-1F56BFE885D9}" sibTransId="{D0D77DCD-A415-4C46-8F29-B5699463CB1C}"/>
    <dgm:cxn modelId="{18B4B68B-B764-4C87-9A23-695B0FFA4AF6}" type="presParOf" srcId="{CCBF2D88-A448-4216-A9D9-84824A602434}" destId="{5BBBEA8A-A4AF-45AD-8AD9-E88653A06DDE}" srcOrd="0" destOrd="0" presId="urn:microsoft.com/office/officeart/2005/8/layout/pyramid2"/>
    <dgm:cxn modelId="{A38B0E99-EDAD-4162-93E7-08AD19A4D9D4}" type="presParOf" srcId="{CCBF2D88-A448-4216-A9D9-84824A602434}" destId="{2D021CED-0693-4440-9E30-7112A91F16C5}" srcOrd="1" destOrd="0" presId="urn:microsoft.com/office/officeart/2005/8/layout/pyramid2"/>
    <dgm:cxn modelId="{3819FF24-D635-4B22-9369-14376083835E}" type="presParOf" srcId="{2D021CED-0693-4440-9E30-7112A91F16C5}" destId="{CC536534-8FA2-4DAA-9A6F-D62DFA1A9D65}" srcOrd="0" destOrd="0" presId="urn:microsoft.com/office/officeart/2005/8/layout/pyramid2"/>
    <dgm:cxn modelId="{C5009F57-2FFA-4CA4-A66C-343DA76C9422}" type="presParOf" srcId="{2D021CED-0693-4440-9E30-7112A91F16C5}" destId="{3B995B7B-573F-4E8F-9234-582787B984D7}" srcOrd="1" destOrd="0" presId="urn:microsoft.com/office/officeart/2005/8/layout/pyramid2"/>
    <dgm:cxn modelId="{729A4F55-BDDF-4411-BC54-6DF88B0AD3F7}" type="presParOf" srcId="{2D021CED-0693-4440-9E30-7112A91F16C5}" destId="{81C69949-87B1-42C2-84A2-88BC3F0D74E6}" srcOrd="2" destOrd="0" presId="urn:microsoft.com/office/officeart/2005/8/layout/pyramid2"/>
    <dgm:cxn modelId="{904681C1-F140-4593-AA13-44513833610F}" type="presParOf" srcId="{2D021CED-0693-4440-9E30-7112A91F16C5}" destId="{CC68EC97-CC8B-4782-AD6F-2CD8BA3F5B11}" srcOrd="3" destOrd="0" presId="urn:microsoft.com/office/officeart/2005/8/layout/pyramid2"/>
    <dgm:cxn modelId="{B99F517A-8BEA-470F-B531-A925260DC7CB}" type="presParOf" srcId="{2D021CED-0693-4440-9E30-7112A91F16C5}" destId="{0758869F-881A-4DB8-994F-E0EC007771E3}" srcOrd="4" destOrd="0" presId="urn:microsoft.com/office/officeart/2005/8/layout/pyramid2"/>
    <dgm:cxn modelId="{1EFED7AD-1CCD-4F51-8852-08B6B24DA32D}" type="presParOf" srcId="{2D021CED-0693-4440-9E30-7112A91F16C5}" destId="{74609AC3-0FE8-4468-B7A5-1E114873104C}" srcOrd="5" destOrd="0" presId="urn:microsoft.com/office/officeart/2005/8/layout/pyramid2"/>
    <dgm:cxn modelId="{F3AD19DB-CA07-42CF-9E75-10CE07272044}" type="presParOf" srcId="{2D021CED-0693-4440-9E30-7112A91F16C5}" destId="{B384DDC4-0364-4F51-8648-8ED6986ED74C}" srcOrd="6" destOrd="0" presId="urn:microsoft.com/office/officeart/2005/8/layout/pyramid2"/>
    <dgm:cxn modelId="{9982FE75-97AF-4BCE-B90E-1EDA7A67DF18}" type="presParOf" srcId="{2D021CED-0693-4440-9E30-7112A91F16C5}" destId="{21542198-982A-40EC-B072-45C703140C1A}" srcOrd="7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1E94D19-8176-4969-B579-18897B9601F6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94D265D-2A13-40CC-B487-291FDD4965F7}">
      <dgm:prSet phldrT="[Текст]"/>
      <dgm:spPr/>
      <dgm:t>
        <a:bodyPr/>
        <a:lstStyle/>
        <a:p>
          <a:r>
            <a:rPr lang="ru-RU" dirty="0" smtClean="0"/>
            <a:t>Организация</a:t>
          </a:r>
          <a:endParaRPr lang="ru-RU" dirty="0"/>
        </a:p>
      </dgm:t>
    </dgm:pt>
    <dgm:pt modelId="{E258E898-DCCD-4C7C-989F-1DA8BECFB505}" type="parTrans" cxnId="{A2106D3C-C2AC-4E49-AF92-9A47549B2154}">
      <dgm:prSet/>
      <dgm:spPr/>
      <dgm:t>
        <a:bodyPr/>
        <a:lstStyle/>
        <a:p>
          <a:endParaRPr lang="ru-RU"/>
        </a:p>
      </dgm:t>
    </dgm:pt>
    <dgm:pt modelId="{2F7EE9B7-140B-4248-B0E0-B3E402B7E931}" type="sibTrans" cxnId="{A2106D3C-C2AC-4E49-AF92-9A47549B2154}">
      <dgm:prSet/>
      <dgm:spPr/>
      <dgm:t>
        <a:bodyPr/>
        <a:lstStyle/>
        <a:p>
          <a:endParaRPr lang="ru-RU"/>
        </a:p>
      </dgm:t>
    </dgm:pt>
    <dgm:pt modelId="{DA6E5072-FA8C-4573-9FC8-F0B3745F9B0C}">
      <dgm:prSet phldrT="[Текст]"/>
      <dgm:spPr/>
      <dgm:t>
        <a:bodyPr/>
        <a:lstStyle/>
        <a:p>
          <a:r>
            <a:rPr lang="ru-RU" dirty="0" smtClean="0"/>
            <a:t>Функциональная</a:t>
          </a:r>
          <a:endParaRPr lang="ru-RU" dirty="0"/>
        </a:p>
      </dgm:t>
    </dgm:pt>
    <dgm:pt modelId="{E6D2B5C6-EF3C-4891-AD60-202DFBEE5706}" type="parTrans" cxnId="{EC895225-9A6A-4557-81BC-1AAF6F5ACEC9}">
      <dgm:prSet/>
      <dgm:spPr/>
      <dgm:t>
        <a:bodyPr/>
        <a:lstStyle/>
        <a:p>
          <a:endParaRPr lang="ru-RU"/>
        </a:p>
      </dgm:t>
    </dgm:pt>
    <dgm:pt modelId="{B843AA77-1C3C-4BD8-B6D6-1C501A67BF22}" type="sibTrans" cxnId="{EC895225-9A6A-4557-81BC-1AAF6F5ACEC9}">
      <dgm:prSet/>
      <dgm:spPr/>
      <dgm:t>
        <a:bodyPr/>
        <a:lstStyle/>
        <a:p>
          <a:endParaRPr lang="ru-RU"/>
        </a:p>
      </dgm:t>
    </dgm:pt>
    <dgm:pt modelId="{4ADB52E9-731C-43C3-A068-A743666DB41A}">
      <dgm:prSet phldrT="[Текст]"/>
      <dgm:spPr/>
      <dgm:t>
        <a:bodyPr/>
        <a:lstStyle/>
        <a:p>
          <a:r>
            <a:rPr lang="ru-RU" dirty="0" smtClean="0"/>
            <a:t>Матричная</a:t>
          </a:r>
          <a:endParaRPr lang="ru-RU" dirty="0"/>
        </a:p>
      </dgm:t>
    </dgm:pt>
    <dgm:pt modelId="{4FCA59BF-9CBB-42B8-A77C-DAC18A1E4EDD}" type="parTrans" cxnId="{DEEC0980-80E6-4B3F-B3F8-B33E8AB41353}">
      <dgm:prSet/>
      <dgm:spPr/>
      <dgm:t>
        <a:bodyPr/>
        <a:lstStyle/>
        <a:p>
          <a:endParaRPr lang="ru-RU"/>
        </a:p>
      </dgm:t>
    </dgm:pt>
    <dgm:pt modelId="{D4B3AB5D-8C57-4A92-ADC0-5436C9921CF0}" type="sibTrans" cxnId="{DEEC0980-80E6-4B3F-B3F8-B33E8AB41353}">
      <dgm:prSet/>
      <dgm:spPr/>
      <dgm:t>
        <a:bodyPr/>
        <a:lstStyle/>
        <a:p>
          <a:endParaRPr lang="ru-RU"/>
        </a:p>
      </dgm:t>
    </dgm:pt>
    <dgm:pt modelId="{BD80E8FC-7755-4266-BA2B-F7BBCB54808D}">
      <dgm:prSet phldrT="[Текст]"/>
      <dgm:spPr/>
      <dgm:t>
        <a:bodyPr/>
        <a:lstStyle/>
        <a:p>
          <a:r>
            <a:rPr lang="ru-RU" dirty="0" smtClean="0"/>
            <a:t>Проектная</a:t>
          </a:r>
          <a:endParaRPr lang="ru-RU" dirty="0"/>
        </a:p>
      </dgm:t>
    </dgm:pt>
    <dgm:pt modelId="{C259E902-6D71-4AA8-B1BA-2D23AB2EFD09}" type="parTrans" cxnId="{59AD5EA3-F442-49C0-8D78-F43C094E7A73}">
      <dgm:prSet/>
      <dgm:spPr/>
      <dgm:t>
        <a:bodyPr/>
        <a:lstStyle/>
        <a:p>
          <a:endParaRPr lang="ru-RU"/>
        </a:p>
      </dgm:t>
    </dgm:pt>
    <dgm:pt modelId="{D292AD09-04EF-4FEA-B1FC-A62D6AF2DEF5}" type="sibTrans" cxnId="{59AD5EA3-F442-49C0-8D78-F43C094E7A73}">
      <dgm:prSet/>
      <dgm:spPr/>
      <dgm:t>
        <a:bodyPr/>
        <a:lstStyle/>
        <a:p>
          <a:endParaRPr lang="ru-RU"/>
        </a:p>
      </dgm:t>
    </dgm:pt>
    <dgm:pt modelId="{6918E6F9-037C-4DD0-B08B-D82C31D22A0C}" type="pres">
      <dgm:prSet presAssocID="{D1E94D19-8176-4969-B579-18897B9601F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E255E243-85E7-427F-8215-81D59AD44F37}" type="pres">
      <dgm:prSet presAssocID="{E94D265D-2A13-40CC-B487-291FDD4965F7}" presName="hierRoot1" presStyleCnt="0">
        <dgm:presLayoutVars>
          <dgm:hierBranch val="init"/>
        </dgm:presLayoutVars>
      </dgm:prSet>
      <dgm:spPr/>
    </dgm:pt>
    <dgm:pt modelId="{3E79852F-B984-4224-BCB3-57AF34F0B2EC}" type="pres">
      <dgm:prSet presAssocID="{E94D265D-2A13-40CC-B487-291FDD4965F7}" presName="rootComposite1" presStyleCnt="0"/>
      <dgm:spPr/>
    </dgm:pt>
    <dgm:pt modelId="{2DF61596-3C17-4839-8C18-6AA0977FCDDC}" type="pres">
      <dgm:prSet presAssocID="{E94D265D-2A13-40CC-B487-291FDD4965F7}" presName="rootText1" presStyleLbl="node0" presStyleIdx="0" presStyleCnt="1" custScaleX="172212" custScaleY="104506" custLinFactNeighborX="0" custLinFactNeighborY="-4156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DABFFF3-EE2E-4C57-9BC7-468935BB4C33}" type="pres">
      <dgm:prSet presAssocID="{E94D265D-2A13-40CC-B487-291FDD4965F7}" presName="rootConnector1" presStyleLbl="node1" presStyleIdx="0" presStyleCnt="0"/>
      <dgm:spPr/>
      <dgm:t>
        <a:bodyPr/>
        <a:lstStyle/>
        <a:p>
          <a:endParaRPr lang="ru-RU"/>
        </a:p>
      </dgm:t>
    </dgm:pt>
    <dgm:pt modelId="{DA00509F-5045-40B3-B860-3D8AD8A6C695}" type="pres">
      <dgm:prSet presAssocID="{E94D265D-2A13-40CC-B487-291FDD4965F7}" presName="hierChild2" presStyleCnt="0"/>
      <dgm:spPr/>
    </dgm:pt>
    <dgm:pt modelId="{90EAED04-26CE-4210-AAB8-D0EF098921ED}" type="pres">
      <dgm:prSet presAssocID="{E6D2B5C6-EF3C-4891-AD60-202DFBEE5706}" presName="Name37" presStyleLbl="parChTrans1D2" presStyleIdx="0" presStyleCnt="3"/>
      <dgm:spPr/>
      <dgm:t>
        <a:bodyPr/>
        <a:lstStyle/>
        <a:p>
          <a:endParaRPr lang="ru-RU"/>
        </a:p>
      </dgm:t>
    </dgm:pt>
    <dgm:pt modelId="{DC448424-EC20-46B5-9EF4-E1EDCB466347}" type="pres">
      <dgm:prSet presAssocID="{DA6E5072-FA8C-4573-9FC8-F0B3745F9B0C}" presName="hierRoot2" presStyleCnt="0">
        <dgm:presLayoutVars>
          <dgm:hierBranch val="init"/>
        </dgm:presLayoutVars>
      </dgm:prSet>
      <dgm:spPr/>
    </dgm:pt>
    <dgm:pt modelId="{C9668BAB-806B-46D6-B40D-88A06229C046}" type="pres">
      <dgm:prSet presAssocID="{DA6E5072-FA8C-4573-9FC8-F0B3745F9B0C}" presName="rootComposite" presStyleCnt="0"/>
      <dgm:spPr/>
    </dgm:pt>
    <dgm:pt modelId="{17297D10-09C8-485C-8B49-1FFA4D06ABB9}" type="pres">
      <dgm:prSet presAssocID="{DA6E5072-FA8C-4573-9FC8-F0B3745F9B0C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509A318-2AEF-4EAD-B403-A80540FD72C9}" type="pres">
      <dgm:prSet presAssocID="{DA6E5072-FA8C-4573-9FC8-F0B3745F9B0C}" presName="rootConnector" presStyleLbl="node2" presStyleIdx="0" presStyleCnt="3"/>
      <dgm:spPr/>
      <dgm:t>
        <a:bodyPr/>
        <a:lstStyle/>
        <a:p>
          <a:endParaRPr lang="ru-RU"/>
        </a:p>
      </dgm:t>
    </dgm:pt>
    <dgm:pt modelId="{268DC261-F86C-4EFB-9863-757E5C9B336D}" type="pres">
      <dgm:prSet presAssocID="{DA6E5072-FA8C-4573-9FC8-F0B3745F9B0C}" presName="hierChild4" presStyleCnt="0"/>
      <dgm:spPr/>
    </dgm:pt>
    <dgm:pt modelId="{24B9038C-15DA-4A1B-BEBE-CF5711E4DFCB}" type="pres">
      <dgm:prSet presAssocID="{DA6E5072-FA8C-4573-9FC8-F0B3745F9B0C}" presName="hierChild5" presStyleCnt="0"/>
      <dgm:spPr/>
    </dgm:pt>
    <dgm:pt modelId="{7C4D206D-74EB-4A50-8302-E118BAA03B03}" type="pres">
      <dgm:prSet presAssocID="{4FCA59BF-9CBB-42B8-A77C-DAC18A1E4EDD}" presName="Name37" presStyleLbl="parChTrans1D2" presStyleIdx="1" presStyleCnt="3"/>
      <dgm:spPr/>
      <dgm:t>
        <a:bodyPr/>
        <a:lstStyle/>
        <a:p>
          <a:endParaRPr lang="ru-RU"/>
        </a:p>
      </dgm:t>
    </dgm:pt>
    <dgm:pt modelId="{C15A216C-81F0-4FAB-B8FD-8D4CF9D822E4}" type="pres">
      <dgm:prSet presAssocID="{4ADB52E9-731C-43C3-A068-A743666DB41A}" presName="hierRoot2" presStyleCnt="0">
        <dgm:presLayoutVars>
          <dgm:hierBranch val="init"/>
        </dgm:presLayoutVars>
      </dgm:prSet>
      <dgm:spPr/>
    </dgm:pt>
    <dgm:pt modelId="{97E8F32D-7FCE-4927-A14C-EAE6E67E8943}" type="pres">
      <dgm:prSet presAssocID="{4ADB52E9-731C-43C3-A068-A743666DB41A}" presName="rootComposite" presStyleCnt="0"/>
      <dgm:spPr/>
    </dgm:pt>
    <dgm:pt modelId="{03B0D366-580E-4FD8-970A-A5B36D38CF3C}" type="pres">
      <dgm:prSet presAssocID="{4ADB52E9-731C-43C3-A068-A743666DB41A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012FE3F-DFEB-49B2-8E4D-4069A5AE8CC0}" type="pres">
      <dgm:prSet presAssocID="{4ADB52E9-731C-43C3-A068-A743666DB41A}" presName="rootConnector" presStyleLbl="node2" presStyleIdx="1" presStyleCnt="3"/>
      <dgm:spPr/>
      <dgm:t>
        <a:bodyPr/>
        <a:lstStyle/>
        <a:p>
          <a:endParaRPr lang="ru-RU"/>
        </a:p>
      </dgm:t>
    </dgm:pt>
    <dgm:pt modelId="{6E0601D7-A406-47C5-BEE2-BAE5E0BDD7C2}" type="pres">
      <dgm:prSet presAssocID="{4ADB52E9-731C-43C3-A068-A743666DB41A}" presName="hierChild4" presStyleCnt="0"/>
      <dgm:spPr/>
    </dgm:pt>
    <dgm:pt modelId="{7B64DCF4-8B28-48C5-99A4-43000893A1E9}" type="pres">
      <dgm:prSet presAssocID="{4ADB52E9-731C-43C3-A068-A743666DB41A}" presName="hierChild5" presStyleCnt="0"/>
      <dgm:spPr/>
    </dgm:pt>
    <dgm:pt modelId="{5008323F-D4BC-4551-AF44-5155EC0DE272}" type="pres">
      <dgm:prSet presAssocID="{C259E902-6D71-4AA8-B1BA-2D23AB2EFD09}" presName="Name37" presStyleLbl="parChTrans1D2" presStyleIdx="2" presStyleCnt="3"/>
      <dgm:spPr/>
      <dgm:t>
        <a:bodyPr/>
        <a:lstStyle/>
        <a:p>
          <a:endParaRPr lang="ru-RU"/>
        </a:p>
      </dgm:t>
    </dgm:pt>
    <dgm:pt modelId="{089952BA-D5C8-4E6D-B93D-CF2EDDE64EF1}" type="pres">
      <dgm:prSet presAssocID="{BD80E8FC-7755-4266-BA2B-F7BBCB54808D}" presName="hierRoot2" presStyleCnt="0">
        <dgm:presLayoutVars>
          <dgm:hierBranch val="init"/>
        </dgm:presLayoutVars>
      </dgm:prSet>
      <dgm:spPr/>
    </dgm:pt>
    <dgm:pt modelId="{5F3E40BE-7C6A-456A-BB7F-6D6D86140F57}" type="pres">
      <dgm:prSet presAssocID="{BD80E8FC-7755-4266-BA2B-F7BBCB54808D}" presName="rootComposite" presStyleCnt="0"/>
      <dgm:spPr/>
    </dgm:pt>
    <dgm:pt modelId="{C398438B-CBFB-480C-997A-34C0E961EEB4}" type="pres">
      <dgm:prSet presAssocID="{BD80E8FC-7755-4266-BA2B-F7BBCB54808D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C13897C-CC6F-47F3-B736-223579146EBC}" type="pres">
      <dgm:prSet presAssocID="{BD80E8FC-7755-4266-BA2B-F7BBCB54808D}" presName="rootConnector" presStyleLbl="node2" presStyleIdx="2" presStyleCnt="3"/>
      <dgm:spPr/>
      <dgm:t>
        <a:bodyPr/>
        <a:lstStyle/>
        <a:p>
          <a:endParaRPr lang="ru-RU"/>
        </a:p>
      </dgm:t>
    </dgm:pt>
    <dgm:pt modelId="{13080683-4286-4F11-9236-228F22E1680E}" type="pres">
      <dgm:prSet presAssocID="{BD80E8FC-7755-4266-BA2B-F7BBCB54808D}" presName="hierChild4" presStyleCnt="0"/>
      <dgm:spPr/>
    </dgm:pt>
    <dgm:pt modelId="{D38E7E8C-B254-4DCE-BCD4-9E4E94B32D5D}" type="pres">
      <dgm:prSet presAssocID="{BD80E8FC-7755-4266-BA2B-F7BBCB54808D}" presName="hierChild5" presStyleCnt="0"/>
      <dgm:spPr/>
    </dgm:pt>
    <dgm:pt modelId="{713B56E0-1B4E-4C75-BCAF-583CFAEA105B}" type="pres">
      <dgm:prSet presAssocID="{E94D265D-2A13-40CC-B487-291FDD4965F7}" presName="hierChild3" presStyleCnt="0"/>
      <dgm:spPr/>
    </dgm:pt>
  </dgm:ptLst>
  <dgm:cxnLst>
    <dgm:cxn modelId="{A51C0407-1776-41C5-908E-D6A5EF6EC3E8}" type="presOf" srcId="{C259E902-6D71-4AA8-B1BA-2D23AB2EFD09}" destId="{5008323F-D4BC-4551-AF44-5155EC0DE272}" srcOrd="0" destOrd="0" presId="urn:microsoft.com/office/officeart/2005/8/layout/orgChart1"/>
    <dgm:cxn modelId="{CAC920A7-4AB4-4C12-AD37-28D85B0651EC}" type="presOf" srcId="{E6D2B5C6-EF3C-4891-AD60-202DFBEE5706}" destId="{90EAED04-26CE-4210-AAB8-D0EF098921ED}" srcOrd="0" destOrd="0" presId="urn:microsoft.com/office/officeart/2005/8/layout/orgChart1"/>
    <dgm:cxn modelId="{747E47B8-7B21-4A1E-91E2-AC4A42588432}" type="presOf" srcId="{4FCA59BF-9CBB-42B8-A77C-DAC18A1E4EDD}" destId="{7C4D206D-74EB-4A50-8302-E118BAA03B03}" srcOrd="0" destOrd="0" presId="urn:microsoft.com/office/officeart/2005/8/layout/orgChart1"/>
    <dgm:cxn modelId="{EC895225-9A6A-4557-81BC-1AAF6F5ACEC9}" srcId="{E94D265D-2A13-40CC-B487-291FDD4965F7}" destId="{DA6E5072-FA8C-4573-9FC8-F0B3745F9B0C}" srcOrd="0" destOrd="0" parTransId="{E6D2B5C6-EF3C-4891-AD60-202DFBEE5706}" sibTransId="{B843AA77-1C3C-4BD8-B6D6-1C501A67BF22}"/>
    <dgm:cxn modelId="{59AD5EA3-F442-49C0-8D78-F43C094E7A73}" srcId="{E94D265D-2A13-40CC-B487-291FDD4965F7}" destId="{BD80E8FC-7755-4266-BA2B-F7BBCB54808D}" srcOrd="2" destOrd="0" parTransId="{C259E902-6D71-4AA8-B1BA-2D23AB2EFD09}" sibTransId="{D292AD09-04EF-4FEA-B1FC-A62D6AF2DEF5}"/>
    <dgm:cxn modelId="{3FC6A987-C525-4DA7-AE1B-915993AE6D41}" type="presOf" srcId="{4ADB52E9-731C-43C3-A068-A743666DB41A}" destId="{03B0D366-580E-4FD8-970A-A5B36D38CF3C}" srcOrd="0" destOrd="0" presId="urn:microsoft.com/office/officeart/2005/8/layout/orgChart1"/>
    <dgm:cxn modelId="{8A9FAC88-B75B-4314-ADDC-B6493BF1A80B}" type="presOf" srcId="{D1E94D19-8176-4969-B579-18897B9601F6}" destId="{6918E6F9-037C-4DD0-B08B-D82C31D22A0C}" srcOrd="0" destOrd="0" presId="urn:microsoft.com/office/officeart/2005/8/layout/orgChart1"/>
    <dgm:cxn modelId="{33AB9167-825A-42F8-A782-95EFE8128942}" type="presOf" srcId="{BD80E8FC-7755-4266-BA2B-F7BBCB54808D}" destId="{0C13897C-CC6F-47F3-B736-223579146EBC}" srcOrd="1" destOrd="0" presId="urn:microsoft.com/office/officeart/2005/8/layout/orgChart1"/>
    <dgm:cxn modelId="{C644D691-9BFD-4BAA-9B31-F1606070CB2B}" type="presOf" srcId="{4ADB52E9-731C-43C3-A068-A743666DB41A}" destId="{F012FE3F-DFEB-49B2-8E4D-4069A5AE8CC0}" srcOrd="1" destOrd="0" presId="urn:microsoft.com/office/officeart/2005/8/layout/orgChart1"/>
    <dgm:cxn modelId="{A2106D3C-C2AC-4E49-AF92-9A47549B2154}" srcId="{D1E94D19-8176-4969-B579-18897B9601F6}" destId="{E94D265D-2A13-40CC-B487-291FDD4965F7}" srcOrd="0" destOrd="0" parTransId="{E258E898-DCCD-4C7C-989F-1DA8BECFB505}" sibTransId="{2F7EE9B7-140B-4248-B0E0-B3E402B7E931}"/>
    <dgm:cxn modelId="{C8472CD8-530E-47EC-AA8D-F54FAF1AA5B5}" type="presOf" srcId="{BD80E8FC-7755-4266-BA2B-F7BBCB54808D}" destId="{C398438B-CBFB-480C-997A-34C0E961EEB4}" srcOrd="0" destOrd="0" presId="urn:microsoft.com/office/officeart/2005/8/layout/orgChart1"/>
    <dgm:cxn modelId="{28662C20-BB8B-444D-86DA-256CED8EEB5B}" type="presOf" srcId="{DA6E5072-FA8C-4573-9FC8-F0B3745F9B0C}" destId="{17297D10-09C8-485C-8B49-1FFA4D06ABB9}" srcOrd="0" destOrd="0" presId="urn:microsoft.com/office/officeart/2005/8/layout/orgChart1"/>
    <dgm:cxn modelId="{E1A1266C-B773-4C13-9633-01ED0CEA74F3}" type="presOf" srcId="{E94D265D-2A13-40CC-B487-291FDD4965F7}" destId="{0DABFFF3-EE2E-4C57-9BC7-468935BB4C33}" srcOrd="1" destOrd="0" presId="urn:microsoft.com/office/officeart/2005/8/layout/orgChart1"/>
    <dgm:cxn modelId="{800A1579-426F-46E9-A230-10512C30A658}" type="presOf" srcId="{E94D265D-2A13-40CC-B487-291FDD4965F7}" destId="{2DF61596-3C17-4839-8C18-6AA0977FCDDC}" srcOrd="0" destOrd="0" presId="urn:microsoft.com/office/officeart/2005/8/layout/orgChart1"/>
    <dgm:cxn modelId="{657B50B0-EF3E-455E-8ADC-CFF1186C5014}" type="presOf" srcId="{DA6E5072-FA8C-4573-9FC8-F0B3745F9B0C}" destId="{1509A318-2AEF-4EAD-B403-A80540FD72C9}" srcOrd="1" destOrd="0" presId="urn:microsoft.com/office/officeart/2005/8/layout/orgChart1"/>
    <dgm:cxn modelId="{DEEC0980-80E6-4B3F-B3F8-B33E8AB41353}" srcId="{E94D265D-2A13-40CC-B487-291FDD4965F7}" destId="{4ADB52E9-731C-43C3-A068-A743666DB41A}" srcOrd="1" destOrd="0" parTransId="{4FCA59BF-9CBB-42B8-A77C-DAC18A1E4EDD}" sibTransId="{D4B3AB5D-8C57-4A92-ADC0-5436C9921CF0}"/>
    <dgm:cxn modelId="{D3D8424C-935B-4CF5-B399-81A86D7FBC69}" type="presParOf" srcId="{6918E6F9-037C-4DD0-B08B-D82C31D22A0C}" destId="{E255E243-85E7-427F-8215-81D59AD44F37}" srcOrd="0" destOrd="0" presId="urn:microsoft.com/office/officeart/2005/8/layout/orgChart1"/>
    <dgm:cxn modelId="{9D16A9E1-1570-47C5-8606-B71C3B2D9027}" type="presParOf" srcId="{E255E243-85E7-427F-8215-81D59AD44F37}" destId="{3E79852F-B984-4224-BCB3-57AF34F0B2EC}" srcOrd="0" destOrd="0" presId="urn:microsoft.com/office/officeart/2005/8/layout/orgChart1"/>
    <dgm:cxn modelId="{653D97C5-1E3D-479C-B062-C20706722A5F}" type="presParOf" srcId="{3E79852F-B984-4224-BCB3-57AF34F0B2EC}" destId="{2DF61596-3C17-4839-8C18-6AA0977FCDDC}" srcOrd="0" destOrd="0" presId="urn:microsoft.com/office/officeart/2005/8/layout/orgChart1"/>
    <dgm:cxn modelId="{3448E397-DDB1-4CB2-8CDF-818C19BC9BB2}" type="presParOf" srcId="{3E79852F-B984-4224-BCB3-57AF34F0B2EC}" destId="{0DABFFF3-EE2E-4C57-9BC7-468935BB4C33}" srcOrd="1" destOrd="0" presId="urn:microsoft.com/office/officeart/2005/8/layout/orgChart1"/>
    <dgm:cxn modelId="{FBEB719E-E0C8-492D-B7C4-435C9E0D467B}" type="presParOf" srcId="{E255E243-85E7-427F-8215-81D59AD44F37}" destId="{DA00509F-5045-40B3-B860-3D8AD8A6C695}" srcOrd="1" destOrd="0" presId="urn:microsoft.com/office/officeart/2005/8/layout/orgChart1"/>
    <dgm:cxn modelId="{B209D9DF-B992-43A2-981B-A6F4BA80F5F3}" type="presParOf" srcId="{DA00509F-5045-40B3-B860-3D8AD8A6C695}" destId="{90EAED04-26CE-4210-AAB8-D0EF098921ED}" srcOrd="0" destOrd="0" presId="urn:microsoft.com/office/officeart/2005/8/layout/orgChart1"/>
    <dgm:cxn modelId="{BA6FC664-5C99-4408-8F74-A540BA1DF335}" type="presParOf" srcId="{DA00509F-5045-40B3-B860-3D8AD8A6C695}" destId="{DC448424-EC20-46B5-9EF4-E1EDCB466347}" srcOrd="1" destOrd="0" presId="urn:microsoft.com/office/officeart/2005/8/layout/orgChart1"/>
    <dgm:cxn modelId="{2089C201-2589-413E-8782-E4655B4F913D}" type="presParOf" srcId="{DC448424-EC20-46B5-9EF4-E1EDCB466347}" destId="{C9668BAB-806B-46D6-B40D-88A06229C046}" srcOrd="0" destOrd="0" presId="urn:microsoft.com/office/officeart/2005/8/layout/orgChart1"/>
    <dgm:cxn modelId="{04BCB36E-D297-4F14-9253-19656A464E1B}" type="presParOf" srcId="{C9668BAB-806B-46D6-B40D-88A06229C046}" destId="{17297D10-09C8-485C-8B49-1FFA4D06ABB9}" srcOrd="0" destOrd="0" presId="urn:microsoft.com/office/officeart/2005/8/layout/orgChart1"/>
    <dgm:cxn modelId="{C5A4A5D3-7979-49B7-BB51-EFB6898210E8}" type="presParOf" srcId="{C9668BAB-806B-46D6-B40D-88A06229C046}" destId="{1509A318-2AEF-4EAD-B403-A80540FD72C9}" srcOrd="1" destOrd="0" presId="urn:microsoft.com/office/officeart/2005/8/layout/orgChart1"/>
    <dgm:cxn modelId="{DCAC46C7-F390-45DF-BD41-678C4F6E3511}" type="presParOf" srcId="{DC448424-EC20-46B5-9EF4-E1EDCB466347}" destId="{268DC261-F86C-4EFB-9863-757E5C9B336D}" srcOrd="1" destOrd="0" presId="urn:microsoft.com/office/officeart/2005/8/layout/orgChart1"/>
    <dgm:cxn modelId="{A3B65E49-3976-47EF-94E1-F92805DD82A4}" type="presParOf" srcId="{DC448424-EC20-46B5-9EF4-E1EDCB466347}" destId="{24B9038C-15DA-4A1B-BEBE-CF5711E4DFCB}" srcOrd="2" destOrd="0" presId="urn:microsoft.com/office/officeart/2005/8/layout/orgChart1"/>
    <dgm:cxn modelId="{51284163-B88A-423E-8E27-288DDA523260}" type="presParOf" srcId="{DA00509F-5045-40B3-B860-3D8AD8A6C695}" destId="{7C4D206D-74EB-4A50-8302-E118BAA03B03}" srcOrd="2" destOrd="0" presId="urn:microsoft.com/office/officeart/2005/8/layout/orgChart1"/>
    <dgm:cxn modelId="{68BA590B-BB94-45CA-908D-F56A994D71EA}" type="presParOf" srcId="{DA00509F-5045-40B3-B860-3D8AD8A6C695}" destId="{C15A216C-81F0-4FAB-B8FD-8D4CF9D822E4}" srcOrd="3" destOrd="0" presId="urn:microsoft.com/office/officeart/2005/8/layout/orgChart1"/>
    <dgm:cxn modelId="{57C70098-C2F4-4EDC-BE53-325BC149660B}" type="presParOf" srcId="{C15A216C-81F0-4FAB-B8FD-8D4CF9D822E4}" destId="{97E8F32D-7FCE-4927-A14C-EAE6E67E8943}" srcOrd="0" destOrd="0" presId="urn:microsoft.com/office/officeart/2005/8/layout/orgChart1"/>
    <dgm:cxn modelId="{AEA4043F-5577-44EA-A7A5-C0EFA4B6EAF5}" type="presParOf" srcId="{97E8F32D-7FCE-4927-A14C-EAE6E67E8943}" destId="{03B0D366-580E-4FD8-970A-A5B36D38CF3C}" srcOrd="0" destOrd="0" presId="urn:microsoft.com/office/officeart/2005/8/layout/orgChart1"/>
    <dgm:cxn modelId="{10C9FF32-9DD0-4CF9-BC79-A92FBD231A50}" type="presParOf" srcId="{97E8F32D-7FCE-4927-A14C-EAE6E67E8943}" destId="{F012FE3F-DFEB-49B2-8E4D-4069A5AE8CC0}" srcOrd="1" destOrd="0" presId="urn:microsoft.com/office/officeart/2005/8/layout/orgChart1"/>
    <dgm:cxn modelId="{1DEE6EE9-02DD-4884-BE50-0291C45B50CF}" type="presParOf" srcId="{C15A216C-81F0-4FAB-B8FD-8D4CF9D822E4}" destId="{6E0601D7-A406-47C5-BEE2-BAE5E0BDD7C2}" srcOrd="1" destOrd="0" presId="urn:microsoft.com/office/officeart/2005/8/layout/orgChart1"/>
    <dgm:cxn modelId="{F3F973AE-3C11-467D-80EA-2C001F43D83F}" type="presParOf" srcId="{C15A216C-81F0-4FAB-B8FD-8D4CF9D822E4}" destId="{7B64DCF4-8B28-48C5-99A4-43000893A1E9}" srcOrd="2" destOrd="0" presId="urn:microsoft.com/office/officeart/2005/8/layout/orgChart1"/>
    <dgm:cxn modelId="{945E9ECD-ACD2-4D7D-9C85-0891DB7B7C6E}" type="presParOf" srcId="{DA00509F-5045-40B3-B860-3D8AD8A6C695}" destId="{5008323F-D4BC-4551-AF44-5155EC0DE272}" srcOrd="4" destOrd="0" presId="urn:microsoft.com/office/officeart/2005/8/layout/orgChart1"/>
    <dgm:cxn modelId="{00D50F18-3847-45F7-B12F-7E8004C87FD1}" type="presParOf" srcId="{DA00509F-5045-40B3-B860-3D8AD8A6C695}" destId="{089952BA-D5C8-4E6D-B93D-CF2EDDE64EF1}" srcOrd="5" destOrd="0" presId="urn:microsoft.com/office/officeart/2005/8/layout/orgChart1"/>
    <dgm:cxn modelId="{1A5EA5B1-584D-4DC2-9433-2DB3F4552664}" type="presParOf" srcId="{089952BA-D5C8-4E6D-B93D-CF2EDDE64EF1}" destId="{5F3E40BE-7C6A-456A-BB7F-6D6D86140F57}" srcOrd="0" destOrd="0" presId="urn:microsoft.com/office/officeart/2005/8/layout/orgChart1"/>
    <dgm:cxn modelId="{71CF28E7-3204-4843-8219-38A974D4C177}" type="presParOf" srcId="{5F3E40BE-7C6A-456A-BB7F-6D6D86140F57}" destId="{C398438B-CBFB-480C-997A-34C0E961EEB4}" srcOrd="0" destOrd="0" presId="urn:microsoft.com/office/officeart/2005/8/layout/orgChart1"/>
    <dgm:cxn modelId="{024689D0-02E5-4029-9031-532F4AF8BC83}" type="presParOf" srcId="{5F3E40BE-7C6A-456A-BB7F-6D6D86140F57}" destId="{0C13897C-CC6F-47F3-B736-223579146EBC}" srcOrd="1" destOrd="0" presId="urn:microsoft.com/office/officeart/2005/8/layout/orgChart1"/>
    <dgm:cxn modelId="{CA9AD266-3CC8-4121-85BF-379DDD8C9636}" type="presParOf" srcId="{089952BA-D5C8-4E6D-B93D-CF2EDDE64EF1}" destId="{13080683-4286-4F11-9236-228F22E1680E}" srcOrd="1" destOrd="0" presId="urn:microsoft.com/office/officeart/2005/8/layout/orgChart1"/>
    <dgm:cxn modelId="{B2F39072-C22C-4580-8CF4-D665485639A2}" type="presParOf" srcId="{089952BA-D5C8-4E6D-B93D-CF2EDDE64EF1}" destId="{D38E7E8C-B254-4DCE-BCD4-9E4E94B32D5D}" srcOrd="2" destOrd="0" presId="urn:microsoft.com/office/officeart/2005/8/layout/orgChart1"/>
    <dgm:cxn modelId="{06BC20BE-4BD8-4BE1-8267-0D71DE441362}" type="presParOf" srcId="{E255E243-85E7-427F-8215-81D59AD44F37}" destId="{713B56E0-1B4E-4C75-BCAF-583CFAEA105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0A72399-D699-4AA4-A697-790B5B2FA8B3}">
      <dsp:nvSpPr>
        <dsp:cNvPr id="0" name=""/>
        <dsp:cNvSpPr/>
      </dsp:nvSpPr>
      <dsp:spPr>
        <a:xfrm>
          <a:off x="3014984" y="-253587"/>
          <a:ext cx="2155671" cy="203666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Текущее состояние</a:t>
          </a:r>
          <a:endParaRPr lang="ru-RU" sz="2200" kern="1200" dirty="0"/>
        </a:p>
      </dsp:txBody>
      <dsp:txXfrm>
        <a:off x="3014984" y="-253587"/>
        <a:ext cx="2155671" cy="2036667"/>
      </dsp:txXfrm>
    </dsp:sp>
    <dsp:sp modelId="{F548C7BB-1B25-42C2-A715-C517ADEED03F}">
      <dsp:nvSpPr>
        <dsp:cNvPr id="0" name=""/>
        <dsp:cNvSpPr/>
      </dsp:nvSpPr>
      <dsp:spPr>
        <a:xfrm rot="2160000">
          <a:off x="4966524" y="1171686"/>
          <a:ext cx="80259" cy="51399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/>
        </a:p>
      </dsp:txBody>
      <dsp:txXfrm rot="2160000">
        <a:off x="4966524" y="1171686"/>
        <a:ext cx="80259" cy="513998"/>
      </dsp:txXfrm>
    </dsp:sp>
    <dsp:sp modelId="{CF7C85AB-4877-45FA-91C4-3A98BEDD93EB}">
      <dsp:nvSpPr>
        <dsp:cNvPr id="0" name=""/>
        <dsp:cNvSpPr/>
      </dsp:nvSpPr>
      <dsp:spPr>
        <a:xfrm>
          <a:off x="4856656" y="1042985"/>
          <a:ext cx="2171388" cy="213104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Внедрение новой методики</a:t>
          </a:r>
          <a:endParaRPr lang="ru-RU" sz="2200" kern="1200" dirty="0"/>
        </a:p>
      </dsp:txBody>
      <dsp:txXfrm>
        <a:off x="4856656" y="1042985"/>
        <a:ext cx="2171388" cy="2131044"/>
      </dsp:txXfrm>
    </dsp:sp>
    <dsp:sp modelId="{638AF46D-0BFA-4257-A688-1127F17DCAB7}">
      <dsp:nvSpPr>
        <dsp:cNvPr id="0" name=""/>
        <dsp:cNvSpPr/>
      </dsp:nvSpPr>
      <dsp:spPr>
        <a:xfrm rot="6942589">
          <a:off x="5384376" y="2901412"/>
          <a:ext cx="104937" cy="51399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/>
        </a:p>
      </dsp:txBody>
      <dsp:txXfrm rot="6942589">
        <a:off x="5384376" y="2901412"/>
        <a:ext cx="104937" cy="513998"/>
      </dsp:txXfrm>
    </dsp:sp>
    <dsp:sp modelId="{3B54EDBD-51D4-44CE-BAF2-FCEE5E9BDB8C}">
      <dsp:nvSpPr>
        <dsp:cNvPr id="0" name=""/>
        <dsp:cNvSpPr/>
      </dsp:nvSpPr>
      <dsp:spPr>
        <a:xfrm>
          <a:off x="3956208" y="3146998"/>
          <a:ext cx="1995501" cy="202867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Обкатка</a:t>
          </a:r>
          <a:r>
            <a:rPr lang="ru-RU" sz="1800" kern="1200" dirty="0" smtClean="0"/>
            <a:t>, </a:t>
          </a:r>
          <a:r>
            <a:rPr lang="ru-RU" sz="2000" kern="1200" dirty="0" smtClean="0"/>
            <a:t>Обучение</a:t>
          </a:r>
          <a:r>
            <a:rPr lang="ru-RU" sz="1800" kern="1200" dirty="0" smtClean="0"/>
            <a:t> </a:t>
          </a:r>
          <a:r>
            <a:rPr lang="ru-RU" sz="2000" kern="1200" dirty="0" smtClean="0"/>
            <a:t>персонала</a:t>
          </a:r>
          <a:endParaRPr lang="ru-RU" sz="2000" kern="1200" dirty="0"/>
        </a:p>
      </dsp:txBody>
      <dsp:txXfrm>
        <a:off x="3956208" y="3146998"/>
        <a:ext cx="1995501" cy="2028671"/>
      </dsp:txXfrm>
    </dsp:sp>
    <dsp:sp modelId="{E46C0B97-A92C-4AB0-882A-A61149917315}">
      <dsp:nvSpPr>
        <dsp:cNvPr id="0" name=""/>
        <dsp:cNvSpPr/>
      </dsp:nvSpPr>
      <dsp:spPr>
        <a:xfrm rot="10735946">
          <a:off x="3762238" y="3925264"/>
          <a:ext cx="137205" cy="51399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/>
        </a:p>
      </dsp:txBody>
      <dsp:txXfrm rot="10735946">
        <a:off x="3762238" y="3925264"/>
        <a:ext cx="137205" cy="513998"/>
      </dsp:txXfrm>
    </dsp:sp>
    <dsp:sp modelId="{2F10D671-F7D0-4CAD-9778-501715D133BC}">
      <dsp:nvSpPr>
        <dsp:cNvPr id="0" name=""/>
        <dsp:cNvSpPr/>
      </dsp:nvSpPr>
      <dsp:spPr>
        <a:xfrm>
          <a:off x="1598753" y="3232919"/>
          <a:ext cx="2099001" cy="194276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err="1" smtClean="0"/>
            <a:t>Эксплуа-тация</a:t>
          </a:r>
          <a:endParaRPr lang="ru-RU" sz="2400" kern="1200" dirty="0"/>
        </a:p>
      </dsp:txBody>
      <dsp:txXfrm>
        <a:off x="1598753" y="3232919"/>
        <a:ext cx="2099001" cy="1942761"/>
      </dsp:txXfrm>
    </dsp:sp>
    <dsp:sp modelId="{9E3CC70E-4CAA-4EA8-9530-F1393DCB54D9}">
      <dsp:nvSpPr>
        <dsp:cNvPr id="0" name=""/>
        <dsp:cNvSpPr/>
      </dsp:nvSpPr>
      <dsp:spPr>
        <a:xfrm rot="15543819">
          <a:off x="2404591" y="2912534"/>
          <a:ext cx="87434" cy="51399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/>
        </a:p>
      </dsp:txBody>
      <dsp:txXfrm rot="15543819">
        <a:off x="2404591" y="2912534"/>
        <a:ext cx="87434" cy="513998"/>
      </dsp:txXfrm>
    </dsp:sp>
    <dsp:sp modelId="{CBC618E2-F863-4868-A9AB-9C29906842A6}">
      <dsp:nvSpPr>
        <dsp:cNvPr id="0" name=""/>
        <dsp:cNvSpPr/>
      </dsp:nvSpPr>
      <dsp:spPr>
        <a:xfrm>
          <a:off x="1201555" y="1114420"/>
          <a:ext cx="2083467" cy="198817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500" kern="1200" dirty="0" smtClean="0"/>
            <a:t>Анализ</a:t>
          </a:r>
          <a:endParaRPr lang="ru-RU" sz="3500" kern="1200" dirty="0"/>
        </a:p>
      </dsp:txBody>
      <dsp:txXfrm>
        <a:off x="1201555" y="1114420"/>
        <a:ext cx="2083467" cy="1988176"/>
      </dsp:txXfrm>
    </dsp:sp>
    <dsp:sp modelId="{4864EE0E-B373-4F28-96AF-BDB800D45DE5}">
      <dsp:nvSpPr>
        <dsp:cNvPr id="0" name=""/>
        <dsp:cNvSpPr/>
      </dsp:nvSpPr>
      <dsp:spPr>
        <a:xfrm rot="19440000">
          <a:off x="3098311" y="1190729"/>
          <a:ext cx="108926" cy="51399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/>
        </a:p>
      </dsp:txBody>
      <dsp:txXfrm rot="19440000">
        <a:off x="3098311" y="1190729"/>
        <a:ext cx="108926" cy="513998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BBBEA8A-A4AF-45AD-8AD9-E88653A06DDE}">
      <dsp:nvSpPr>
        <dsp:cNvPr id="0" name=""/>
        <dsp:cNvSpPr/>
      </dsp:nvSpPr>
      <dsp:spPr>
        <a:xfrm>
          <a:off x="1002783" y="0"/>
          <a:ext cx="4525963" cy="4525963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536534-8FA2-4DAA-9A6F-D62DFA1A9D65}">
      <dsp:nvSpPr>
        <dsp:cNvPr id="0" name=""/>
        <dsp:cNvSpPr/>
      </dsp:nvSpPr>
      <dsp:spPr>
        <a:xfrm>
          <a:off x="1727487" y="1108720"/>
          <a:ext cx="2941875" cy="80441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Портфели</a:t>
          </a:r>
          <a:endParaRPr lang="ru-RU" sz="2100" kern="1200" dirty="0"/>
        </a:p>
      </dsp:txBody>
      <dsp:txXfrm>
        <a:off x="1727487" y="1108720"/>
        <a:ext cx="2941875" cy="804419"/>
      </dsp:txXfrm>
    </dsp:sp>
    <dsp:sp modelId="{81C69949-87B1-42C2-84A2-88BC3F0D74E6}">
      <dsp:nvSpPr>
        <dsp:cNvPr id="0" name=""/>
        <dsp:cNvSpPr/>
      </dsp:nvSpPr>
      <dsp:spPr>
        <a:xfrm>
          <a:off x="1727487" y="2836910"/>
          <a:ext cx="2941875" cy="80441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Проектное управление</a:t>
          </a:r>
          <a:endParaRPr lang="ru-RU" sz="2100" kern="1200" dirty="0"/>
        </a:p>
      </dsp:txBody>
      <dsp:txXfrm>
        <a:off x="1727487" y="2836910"/>
        <a:ext cx="2941875" cy="804419"/>
      </dsp:txXfrm>
    </dsp:sp>
    <dsp:sp modelId="{0758869F-881A-4DB8-994F-E0EC007771E3}">
      <dsp:nvSpPr>
        <dsp:cNvPr id="0" name=""/>
        <dsp:cNvSpPr/>
      </dsp:nvSpPr>
      <dsp:spPr>
        <a:xfrm>
          <a:off x="1799475" y="3701009"/>
          <a:ext cx="2941875" cy="80441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Локальные проекты</a:t>
          </a:r>
          <a:endParaRPr lang="ru-RU" sz="2100" kern="1200" dirty="0"/>
        </a:p>
      </dsp:txBody>
      <dsp:txXfrm>
        <a:off x="1799475" y="3701009"/>
        <a:ext cx="2941875" cy="804419"/>
      </dsp:txXfrm>
    </dsp:sp>
    <dsp:sp modelId="{B384DDC4-0364-4F51-8648-8ED6986ED74C}">
      <dsp:nvSpPr>
        <dsp:cNvPr id="0" name=""/>
        <dsp:cNvSpPr/>
      </dsp:nvSpPr>
      <dsp:spPr>
        <a:xfrm>
          <a:off x="1727487" y="1972819"/>
          <a:ext cx="2941875" cy="80441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Программы проектов</a:t>
          </a:r>
          <a:endParaRPr lang="ru-RU" sz="2100" kern="1200" dirty="0"/>
        </a:p>
      </dsp:txBody>
      <dsp:txXfrm>
        <a:off x="1727487" y="1972819"/>
        <a:ext cx="2941875" cy="804419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008323F-D4BC-4551-AF44-5155EC0DE272}">
      <dsp:nvSpPr>
        <dsp:cNvPr id="0" name=""/>
        <dsp:cNvSpPr/>
      </dsp:nvSpPr>
      <dsp:spPr>
        <a:xfrm>
          <a:off x="3862772" y="1587106"/>
          <a:ext cx="2732939" cy="9437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06589"/>
              </a:lnTo>
              <a:lnTo>
                <a:pt x="2732939" y="706589"/>
              </a:lnTo>
              <a:lnTo>
                <a:pt x="2732939" y="94374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C4D206D-74EB-4A50-8302-E118BAA03B03}">
      <dsp:nvSpPr>
        <dsp:cNvPr id="0" name=""/>
        <dsp:cNvSpPr/>
      </dsp:nvSpPr>
      <dsp:spPr>
        <a:xfrm>
          <a:off x="3817052" y="1587106"/>
          <a:ext cx="91440" cy="94374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94374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0EAED04-26CE-4210-AAB8-D0EF098921ED}">
      <dsp:nvSpPr>
        <dsp:cNvPr id="0" name=""/>
        <dsp:cNvSpPr/>
      </dsp:nvSpPr>
      <dsp:spPr>
        <a:xfrm>
          <a:off x="1129832" y="1587106"/>
          <a:ext cx="2732939" cy="943744"/>
        </a:xfrm>
        <a:custGeom>
          <a:avLst/>
          <a:gdLst/>
          <a:ahLst/>
          <a:cxnLst/>
          <a:rect l="0" t="0" r="0" b="0"/>
          <a:pathLst>
            <a:path>
              <a:moveTo>
                <a:pt x="2732939" y="0"/>
              </a:moveTo>
              <a:lnTo>
                <a:pt x="2732939" y="706589"/>
              </a:lnTo>
              <a:lnTo>
                <a:pt x="0" y="706589"/>
              </a:lnTo>
              <a:lnTo>
                <a:pt x="0" y="94374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DF61596-3C17-4839-8C18-6AA0977FCDDC}">
      <dsp:nvSpPr>
        <dsp:cNvPr id="0" name=""/>
        <dsp:cNvSpPr/>
      </dsp:nvSpPr>
      <dsp:spPr>
        <a:xfrm>
          <a:off x="1917958" y="406905"/>
          <a:ext cx="3889627" cy="11802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Организация</a:t>
          </a:r>
          <a:endParaRPr lang="ru-RU" sz="2400" kern="1200" dirty="0"/>
        </a:p>
      </dsp:txBody>
      <dsp:txXfrm>
        <a:off x="1917958" y="406905"/>
        <a:ext cx="3889627" cy="1180200"/>
      </dsp:txXfrm>
    </dsp:sp>
    <dsp:sp modelId="{17297D10-09C8-485C-8B49-1FFA4D06ABB9}">
      <dsp:nvSpPr>
        <dsp:cNvPr id="0" name=""/>
        <dsp:cNvSpPr/>
      </dsp:nvSpPr>
      <dsp:spPr>
        <a:xfrm>
          <a:off x="518" y="2530851"/>
          <a:ext cx="2258627" cy="112931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Функциональная</a:t>
          </a:r>
          <a:endParaRPr lang="ru-RU" sz="2400" kern="1200" dirty="0"/>
        </a:p>
      </dsp:txBody>
      <dsp:txXfrm>
        <a:off x="518" y="2530851"/>
        <a:ext cx="2258627" cy="1129313"/>
      </dsp:txXfrm>
    </dsp:sp>
    <dsp:sp modelId="{03B0D366-580E-4FD8-970A-A5B36D38CF3C}">
      <dsp:nvSpPr>
        <dsp:cNvPr id="0" name=""/>
        <dsp:cNvSpPr/>
      </dsp:nvSpPr>
      <dsp:spPr>
        <a:xfrm>
          <a:off x="2733458" y="2530851"/>
          <a:ext cx="2258627" cy="112931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Матричная</a:t>
          </a:r>
          <a:endParaRPr lang="ru-RU" sz="2400" kern="1200" dirty="0"/>
        </a:p>
      </dsp:txBody>
      <dsp:txXfrm>
        <a:off x="2733458" y="2530851"/>
        <a:ext cx="2258627" cy="1129313"/>
      </dsp:txXfrm>
    </dsp:sp>
    <dsp:sp modelId="{C398438B-CBFB-480C-997A-34C0E961EEB4}">
      <dsp:nvSpPr>
        <dsp:cNvPr id="0" name=""/>
        <dsp:cNvSpPr/>
      </dsp:nvSpPr>
      <dsp:spPr>
        <a:xfrm>
          <a:off x="5466397" y="2530851"/>
          <a:ext cx="2258627" cy="112931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Проектная</a:t>
          </a:r>
          <a:endParaRPr lang="ru-RU" sz="2400" kern="1200" dirty="0"/>
        </a:p>
      </dsp:txBody>
      <dsp:txXfrm>
        <a:off x="5466397" y="2530851"/>
        <a:ext cx="2258627" cy="112931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7EE2C5-062C-4E15-9CFF-912CCAEDBAAA}" type="datetimeFigureOut">
              <a:rPr lang="ru-RU" smtClean="0"/>
              <a:pPr/>
              <a:t>25.05.2012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3EA42A-8067-4F86-87B9-D692A3FCE55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245765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763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smtClean="0"/>
              <a:t>Вставить рис. со стр. 40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1C43D59-BA58-4981-864D-CE4E8A7982F6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865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smtClean="0"/>
              <a:t>Вставить сравнительную таблицу (как рисунок) со стр. 41</a:t>
            </a:r>
          </a:p>
          <a:p>
            <a:endParaRPr 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B3FC7D5-3B7C-4D61-B71C-16CEB9CB9995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61C7782-2BCF-4BA5-9C62-CEDC8F306CBC}" type="slidenum">
              <a:rPr lang="ru-RU" smtClean="0"/>
              <a:pPr>
                <a:defRPr/>
              </a:pPr>
              <a:t>27</a:t>
            </a:fld>
            <a:endParaRPr lang="ru-RU" smtClean="0"/>
          </a:p>
        </p:txBody>
      </p:sp>
      <p:sp>
        <p:nvSpPr>
          <p:cNvPr id="219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914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80000"/>
              </a:lnSpc>
              <a:spcBef>
                <a:spcPct val="0"/>
              </a:spcBef>
            </a:pPr>
            <a:r>
              <a:rPr lang="ru-RU" sz="800" smtClean="0"/>
              <a:t>Стр. 31. – </a:t>
            </a:r>
            <a:r>
              <a:rPr lang="en-US" sz="800" smtClean="0"/>
              <a:t>PMBOK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</a:pPr>
            <a:endParaRPr lang="en-US" sz="800" smtClean="0"/>
          </a:p>
          <a:p>
            <a:pPr eaLnBrk="1" hangingPunct="1">
              <a:lnSpc>
                <a:spcPct val="80000"/>
              </a:lnSpc>
              <a:spcBef>
                <a:spcPct val="0"/>
              </a:spcBef>
            </a:pPr>
            <a:r>
              <a:rPr lang="ru-RU" sz="800" smtClean="0"/>
              <a:t>ключевых функций PMO есть следующие: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</a:pPr>
            <a:r>
              <a:rPr lang="ru-RU" sz="800" smtClean="0"/>
              <a:t>• Общие и координированные ресурсы всех проектов, управляемые PMO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</a:pPr>
            <a:r>
              <a:rPr lang="ru-RU" sz="800" smtClean="0"/>
              <a:t>• Определение и разработка методологии, наилучших практик и стандартов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</a:pPr>
            <a:r>
              <a:rPr lang="ru-RU" sz="800" smtClean="0"/>
              <a:t>управления проектами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</a:pPr>
            <a:r>
              <a:rPr lang="ru-RU" sz="800" smtClean="0"/>
              <a:t>• Клиринговые услуги и управление принципами, процедурами, шаблонами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</a:pPr>
            <a:r>
              <a:rPr lang="ru-RU" sz="800" smtClean="0"/>
              <a:t>проекта и другой общей документацией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</a:pPr>
            <a:r>
              <a:rPr lang="ru-RU" sz="800" smtClean="0"/>
              <a:t>• Централизованный конфигурационный менеджмент для всех проектов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</a:pPr>
            <a:r>
              <a:rPr lang="ru-RU" sz="800" smtClean="0"/>
              <a:t>PMO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</a:pPr>
            <a:r>
              <a:rPr lang="ru-RU" sz="800" smtClean="0"/>
              <a:t>• Централизованный репозиторий и управление для общих и уникальных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</a:pPr>
            <a:r>
              <a:rPr lang="ru-RU" sz="800" smtClean="0"/>
              <a:t>рисков для всех проектов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</a:pPr>
            <a:r>
              <a:rPr lang="ru-RU" sz="800" smtClean="0"/>
              <a:t>• Центральный офис для руководства и управления инструментами проекта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</a:pPr>
            <a:r>
              <a:rPr lang="ru-RU" sz="800" smtClean="0"/>
              <a:t>(например, общее для предприятия программное обеспечение для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</a:pPr>
            <a:r>
              <a:rPr lang="ru-RU" sz="800" smtClean="0"/>
              <a:t>управления проектами)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</a:pPr>
            <a:r>
              <a:rPr lang="ru-RU" sz="800" smtClean="0"/>
              <a:t>• Централизованная координация управления коммуникациями между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</a:pPr>
            <a:r>
              <a:rPr lang="ru-RU" sz="800" smtClean="0"/>
              <a:t>различными проектами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</a:pPr>
            <a:r>
              <a:rPr lang="ru-RU" sz="800" smtClean="0"/>
              <a:t>• Обучающая платформа для менеджеров проектов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</a:pPr>
            <a:r>
              <a:rPr lang="ru-RU" sz="800" smtClean="0"/>
              <a:t>• Централизованный мониторинг всех бюджетов и графиков проектов PMO,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</a:pPr>
            <a:r>
              <a:rPr lang="ru-RU" sz="800" smtClean="0"/>
              <a:t>обычно на уровне предприятия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</a:pPr>
            <a:r>
              <a:rPr lang="ru-RU" sz="800" smtClean="0"/>
              <a:t>• Координация общих стандартов качества проектов между менеджером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</a:pPr>
            <a:r>
              <a:rPr lang="ru-RU" sz="800" smtClean="0"/>
              <a:t>проекта и любым внешним или внутренним сотрудником, отвечающим за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</a:pPr>
            <a:r>
              <a:rPr lang="ru-RU" sz="800" smtClean="0"/>
              <a:t>качество, или организацией, следящей за соблюдением стандартов.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</a:pPr>
            <a:r>
              <a:rPr lang="ru-RU" sz="800" smtClean="0"/>
              <a:t>• Разница между менеджерами проекта и PMO может заключаться в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</a:pPr>
            <a:r>
              <a:rPr lang="ru-RU" sz="800" smtClean="0"/>
              <a:t>следующем: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</a:pPr>
            <a:r>
              <a:rPr lang="ru-RU" sz="800" smtClean="0"/>
              <a:t>• Менеджеры проекта и офисы управления проектом преследуют разные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</a:pPr>
            <a:r>
              <a:rPr lang="ru-RU" sz="800" smtClean="0"/>
              <a:t>цели и, таким образом, руководствуются разными требованиями. Тем не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</a:pPr>
            <a:r>
              <a:rPr lang="ru-RU" sz="800" smtClean="0"/>
              <a:t>менее, все их действия ориентированы на стратегические интересы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</a:pPr>
            <a:r>
              <a:rPr lang="ru-RU" sz="800" smtClean="0"/>
              <a:t>организации.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</a:pPr>
            <a:r>
              <a:rPr lang="ru-RU" sz="800" smtClean="0"/>
              <a:t>• Менеджер проекта отвечает за выполнение конкретных целей проекта в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</a:pPr>
            <a:r>
              <a:rPr lang="ru-RU" sz="800" smtClean="0"/>
              <a:t>рамках ограничений проекта, а PMO представляет собой организационную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</a:pPr>
            <a:r>
              <a:rPr lang="ru-RU" sz="800" smtClean="0"/>
              <a:t>структуру с определенными полномочиями, в том числе и на уровне всего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</a:pPr>
            <a:r>
              <a:rPr lang="ru-RU" sz="800" smtClean="0"/>
              <a:t>предприятия.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</a:pPr>
            <a:r>
              <a:rPr lang="ru-RU" sz="800" smtClean="0"/>
              <a:t>• Менеджер проекта сосредоточивается на конкретных целях проекта, в то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</a:pPr>
            <a:r>
              <a:rPr lang="ru-RU" sz="800" smtClean="0"/>
              <a:t>время как PMO управляет основными изменениями в содержании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</a:pPr>
            <a:r>
              <a:rPr lang="ru-RU" sz="800" smtClean="0"/>
              <a:t>программы и может рассматривать их как потенциальные возможности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</a:pPr>
            <a:r>
              <a:rPr lang="ru-RU" sz="800" smtClean="0"/>
              <a:t>для более успешного достижения целей.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</a:pPr>
            <a:r>
              <a:rPr lang="ru-RU" sz="800" smtClean="0"/>
              <a:t>• Менеджер проекта управляет ресурсами, переданными проекту, с целью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</a:pPr>
            <a:r>
              <a:rPr lang="ru-RU" sz="800" smtClean="0"/>
              <a:t>более точного выполнения целей проекта, а PMO оптимизирует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</a:pPr>
            <a:r>
              <a:rPr lang="ru-RU" sz="800" smtClean="0"/>
              <a:t>использование общих ресурсов организацииu1074 во всех проектах.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</a:pPr>
            <a:r>
              <a:rPr lang="ru-RU" sz="800" smtClean="0"/>
              <a:t>• Менеджер проекта управляет содержанием, расписанием, стоимостью и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</a:pPr>
            <a:r>
              <a:rPr lang="ru-RU" sz="800" smtClean="0"/>
              <a:t>качеством продуктов, входящих в пакеты работ, а PMO управляет общими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</a:pPr>
            <a:r>
              <a:rPr lang="ru-RU" sz="800" smtClean="0"/>
              <a:t>рисками, общими возможностями и взаимозависимостями проектов.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</a:pPr>
            <a:r>
              <a:rPr lang="ru-RU" sz="800" smtClean="0"/>
              <a:t>• Менеджер проекта предоставляет отчет о прогрессе проекта и другую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</a:pPr>
            <a:r>
              <a:rPr lang="ru-RU" sz="800" smtClean="0"/>
              <a:t>информацию, касающуюся его проекта, а PMO дает сводный отчет и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</a:pPr>
            <a:r>
              <a:rPr lang="ru-RU" sz="800" smtClean="0"/>
              <a:t>обзор, включающий в себя все проекты, находящиеся в его ведении.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</a:pPr>
            <a:endParaRPr lang="ru-RU" sz="80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968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smtClean="0"/>
              <a:t>Вставить рис. стр. 39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CC2C796-7151-4EEB-9250-494B6FC1FE09}" type="slidenum">
              <a:rPr lang="ru-RU" smtClean="0"/>
              <a:pPr>
                <a:defRPr/>
              </a:pPr>
              <a:t>29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8139EB3-A78F-4CD0-BC45-ABD72326F3A3}" type="slidenum">
              <a:rPr lang="ru-RU" smtClean="0"/>
              <a:pPr>
                <a:defRPr/>
              </a:pPr>
              <a:t>34</a:t>
            </a:fld>
            <a:endParaRPr lang="ru-RU" smtClean="0"/>
          </a:p>
        </p:txBody>
      </p:sp>
      <p:sp>
        <p:nvSpPr>
          <p:cNvPr id="219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914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80000"/>
              </a:lnSpc>
              <a:spcBef>
                <a:spcPct val="0"/>
              </a:spcBef>
            </a:pPr>
            <a:r>
              <a:rPr lang="ru-RU" sz="1000" smtClean="0"/>
              <a:t>• Разница между менеджерами проекта и PMO может заключаться в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</a:pPr>
            <a:r>
              <a:rPr lang="ru-RU" sz="1000" smtClean="0"/>
              <a:t>следующем: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</a:pPr>
            <a:r>
              <a:rPr lang="ru-RU" sz="1000" smtClean="0"/>
              <a:t>• Менеджеры проекта и офисы управления проектом преследуют разные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</a:pPr>
            <a:r>
              <a:rPr lang="ru-RU" sz="1000" smtClean="0"/>
              <a:t>цели и, таким образом, руководствуются разными требованиями. Тем не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</a:pPr>
            <a:r>
              <a:rPr lang="ru-RU" sz="1000" smtClean="0"/>
              <a:t>менее, все их действия ориентированы на стратегические интересы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</a:pPr>
            <a:r>
              <a:rPr lang="ru-RU" sz="1000" smtClean="0"/>
              <a:t>организации.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</a:pPr>
            <a:r>
              <a:rPr lang="ru-RU" sz="1000" smtClean="0"/>
              <a:t>• Менеджер проекта отвечает за выполнение конкретных целей проекта в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</a:pPr>
            <a:r>
              <a:rPr lang="ru-RU" sz="1000" smtClean="0"/>
              <a:t>рамках ограничений проекта, а PMO представляет собой организационную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</a:pPr>
            <a:r>
              <a:rPr lang="ru-RU" sz="1000" smtClean="0"/>
              <a:t>структуру с определенными полномочиями, в том числе и на уровне всего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</a:pPr>
            <a:r>
              <a:rPr lang="ru-RU" sz="1000" smtClean="0"/>
              <a:t>предприятия.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</a:pPr>
            <a:r>
              <a:rPr lang="ru-RU" sz="1000" smtClean="0"/>
              <a:t>• Менеджер проекта сосредоточивается на конкретных целях проекта, в то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</a:pPr>
            <a:r>
              <a:rPr lang="ru-RU" sz="1000" smtClean="0"/>
              <a:t>время как PMO управляет основными изменениями в содержании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</a:pPr>
            <a:r>
              <a:rPr lang="ru-RU" sz="1000" smtClean="0"/>
              <a:t>программы и может рассматривать их как потенциальные возможности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</a:pPr>
            <a:r>
              <a:rPr lang="ru-RU" sz="1000" smtClean="0"/>
              <a:t>для более успешного достижения целей.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</a:pPr>
            <a:r>
              <a:rPr lang="ru-RU" sz="1000" smtClean="0"/>
              <a:t>• Менеджер проекта управляет ресурсами, переданными проекту, с целью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</a:pPr>
            <a:r>
              <a:rPr lang="ru-RU" sz="1000" smtClean="0"/>
              <a:t>более точного выполнения целей проекта, а PMO оптимизирует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</a:pPr>
            <a:r>
              <a:rPr lang="ru-RU" sz="1000" smtClean="0"/>
              <a:t>использование общих ресурсов организацииu1074 во всех проектах.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</a:pPr>
            <a:r>
              <a:rPr lang="ru-RU" sz="1000" smtClean="0"/>
              <a:t>• Менеджер проекта управляет содержанием, расписанием, стоимостью и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</a:pPr>
            <a:r>
              <a:rPr lang="ru-RU" sz="1000" smtClean="0"/>
              <a:t>качеством продуктов, входящих в пакеты работ, а PMO управляет общими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</a:pPr>
            <a:r>
              <a:rPr lang="ru-RU" sz="1000" smtClean="0"/>
              <a:t>рисками, общими возможностями и взаимозависимостями проектов.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</a:pPr>
            <a:r>
              <a:rPr lang="ru-RU" sz="1000" smtClean="0"/>
              <a:t>• Менеджер проекта предоставляет отчет о прогрессе проекта и другую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</a:pPr>
            <a:r>
              <a:rPr lang="ru-RU" sz="1000" smtClean="0"/>
              <a:t>информацию, касающуюся его проекта, а PMO дает сводный отчет и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</a:pPr>
            <a:r>
              <a:rPr lang="ru-RU" sz="1000" smtClean="0"/>
              <a:t>обзор, включающий в себя все проекты, находящиеся в его ведении.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A3B15-2B3F-4C00-8CA4-C57864E0422A}" type="datetimeFigureOut">
              <a:rPr lang="ru-RU" smtClean="0"/>
              <a:pPr/>
              <a:t>25.05.2012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80711-6EE7-4A1E-93BC-CC444B901A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A3B15-2B3F-4C00-8CA4-C57864E0422A}" type="datetimeFigureOut">
              <a:rPr lang="ru-RU" smtClean="0"/>
              <a:pPr/>
              <a:t>25.05.2012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80711-6EE7-4A1E-93BC-CC444B901A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A3B15-2B3F-4C00-8CA4-C57864E0422A}" type="datetimeFigureOut">
              <a:rPr lang="ru-RU" smtClean="0"/>
              <a:pPr/>
              <a:t>25.05.2012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80711-6EE7-4A1E-93BC-CC444B901A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A3B15-2B3F-4C00-8CA4-C57864E0422A}" type="datetimeFigureOut">
              <a:rPr lang="ru-RU" smtClean="0"/>
              <a:pPr/>
              <a:t>25.05.2012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80711-6EE7-4A1E-93BC-CC444B901A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A3B15-2B3F-4C00-8CA4-C57864E0422A}" type="datetimeFigureOut">
              <a:rPr lang="ru-RU" smtClean="0"/>
              <a:pPr/>
              <a:t>25.05.2012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80711-6EE7-4A1E-93BC-CC444B901A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A3B15-2B3F-4C00-8CA4-C57864E0422A}" type="datetimeFigureOut">
              <a:rPr lang="ru-RU" smtClean="0"/>
              <a:pPr/>
              <a:t>25.05.2012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80711-6EE7-4A1E-93BC-CC444B901A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A3B15-2B3F-4C00-8CA4-C57864E0422A}" type="datetimeFigureOut">
              <a:rPr lang="ru-RU" smtClean="0"/>
              <a:pPr/>
              <a:t>25.05.2012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80711-6EE7-4A1E-93BC-CC444B901A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A3B15-2B3F-4C00-8CA4-C57864E0422A}" type="datetimeFigureOut">
              <a:rPr lang="ru-RU" smtClean="0"/>
              <a:pPr/>
              <a:t>25.05.2012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80711-6EE7-4A1E-93BC-CC444B901A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A3B15-2B3F-4C00-8CA4-C57864E0422A}" type="datetimeFigureOut">
              <a:rPr lang="ru-RU" smtClean="0"/>
              <a:pPr/>
              <a:t>25.05.2012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80711-6EE7-4A1E-93BC-CC444B901A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A3B15-2B3F-4C00-8CA4-C57864E0422A}" type="datetimeFigureOut">
              <a:rPr lang="ru-RU" smtClean="0"/>
              <a:pPr/>
              <a:t>25.05.2012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80711-6EE7-4A1E-93BC-CC444B901A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A3B15-2B3F-4C00-8CA4-C57864E0422A}" type="datetimeFigureOut">
              <a:rPr lang="ru-RU" smtClean="0"/>
              <a:pPr/>
              <a:t>25.05.2012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80711-6EE7-4A1E-93BC-CC444B901A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30725"/>
          </a:xfrm>
        </p:spPr>
        <p:txBody>
          <a:bodyPr rtlCol="0">
            <a:normAutofit/>
          </a:bodyPr>
          <a:lstStyle/>
          <a:p>
            <a:pPr lvl="0"/>
            <a:endParaRPr lang="ru-RU" noProof="0" smtClean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www.specialist.ru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7A7A9F-3AC3-4616-81BF-3ACAF940BCB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7A3B15-2B3F-4C00-8CA4-C57864E0422A}" type="datetimeFigureOut">
              <a:rPr lang="ru-RU" smtClean="0"/>
              <a:pPr/>
              <a:t>25.05.2012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B80711-6EE7-4A1E-93BC-CC444B901A9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mailto:dinzis@specialist.ru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pecialist.ru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pecialist.ru/section/project-management" TargetMode="External"/><Relationship Id="rId2" Type="http://schemas.openxmlformats.org/officeDocument/2006/relationships/hyperlink" Target="http://www.pmi.org/" TargetMode="Externa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4" descr="бауманский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28675" y="379413"/>
            <a:ext cx="8315325" cy="1793875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ru-RU" sz="3600" dirty="0" smtClean="0">
                <a:solidFill>
                  <a:srgbClr val="002060"/>
                </a:solidFill>
              </a:rPr>
              <a:t>Центр компьютерного обучения </a:t>
            </a:r>
            <a:r>
              <a:rPr lang="ru-RU" sz="4000" dirty="0" smtClean="0">
                <a:solidFill>
                  <a:srgbClr val="002060"/>
                </a:solidFill>
              </a:rPr>
              <a:t>«Специалист»</a:t>
            </a:r>
            <a:r>
              <a:rPr lang="ru-RU" sz="3600" dirty="0" smtClean="0">
                <a:solidFill>
                  <a:srgbClr val="002060"/>
                </a:solidFill>
              </a:rPr>
              <a:t> </a:t>
            </a:r>
            <a:br>
              <a:rPr lang="ru-RU" sz="3600" dirty="0" smtClean="0">
                <a:solidFill>
                  <a:srgbClr val="002060"/>
                </a:solidFill>
              </a:rPr>
            </a:br>
            <a:r>
              <a:rPr lang="ru-RU" sz="3600" dirty="0" smtClean="0">
                <a:solidFill>
                  <a:srgbClr val="002060"/>
                </a:solidFill>
              </a:rPr>
              <a:t>при МГТУ им. Н.Э. Баумана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2229256"/>
            <a:ext cx="2381250" cy="93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59632" y="815146"/>
            <a:ext cx="7767662" cy="2109798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sz="4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Построение проектного управления в компании</a:t>
            </a: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1376338" y="3717032"/>
            <a:ext cx="7767662" cy="21097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3600" dirty="0" smtClean="0"/>
              <a:t>Данил </a:t>
            </a:r>
            <a:r>
              <a:rPr lang="ru-RU" sz="3600" dirty="0" err="1" smtClean="0"/>
              <a:t>Динцис</a:t>
            </a:r>
            <a:r>
              <a:rPr lang="ru-RU" sz="3600" dirty="0" smtClean="0"/>
              <a:t>,</a:t>
            </a:r>
          </a:p>
          <a:p>
            <a:pPr algn="r">
              <a:defRPr/>
            </a:pPr>
            <a:r>
              <a:rPr lang="ru-RU" sz="3100" dirty="0" smtClean="0"/>
              <a:t>к.т.н. «Управление в технических системах»</a:t>
            </a:r>
            <a:r>
              <a:rPr lang="en-US" sz="3100" dirty="0" smtClean="0"/>
              <a:t>, PMP</a:t>
            </a:r>
            <a:endParaRPr lang="ru-RU" sz="3100" dirty="0" smtClean="0"/>
          </a:p>
          <a:p>
            <a:pPr algn="r">
              <a:defRPr/>
            </a:pPr>
            <a:r>
              <a:rPr lang="en-US" sz="3100" dirty="0" smtClean="0">
                <a:hlinkClick r:id="rId2"/>
              </a:rPr>
              <a:t>dinzis@specialist.ru</a:t>
            </a:r>
            <a:r>
              <a:rPr lang="en-US" sz="3100" dirty="0" smtClean="0"/>
              <a:t> </a:t>
            </a:r>
            <a:endParaRPr lang="ru-RU" sz="31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274638"/>
            <a:ext cx="7139136" cy="1143000"/>
          </a:xfrm>
        </p:spPr>
        <p:txBody>
          <a:bodyPr/>
          <a:lstStyle/>
          <a:p>
            <a:r>
              <a:rPr lang="ru-RU" dirty="0" smtClean="0"/>
              <a:t>Основные документы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31640" y="1484784"/>
            <a:ext cx="7632848" cy="4525963"/>
          </a:xfrm>
        </p:spPr>
        <p:txBody>
          <a:bodyPr>
            <a:normAutofit lnSpcReduction="10000"/>
          </a:bodyPr>
          <a:lstStyle/>
          <a:p>
            <a:r>
              <a:rPr lang="en-US" dirty="0" err="1" smtClean="0"/>
              <a:t>PMBoK</a:t>
            </a:r>
            <a:r>
              <a:rPr lang="en-US" dirty="0" smtClean="0"/>
              <a:t> v.4</a:t>
            </a:r>
          </a:p>
          <a:p>
            <a:r>
              <a:rPr lang="en-US" dirty="0" smtClean="0"/>
              <a:t>The Standard for Program Management — Second Edition</a:t>
            </a:r>
          </a:p>
          <a:p>
            <a:r>
              <a:rPr lang="en-US" dirty="0" smtClean="0"/>
              <a:t>The Standard for Portfolio Management — Second Edition</a:t>
            </a:r>
          </a:p>
          <a:p>
            <a:r>
              <a:rPr lang="en-US" dirty="0" smtClean="0"/>
              <a:t>Organizational Project Management Maturity Model (OPM3®) — Second Edition</a:t>
            </a:r>
          </a:p>
          <a:p>
            <a:r>
              <a:rPr lang="en-US" dirty="0" smtClean="0"/>
              <a:t>Ethics Codex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3893349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260648"/>
            <a:ext cx="7543720" cy="768148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accent1"/>
                </a:solidFill>
              </a:rPr>
              <a:t>Цель: постоянное улучшение</a:t>
            </a:r>
            <a:endParaRPr lang="ru-RU" sz="2800" b="1" dirty="0">
              <a:solidFill>
                <a:schemeClr val="accent1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755576" y="1196752"/>
          <a:ext cx="8229600" cy="50435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274638"/>
            <a:ext cx="7355160" cy="114300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accent1"/>
                </a:solidFill>
              </a:rPr>
              <a:t>Что надо компании от </a:t>
            </a:r>
            <a:br>
              <a:rPr lang="ru-RU" sz="2800" b="1" dirty="0" smtClean="0">
                <a:solidFill>
                  <a:schemeClr val="accent1"/>
                </a:solidFill>
              </a:rPr>
            </a:br>
            <a:r>
              <a:rPr lang="ru-RU" sz="2800" b="1" dirty="0" smtClean="0">
                <a:solidFill>
                  <a:schemeClr val="accent1"/>
                </a:solidFill>
              </a:rPr>
              <a:t>проектного управления?</a:t>
            </a:r>
            <a:endParaRPr lang="ru-RU" sz="2800" b="1" dirty="0">
              <a:solidFill>
                <a:schemeClr val="accent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331640" y="2060848"/>
            <a:ext cx="7355160" cy="4065315"/>
          </a:xfrm>
        </p:spPr>
        <p:txBody>
          <a:bodyPr/>
          <a:lstStyle/>
          <a:p>
            <a:r>
              <a:rPr lang="ru-RU" dirty="0" smtClean="0"/>
              <a:t>Что мы за организация</a:t>
            </a:r>
          </a:p>
          <a:p>
            <a:r>
              <a:rPr lang="ru-RU" dirty="0" smtClean="0"/>
              <a:t>Зачем нам проекты</a:t>
            </a:r>
          </a:p>
          <a:p>
            <a:r>
              <a:rPr lang="ru-RU" dirty="0" smtClean="0"/>
              <a:t>Что есть сейчас</a:t>
            </a:r>
          </a:p>
          <a:p>
            <a:r>
              <a:rPr lang="ru-RU" dirty="0" smtClean="0"/>
              <a:t>Что необходимо для бизнеса</a:t>
            </a:r>
          </a:p>
          <a:p>
            <a:r>
              <a:rPr lang="ru-RU" dirty="0" smtClean="0"/>
              <a:t>Какой первый шаг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0"/>
            <a:ext cx="7427168" cy="1196752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chemeClr val="accent1"/>
                </a:solidFill>
              </a:rPr>
              <a:t>Organizational </a:t>
            </a:r>
            <a:r>
              <a:rPr lang="ru-RU" sz="2800" b="1" dirty="0" smtClean="0">
                <a:solidFill>
                  <a:schemeClr val="accent1"/>
                </a:solidFill>
              </a:rPr>
              <a:t/>
            </a:r>
            <a:br>
              <a:rPr lang="ru-RU" sz="2800" b="1" dirty="0" smtClean="0">
                <a:solidFill>
                  <a:schemeClr val="accent1"/>
                </a:solidFill>
              </a:rPr>
            </a:br>
            <a:r>
              <a:rPr lang="en-US" sz="2800" b="1" dirty="0" smtClean="0">
                <a:solidFill>
                  <a:schemeClr val="accent1"/>
                </a:solidFill>
              </a:rPr>
              <a:t>Project Management Maturity Model</a:t>
            </a:r>
            <a:endParaRPr lang="ru-RU" sz="2800" b="1" dirty="0">
              <a:solidFill>
                <a:schemeClr val="accent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19225" y="1268760"/>
            <a:ext cx="7724775" cy="504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5"/>
          <p:cNvSpPr>
            <a:spLocks noGrp="1" noChangeArrowheads="1"/>
          </p:cNvSpPr>
          <p:nvPr>
            <p:ph idx="1"/>
          </p:nvPr>
        </p:nvSpPr>
        <p:spPr>
          <a:xfrm>
            <a:off x="1403648" y="332656"/>
            <a:ext cx="7239000" cy="685800"/>
          </a:xfrm>
        </p:spPr>
        <p:txBody>
          <a:bodyPr>
            <a:norm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ru-RU" sz="2800" b="1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Портфели, программы, проекты…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www.specialist.ru</a:t>
            </a:r>
            <a:endParaRPr lang="ru-RU"/>
          </a:p>
        </p:txBody>
      </p:sp>
      <p:pic>
        <p:nvPicPr>
          <p:cNvPr id="23557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3375" y="1524000"/>
            <a:ext cx="86868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657600" cy="365125"/>
          </a:xfrm>
        </p:spPr>
        <p:txBody>
          <a:bodyPr/>
          <a:lstStyle/>
          <a:p>
            <a:pPr>
              <a:defRPr/>
            </a:pPr>
            <a:r>
              <a:rPr lang="en-US" dirty="0" smtClean="0">
                <a:hlinkClick r:id="rId3"/>
              </a:rPr>
              <a:t>www.specialist.ru</a:t>
            </a:r>
            <a:r>
              <a:rPr lang="ru-RU" dirty="0" smtClean="0"/>
              <a:t>, Д. </a:t>
            </a:r>
            <a:r>
              <a:rPr lang="ru-RU" dirty="0" err="1" smtClean="0"/>
              <a:t>Динцис</a:t>
            </a:r>
            <a:r>
              <a:rPr lang="ru-RU" dirty="0" smtClean="0"/>
              <a:t>, РМР, к.т.н.</a:t>
            </a:r>
            <a:endParaRPr lang="ru-RU" dirty="0"/>
          </a:p>
        </p:txBody>
      </p:sp>
      <p:sp>
        <p:nvSpPr>
          <p:cNvPr id="24579" name="Rectangle 5"/>
          <p:cNvSpPr>
            <a:spLocks noGrp="1" noChangeArrowheads="1"/>
          </p:cNvSpPr>
          <p:nvPr>
            <p:ph type="title"/>
          </p:nvPr>
        </p:nvSpPr>
        <p:spPr>
          <a:xfrm>
            <a:off x="1403648" y="0"/>
            <a:ext cx="7278960" cy="792163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accent1"/>
                </a:solidFill>
              </a:rPr>
              <a:t>Сравнительная таблица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79712" y="764704"/>
            <a:ext cx="6572200" cy="5569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260648"/>
            <a:ext cx="7740352" cy="792088"/>
          </a:xfrm>
        </p:spPr>
        <p:txBody>
          <a:bodyPr>
            <a:normAutofit/>
          </a:bodyPr>
          <a:lstStyle/>
          <a:p>
            <a:r>
              <a:rPr lang="ru-RU" sz="3100" b="1" dirty="0" smtClean="0">
                <a:solidFill>
                  <a:schemeClr val="accent1"/>
                </a:solidFill>
              </a:rPr>
              <a:t>Причины внедрения проектного подход</a:t>
            </a:r>
            <a:r>
              <a:rPr lang="ru-RU" sz="3100" b="1" dirty="0" smtClean="0">
                <a:solidFill>
                  <a:schemeClr val="accent1"/>
                </a:solidFill>
              </a:rPr>
              <a:t>а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750" y="1772816"/>
            <a:ext cx="8477250" cy="458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188640"/>
            <a:ext cx="7283152" cy="1138138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accent1"/>
                </a:solidFill>
              </a:rPr>
              <a:t>Иерархия построения системы</a:t>
            </a:r>
            <a:br>
              <a:rPr lang="ru-RU" sz="2800" b="1" dirty="0" smtClean="0">
                <a:solidFill>
                  <a:schemeClr val="accent1"/>
                </a:solidFill>
              </a:rPr>
            </a:br>
            <a:r>
              <a:rPr lang="ru-RU" sz="2800" b="1" dirty="0" smtClean="0">
                <a:solidFill>
                  <a:schemeClr val="accent1"/>
                </a:solidFill>
              </a:rPr>
              <a:t>управления проектами</a:t>
            </a:r>
            <a:endParaRPr lang="ru-RU" sz="2800" b="1" dirty="0">
              <a:solidFill>
                <a:schemeClr val="accent1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476375" y="1600200"/>
          <a:ext cx="7210425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332656"/>
            <a:ext cx="7812360" cy="864096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accent1"/>
                </a:solidFill>
              </a:rPr>
              <a:t>Типы организаций</a:t>
            </a:r>
            <a:endParaRPr lang="ru-RU" sz="2800" b="1" dirty="0">
              <a:solidFill>
                <a:schemeClr val="accent1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259632" y="1484785"/>
          <a:ext cx="7725544" cy="4536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1259632" y="332656"/>
            <a:ext cx="7632848" cy="936104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100" b="1" dirty="0" smtClean="0">
                <a:solidFill>
                  <a:schemeClr val="accent1"/>
                </a:solidFill>
              </a:rPr>
              <a:t>Особенности проектного управления в различных типах компаний</a:t>
            </a:r>
          </a:p>
        </p:txBody>
      </p:sp>
      <p:pic>
        <p:nvPicPr>
          <p:cNvPr id="19459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1484783"/>
            <a:ext cx="7560840" cy="4715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www.specialist.ru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1331640" y="188640"/>
            <a:ext cx="7355160" cy="941388"/>
          </a:xfrm>
        </p:spPr>
        <p:txBody>
          <a:bodyPr>
            <a:normAutofit/>
          </a:bodyPr>
          <a:lstStyle/>
          <a:p>
            <a:r>
              <a:rPr lang="ru-RU" sz="3100" b="1" dirty="0" smtClean="0">
                <a:solidFill>
                  <a:schemeClr val="accent1"/>
                </a:solidFill>
              </a:rPr>
              <a:t>Функциональная модель</a:t>
            </a:r>
          </a:p>
        </p:txBody>
      </p:sp>
      <p:pic>
        <p:nvPicPr>
          <p:cNvPr id="20483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80175" y="1196752"/>
            <a:ext cx="8763825" cy="4725095"/>
          </a:xfrm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www.specialist.ru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332656"/>
            <a:ext cx="7704856" cy="1143000"/>
          </a:xfrm>
        </p:spPr>
        <p:txBody>
          <a:bodyPr>
            <a:normAutofit/>
          </a:bodyPr>
          <a:lstStyle/>
          <a:p>
            <a:r>
              <a:rPr lang="ru-RU" sz="3100" b="1" dirty="0" smtClean="0">
                <a:solidFill>
                  <a:schemeClr val="accent1"/>
                </a:solidFill>
              </a:rPr>
              <a:t>Примеры функциональных и </a:t>
            </a:r>
            <a:r>
              <a:rPr lang="ru-RU" sz="3100" b="1" dirty="0" err="1" smtClean="0">
                <a:solidFill>
                  <a:schemeClr val="accent1"/>
                </a:solidFill>
              </a:rPr>
              <a:t>слабоматричных</a:t>
            </a:r>
            <a:r>
              <a:rPr lang="ru-RU" sz="3100" b="1" dirty="0" smtClean="0">
                <a:solidFill>
                  <a:schemeClr val="accent1"/>
                </a:solidFill>
              </a:rPr>
              <a:t> организаций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75656" y="1844824"/>
            <a:ext cx="7211144" cy="4281339"/>
          </a:xfrm>
        </p:spPr>
        <p:txBody>
          <a:bodyPr/>
          <a:lstStyle/>
          <a:p>
            <a:r>
              <a:rPr lang="ru-RU" dirty="0" smtClean="0"/>
              <a:t>Банки</a:t>
            </a:r>
          </a:p>
          <a:p>
            <a:r>
              <a:rPr lang="ru-RU" dirty="0" smtClean="0"/>
              <a:t>Торговые сети</a:t>
            </a:r>
          </a:p>
          <a:p>
            <a:r>
              <a:rPr lang="ru-RU" dirty="0" smtClean="0"/>
              <a:t>Учебные заведения</a:t>
            </a:r>
          </a:p>
          <a:p>
            <a:r>
              <a:rPr lang="ru-RU" dirty="0" smtClean="0"/>
              <a:t>Государственные учреждения</a:t>
            </a:r>
          </a:p>
          <a:p>
            <a:r>
              <a:rPr lang="ru-RU" dirty="0" smtClean="0"/>
              <a:t>Сервисные компании</a:t>
            </a:r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274638"/>
            <a:ext cx="7283152" cy="922114"/>
          </a:xfrm>
        </p:spPr>
        <p:txBody>
          <a:bodyPr>
            <a:normAutofit/>
          </a:bodyPr>
          <a:lstStyle/>
          <a:p>
            <a:r>
              <a:rPr lang="ru-RU" sz="3100" b="1" dirty="0" smtClean="0">
                <a:solidFill>
                  <a:schemeClr val="accent1"/>
                </a:solidFill>
              </a:rPr>
              <a:t>Сервисная компания, транспорт</a:t>
            </a:r>
            <a:endParaRPr lang="ru-RU" sz="3100" b="1" dirty="0">
              <a:solidFill>
                <a:schemeClr val="accent1"/>
              </a:solidFill>
            </a:endParaRPr>
          </a:p>
        </p:txBody>
      </p:sp>
      <p:pic>
        <p:nvPicPr>
          <p:cNvPr id="1029" name="Picture 5" descr="C:\Users\dd\AppData\Local\Microsoft\Windows\Temporary Internet Files\Content.IE5\7PPJK2YW\MP900438695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1556792"/>
            <a:ext cx="3145830" cy="2088232"/>
          </a:xfrm>
          <a:prstGeom prst="rect">
            <a:avLst/>
          </a:prstGeom>
          <a:noFill/>
        </p:spPr>
      </p:pic>
      <p:pic>
        <p:nvPicPr>
          <p:cNvPr id="1034" name="Picture 10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8094" y="3645024"/>
            <a:ext cx="3718803" cy="2481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274638"/>
            <a:ext cx="7704856" cy="1143000"/>
          </a:xfrm>
        </p:spPr>
        <p:txBody>
          <a:bodyPr>
            <a:normAutofit/>
          </a:bodyPr>
          <a:lstStyle/>
          <a:p>
            <a:r>
              <a:rPr lang="ru-RU" sz="3400" b="1" dirty="0" smtClean="0">
                <a:solidFill>
                  <a:schemeClr val="accent1"/>
                </a:solidFill>
              </a:rPr>
              <a:t>Задачи проектов в функциональных и </a:t>
            </a:r>
            <a:r>
              <a:rPr lang="ru-RU" sz="3400" b="1" dirty="0" err="1" smtClean="0">
                <a:solidFill>
                  <a:schemeClr val="accent1"/>
                </a:solidFill>
              </a:rPr>
              <a:t>слабоматричных</a:t>
            </a:r>
            <a:r>
              <a:rPr lang="ru-RU" sz="3400" b="1" dirty="0" smtClean="0">
                <a:solidFill>
                  <a:schemeClr val="accent1"/>
                </a:solidFill>
              </a:rPr>
              <a:t> организациях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75656" y="2132857"/>
            <a:ext cx="7211144" cy="3672408"/>
          </a:xfrm>
        </p:spPr>
        <p:txBody>
          <a:bodyPr/>
          <a:lstStyle/>
          <a:p>
            <a:r>
              <a:rPr lang="ru-RU" dirty="0" smtClean="0"/>
              <a:t>Организационное развитие</a:t>
            </a:r>
          </a:p>
          <a:p>
            <a:r>
              <a:rPr lang="ru-RU" dirty="0" smtClean="0"/>
              <a:t>Создание новых продуктов</a:t>
            </a:r>
          </a:p>
          <a:p>
            <a:r>
              <a:rPr lang="ru-RU" dirty="0" smtClean="0"/>
              <a:t>Проведение рекламных кампаний</a:t>
            </a:r>
          </a:p>
          <a:p>
            <a:r>
              <a:rPr lang="ru-RU" dirty="0" smtClean="0"/>
              <a:t>…</a:t>
            </a:r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8" y="188640"/>
            <a:ext cx="8229600" cy="1246188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400" b="1" dirty="0" smtClean="0">
                <a:solidFill>
                  <a:schemeClr val="accent1"/>
                </a:solidFill>
              </a:rPr>
              <a:t>Соотнесение жизненных циклов </a:t>
            </a:r>
            <a:br>
              <a:rPr lang="ru-RU" sz="3400" b="1" dirty="0" smtClean="0">
                <a:solidFill>
                  <a:schemeClr val="accent1"/>
                </a:solidFill>
              </a:rPr>
            </a:br>
            <a:r>
              <a:rPr lang="ru-RU" sz="3400" b="1" dirty="0" smtClean="0">
                <a:solidFill>
                  <a:schemeClr val="accent1"/>
                </a:solidFill>
              </a:rPr>
              <a:t>продукта и проекта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www.specialist.ru</a:t>
            </a:r>
            <a:endParaRPr lang="ru-RU"/>
          </a:p>
        </p:txBody>
      </p:sp>
      <p:pic>
        <p:nvPicPr>
          <p:cNvPr id="13317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3488" y="1981200"/>
            <a:ext cx="8001000" cy="369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81000"/>
            <a:ext cx="8229600" cy="1143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100" b="1" dirty="0" smtClean="0">
                <a:solidFill>
                  <a:schemeClr val="accent1"/>
                </a:solidFill>
              </a:rPr>
              <a:t>Сбалансированная</a:t>
            </a:r>
            <a:br>
              <a:rPr lang="ru-RU" sz="3100" b="1" dirty="0" smtClean="0">
                <a:solidFill>
                  <a:schemeClr val="accent1"/>
                </a:solidFill>
              </a:rPr>
            </a:br>
            <a:r>
              <a:rPr lang="ru-RU" sz="3100" b="1" dirty="0" smtClean="0">
                <a:solidFill>
                  <a:schemeClr val="accent1"/>
                </a:solidFill>
              </a:rPr>
              <a:t>матричная модель</a:t>
            </a:r>
          </a:p>
        </p:txBody>
      </p:sp>
      <p:pic>
        <p:nvPicPr>
          <p:cNvPr id="23555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806896" y="1819275"/>
            <a:ext cx="8229600" cy="4087813"/>
          </a:xfrm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www.specialist.ru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274638"/>
            <a:ext cx="7704856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3100" b="1" dirty="0" smtClean="0">
                <a:solidFill>
                  <a:schemeClr val="accent1"/>
                </a:solidFill>
              </a:rPr>
              <a:t>Примеры сбалансированных </a:t>
            </a:r>
            <a:br>
              <a:rPr lang="ru-RU" sz="3100" b="1" dirty="0" smtClean="0">
                <a:solidFill>
                  <a:schemeClr val="accent1"/>
                </a:solidFill>
              </a:rPr>
            </a:br>
            <a:r>
              <a:rPr lang="ru-RU" sz="3100" b="1" dirty="0" smtClean="0">
                <a:solidFill>
                  <a:schemeClr val="accent1"/>
                </a:solidFill>
              </a:rPr>
              <a:t>матричных организаций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75656" y="1844824"/>
            <a:ext cx="7211144" cy="4281339"/>
          </a:xfrm>
        </p:spPr>
        <p:txBody>
          <a:bodyPr/>
          <a:lstStyle/>
          <a:p>
            <a:r>
              <a:rPr lang="ru-RU" dirty="0" smtClean="0"/>
              <a:t>Крупные банки</a:t>
            </a:r>
          </a:p>
          <a:p>
            <a:r>
              <a:rPr lang="ru-RU" dirty="0" smtClean="0"/>
              <a:t>Среднее и крупное производство</a:t>
            </a:r>
          </a:p>
          <a:p>
            <a:r>
              <a:rPr lang="ru-RU" dirty="0" smtClean="0"/>
              <a:t>Некоторые ИТ интеграторы</a:t>
            </a:r>
          </a:p>
          <a:p>
            <a:r>
              <a:rPr lang="ru-RU" dirty="0" smtClean="0"/>
              <a:t>Компании связи и </a:t>
            </a:r>
            <a:r>
              <a:rPr lang="ru-RU" dirty="0" err="1" smtClean="0"/>
              <a:t>телекома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274638"/>
            <a:ext cx="7283152" cy="1143000"/>
          </a:xfrm>
        </p:spPr>
        <p:txBody>
          <a:bodyPr/>
          <a:lstStyle/>
          <a:p>
            <a:r>
              <a:rPr lang="ru-RU" sz="3100" b="1" dirty="0" smtClean="0">
                <a:solidFill>
                  <a:schemeClr val="accent1"/>
                </a:solidFill>
              </a:rPr>
              <a:t>Производство</a:t>
            </a:r>
            <a:endParaRPr lang="ru-RU" sz="3100" b="1" dirty="0">
              <a:solidFill>
                <a:schemeClr val="accent1"/>
              </a:solidFill>
            </a:endParaRPr>
          </a:p>
        </p:txBody>
      </p:sp>
      <p:pic>
        <p:nvPicPr>
          <p:cNvPr id="6" name="Рисунок 5" descr="MB90040269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43808" y="1628800"/>
            <a:ext cx="3816424" cy="3816424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1017588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3100" b="1" dirty="0" smtClean="0">
                <a:solidFill>
                  <a:schemeClr val="accent1"/>
                </a:solidFill>
              </a:rPr>
              <a:t>Проектная модель</a:t>
            </a:r>
          </a:p>
        </p:txBody>
      </p:sp>
      <p:pic>
        <p:nvPicPr>
          <p:cNvPr id="21507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878904" y="1666875"/>
            <a:ext cx="8229600" cy="4392613"/>
          </a:xfrm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www.specialist.ru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274638"/>
            <a:ext cx="7704856" cy="1143000"/>
          </a:xfrm>
        </p:spPr>
        <p:txBody>
          <a:bodyPr>
            <a:normAutofit/>
          </a:bodyPr>
          <a:lstStyle/>
          <a:p>
            <a:r>
              <a:rPr lang="ru-RU" sz="3100" b="1" dirty="0" smtClean="0">
                <a:solidFill>
                  <a:schemeClr val="accent1"/>
                </a:solidFill>
              </a:rPr>
              <a:t>Примеры проектных и </a:t>
            </a:r>
            <a:br>
              <a:rPr lang="ru-RU" sz="3100" b="1" dirty="0" smtClean="0">
                <a:solidFill>
                  <a:schemeClr val="accent1"/>
                </a:solidFill>
              </a:rPr>
            </a:br>
            <a:r>
              <a:rPr lang="ru-RU" sz="3100" b="1" dirty="0" err="1" smtClean="0">
                <a:solidFill>
                  <a:schemeClr val="accent1"/>
                </a:solidFill>
              </a:rPr>
              <a:t>сильноматричных</a:t>
            </a:r>
            <a:r>
              <a:rPr lang="ru-RU" sz="3100" b="1" dirty="0" smtClean="0">
                <a:solidFill>
                  <a:schemeClr val="accent1"/>
                </a:solidFill>
              </a:rPr>
              <a:t> организаций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75656" y="2276872"/>
            <a:ext cx="7211144" cy="3849291"/>
          </a:xfrm>
        </p:spPr>
        <p:txBody>
          <a:bodyPr/>
          <a:lstStyle/>
          <a:p>
            <a:r>
              <a:rPr lang="ru-RU" dirty="0" smtClean="0"/>
              <a:t>Некоторые ИТ интеграторы</a:t>
            </a:r>
          </a:p>
          <a:p>
            <a:r>
              <a:rPr lang="ru-RU" dirty="0" smtClean="0"/>
              <a:t>Строительные компании</a:t>
            </a:r>
          </a:p>
          <a:p>
            <a:r>
              <a:rPr lang="ru-RU" dirty="0" smtClean="0"/>
              <a:t>Консалтинговые компании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260648"/>
            <a:ext cx="7704856" cy="648072"/>
          </a:xfrm>
        </p:spPr>
        <p:txBody>
          <a:bodyPr>
            <a:normAutofit/>
          </a:bodyPr>
          <a:lstStyle/>
          <a:p>
            <a:r>
              <a:rPr lang="ru-RU" sz="3100" b="1" dirty="0" smtClean="0">
                <a:solidFill>
                  <a:schemeClr val="accent1"/>
                </a:solidFill>
              </a:rPr>
              <a:t>Строительство</a:t>
            </a:r>
          </a:p>
        </p:txBody>
      </p:sp>
      <p:pic>
        <p:nvPicPr>
          <p:cNvPr id="563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5856" y="1124744"/>
            <a:ext cx="3312368" cy="4967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274638"/>
            <a:ext cx="7355160" cy="1143000"/>
          </a:xfrm>
        </p:spPr>
        <p:txBody>
          <a:bodyPr>
            <a:normAutofit/>
          </a:bodyPr>
          <a:lstStyle/>
          <a:p>
            <a:r>
              <a:rPr lang="ru-RU" sz="3400" b="1" dirty="0" smtClean="0">
                <a:solidFill>
                  <a:schemeClr val="accent1"/>
                </a:solidFill>
              </a:rPr>
              <a:t>Предпосылки введения методики управления </a:t>
            </a:r>
            <a:r>
              <a:rPr lang="ru-RU" sz="3400" b="1" dirty="0" smtClean="0">
                <a:solidFill>
                  <a:schemeClr val="accent1"/>
                </a:solidFill>
              </a:rPr>
              <a:t>проектами в компании</a:t>
            </a:r>
            <a:endParaRPr lang="ru-RU" sz="3400" b="1" dirty="0" smtClean="0">
              <a:solidFill>
                <a:schemeClr val="accent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331640" y="1700808"/>
            <a:ext cx="7560840" cy="4608512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Необходимость </a:t>
            </a:r>
            <a:r>
              <a:rPr lang="ru-RU" dirty="0" smtClean="0"/>
              <a:t>создания PMO в компании возникает тогда когда </a:t>
            </a:r>
            <a:r>
              <a:rPr lang="ru-RU" b="1" dirty="0" smtClean="0"/>
              <a:t>количество проектов или их масштаб начинает создавать проблемы с управляемостью проектами. </a:t>
            </a:r>
          </a:p>
          <a:p>
            <a:r>
              <a:rPr lang="ru-RU" dirty="0" smtClean="0"/>
              <a:t>•Исчезает </a:t>
            </a:r>
            <a:r>
              <a:rPr lang="ru-RU" b="1" dirty="0" smtClean="0"/>
              <a:t>прозрачность. </a:t>
            </a:r>
          </a:p>
          <a:p>
            <a:r>
              <a:rPr lang="ru-RU" dirty="0" smtClean="0"/>
              <a:t>•Разнородная </a:t>
            </a:r>
            <a:r>
              <a:rPr lang="ru-RU" b="1" dirty="0" smtClean="0"/>
              <a:t>отчетность не позволяет охватить состояние всех проектов. </a:t>
            </a:r>
          </a:p>
          <a:p>
            <a:r>
              <a:rPr lang="ru-RU" dirty="0" smtClean="0"/>
              <a:t>•Информация находится </a:t>
            </a:r>
            <a:r>
              <a:rPr lang="ru-RU" b="1" dirty="0" smtClean="0"/>
              <a:t>в головах менеджеров проектов, и изъять ее оттуда становится все труднее. </a:t>
            </a:r>
          </a:p>
          <a:p>
            <a:r>
              <a:rPr lang="ru-RU" dirty="0" smtClean="0"/>
              <a:t>•Потребность собрать всю информацию о проектах, стандартизировать ее, сохранить, и как следствие снизить негативные последствия </a:t>
            </a:r>
            <a:r>
              <a:rPr lang="ru-RU" b="1" dirty="0" smtClean="0"/>
              <a:t>смены или ухода менеджера проекта – вот одна из задач PMO. </a:t>
            </a:r>
          </a:p>
          <a:p>
            <a:r>
              <a:rPr lang="ru-RU" dirty="0" smtClean="0"/>
              <a:t>•Для ряда компаний уход менеджера проекта означает закрытие проекта, а зачастую и потерю клиента. 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1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187624" y="188640"/>
            <a:ext cx="7704856" cy="868363"/>
          </a:xfrm>
        </p:spPr>
        <p:txBody>
          <a:bodyPr>
            <a:noAutofit/>
          </a:bodyPr>
          <a:lstStyle/>
          <a:p>
            <a:pPr eaLnBrk="1" hangingPunct="1"/>
            <a:r>
              <a:rPr lang="ru-RU" sz="3400" b="1" dirty="0" smtClean="0">
                <a:solidFill>
                  <a:schemeClr val="accent1"/>
                </a:solidFill>
              </a:rPr>
              <a:t>Перечень документации </a:t>
            </a:r>
            <a:br>
              <a:rPr lang="ru-RU" sz="3400" b="1" dirty="0" smtClean="0">
                <a:solidFill>
                  <a:schemeClr val="accent1"/>
                </a:solidFill>
              </a:rPr>
            </a:br>
            <a:r>
              <a:rPr lang="ru-RU" sz="3400" b="1" dirty="0" smtClean="0">
                <a:solidFill>
                  <a:schemeClr val="accent1"/>
                </a:solidFill>
              </a:rPr>
              <a:t>по проектной деятельности</a:t>
            </a:r>
          </a:p>
        </p:txBody>
      </p:sp>
      <p:sp>
        <p:nvSpPr>
          <p:cNvPr id="201732" name="Rectangle 3"/>
          <p:cNvSpPr>
            <a:spLocks noGrp="1" noChangeArrowheads="1"/>
          </p:cNvSpPr>
          <p:nvPr>
            <p:ph idx="1"/>
          </p:nvPr>
        </p:nvSpPr>
        <p:spPr>
          <a:xfrm>
            <a:off x="1403648" y="1700808"/>
            <a:ext cx="7283152" cy="4852392"/>
          </a:xfrm>
        </p:spPr>
        <p:txBody>
          <a:bodyPr/>
          <a:lstStyle/>
          <a:p>
            <a:pPr eaLnBrk="1" hangingPunct="1"/>
            <a:r>
              <a:rPr lang="ru-RU" sz="2800" dirty="0" smtClean="0"/>
              <a:t>Регламент/Процедуры проектной деятельности в компании</a:t>
            </a:r>
          </a:p>
          <a:p>
            <a:pPr eaLnBrk="1" hangingPunct="1"/>
            <a:r>
              <a:rPr lang="ru-RU" sz="2800" dirty="0" smtClean="0"/>
              <a:t>Регламент управления рисками</a:t>
            </a:r>
          </a:p>
          <a:p>
            <a:pPr eaLnBrk="1" hangingPunct="1"/>
            <a:r>
              <a:rPr lang="ru-RU" sz="2800" dirty="0" smtClean="0"/>
              <a:t>Регламент создания/управления качеством</a:t>
            </a:r>
          </a:p>
          <a:p>
            <a:pPr eaLnBrk="1" hangingPunct="1"/>
            <a:r>
              <a:rPr lang="ru-RU" sz="2800" dirty="0" smtClean="0"/>
              <a:t>Должностные/ролевые обязанности</a:t>
            </a:r>
          </a:p>
          <a:p>
            <a:pPr eaLnBrk="1" hangingPunct="1"/>
            <a:r>
              <a:rPr lang="ru-RU" sz="2800" dirty="0" smtClean="0"/>
              <a:t>Регламент </a:t>
            </a:r>
            <a:r>
              <a:rPr lang="ru-RU" sz="2800" dirty="0" err="1" smtClean="0"/>
              <a:t>бюджетирования</a:t>
            </a:r>
            <a:endParaRPr lang="ru-RU" sz="2800" dirty="0" smtClean="0"/>
          </a:p>
          <a:p>
            <a:pPr eaLnBrk="1" hangingPunct="1"/>
            <a:r>
              <a:rPr lang="ru-RU" sz="2800" dirty="0" smtClean="0"/>
              <a:t>Шаблоны отчетов</a:t>
            </a:r>
          </a:p>
          <a:p>
            <a:pPr eaLnBrk="1" hangingPunct="1"/>
            <a:r>
              <a:rPr lang="ru-RU" sz="2800" dirty="0" smtClean="0"/>
              <a:t>Шаблоны документов</a:t>
            </a:r>
          </a:p>
          <a:p>
            <a:pPr eaLnBrk="1" hangingPunct="1"/>
            <a:endParaRPr lang="ru-RU" dirty="0" smtClean="0"/>
          </a:p>
          <a:p>
            <a:pPr eaLnBrk="1" hangingPunct="1"/>
            <a:endParaRPr lang="ru-RU" dirty="0" smtClean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www.specialist.ru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67136" y="188640"/>
            <a:ext cx="7776864" cy="1080120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chemeClr val="accent1"/>
                </a:solidFill>
              </a:rPr>
              <a:t>Содействие сотрудничеству и взаимопониманию между участниками проекта</a:t>
            </a:r>
            <a:endParaRPr lang="ru-RU" sz="2800" b="1" dirty="0">
              <a:solidFill>
                <a:schemeClr val="accent1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1571604" y="1785926"/>
            <a:ext cx="7286676" cy="392909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sz="2000" b="1" dirty="0" smtClean="0"/>
              <a:t>Менеджер проекта должен:</a:t>
            </a:r>
          </a:p>
          <a:p>
            <a:r>
              <a:rPr lang="ru-RU" sz="2000" dirty="0" smtClean="0"/>
              <a:t>Взаимодействовать с участниками проекта в духе сотрудничества и профессионализма</a:t>
            </a:r>
          </a:p>
          <a:p>
            <a:r>
              <a:rPr lang="ru-RU" sz="2000" dirty="0" smtClean="0"/>
              <a:t>Уважать требования руководителей, распоряжающихся ресурсами</a:t>
            </a:r>
          </a:p>
          <a:p>
            <a:r>
              <a:rPr lang="ru-RU" sz="2000" dirty="0" smtClean="0"/>
              <a:t>Уважать культурные, этические и индивидуальные различия членов команды</a:t>
            </a:r>
          </a:p>
          <a:p>
            <a:r>
              <a:rPr lang="ru-RU" sz="2000" dirty="0" smtClean="0"/>
              <a:t>Осознавать возможность негативного влияния проекта на репутацию участников проекта</a:t>
            </a:r>
          </a:p>
          <a:p>
            <a:r>
              <a:rPr lang="ru-RU" sz="2000" dirty="0" smtClean="0"/>
              <a:t>Обязательно выяснять и четко представлять предпочитаемые типы коммуникаций каждого участника проекта</a:t>
            </a:r>
          </a:p>
          <a:p>
            <a:r>
              <a:rPr lang="ru-RU" sz="2000" dirty="0" smtClean="0"/>
              <a:t>Следовать общепринятым принципам ведения бизнеса в других странах (если они не нарушают закон)</a:t>
            </a:r>
          </a:p>
        </p:txBody>
      </p:sp>
    </p:spTree>
    <p:extLst>
      <p:ext uri="{BB962C8B-B14F-4D97-AF65-F5344CB8AC3E}">
        <p14:creationId xmlns="" xmlns:p14="http://schemas.microsoft.com/office/powerpoint/2010/main" val="2183245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941387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accent1"/>
                </a:solidFill>
              </a:rPr>
              <a:t>Ключевые функции PMO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idx="1"/>
          </p:nvPr>
        </p:nvSpPr>
        <p:spPr>
          <a:xfrm>
            <a:off x="1403648" y="1371600"/>
            <a:ext cx="7283152" cy="4937720"/>
          </a:xfrm>
        </p:spPr>
        <p:txBody>
          <a:bodyPr>
            <a:noAutofit/>
          </a:bodyPr>
          <a:lstStyle/>
          <a:p>
            <a:pPr eaLnBrk="1" hangingPunct="1">
              <a:lnSpc>
                <a:spcPct val="80000"/>
              </a:lnSpc>
            </a:pPr>
            <a:r>
              <a:rPr lang="ru-RU" sz="2000" dirty="0" smtClean="0"/>
              <a:t>Координирование ресурсов всех проектов, координация и управление коммуникациями между различными проектами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dirty="0" smtClean="0"/>
              <a:t>Определение и разработка методологии, наилучших практик и корпоративных стандартов</a:t>
            </a:r>
            <a:r>
              <a:rPr lang="en-US" sz="2000" dirty="0" smtClean="0"/>
              <a:t> </a:t>
            </a:r>
            <a:r>
              <a:rPr lang="ru-RU" sz="2000" dirty="0" smtClean="0"/>
              <a:t>управления проектами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dirty="0" smtClean="0"/>
              <a:t>Координация общих стандартов качества проектов между менеджером проекта и любым внешним или внутренним сотрудником.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dirty="0" smtClean="0"/>
              <a:t>Централизованный мониторинг всех бюджетов и графиков проектов 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dirty="0" smtClean="0"/>
              <a:t>Клиринговые услуги и управление принципами, процедурами, шаблонами</a:t>
            </a:r>
            <a:r>
              <a:rPr lang="en-US" sz="2000" dirty="0" smtClean="0"/>
              <a:t> </a:t>
            </a:r>
            <a:r>
              <a:rPr lang="ru-RU" sz="2000" dirty="0" smtClean="0"/>
              <a:t>проекта и другой общей документацией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dirty="0" smtClean="0"/>
              <a:t>Централизованный конфигурационный менеджмент для всех проектов PMO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dirty="0" smtClean="0"/>
              <a:t>Централизованный </a:t>
            </a:r>
            <a:r>
              <a:rPr lang="ru-RU" sz="2000" dirty="0" err="1" smtClean="0"/>
              <a:t>репозиторий</a:t>
            </a:r>
            <a:r>
              <a:rPr lang="ru-RU" sz="2000" dirty="0" smtClean="0"/>
              <a:t> и управление для общих и уникальных</a:t>
            </a:r>
            <a:r>
              <a:rPr lang="en-US" sz="2000" dirty="0" smtClean="0"/>
              <a:t> </a:t>
            </a:r>
            <a:r>
              <a:rPr lang="ru-RU" sz="2000" dirty="0" smtClean="0"/>
              <a:t>рисков для всех проектов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dirty="0" smtClean="0"/>
              <a:t>Обучающая платформа для менеджеров проектов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www.specialist.ru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1"/>
          <p:cNvSpPr>
            <a:spLocks noGrp="1"/>
          </p:cNvSpPr>
          <p:nvPr>
            <p:ph type="title"/>
          </p:nvPr>
        </p:nvSpPr>
        <p:spPr>
          <a:xfrm>
            <a:off x="381000" y="609600"/>
            <a:ext cx="8229600" cy="838200"/>
          </a:xfrm>
        </p:spPr>
        <p:txBody>
          <a:bodyPr>
            <a:normAutofit/>
          </a:bodyPr>
          <a:lstStyle/>
          <a:p>
            <a:pPr eaLnBrk="1" hangingPunct="1"/>
            <a:r>
              <a:rPr lang="ru-RU" sz="2800" b="1" dirty="0" smtClean="0">
                <a:solidFill>
                  <a:schemeClr val="accent1"/>
                </a:solidFill>
              </a:rPr>
              <a:t>Что такое программа проектов</a:t>
            </a:r>
          </a:p>
        </p:txBody>
      </p:sp>
      <p:sp>
        <p:nvSpPr>
          <p:cNvPr id="19459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403648" y="1905000"/>
            <a:ext cx="7488832" cy="3684240"/>
          </a:xfrm>
        </p:spPr>
        <p:txBody>
          <a:bodyPr/>
          <a:lstStyle/>
          <a:p>
            <a:pPr algn="just" eaLnBrk="1" hangingPunct="1"/>
            <a:r>
              <a:rPr lang="ru-RU" sz="3200" dirty="0" smtClean="0"/>
              <a:t>Группа связанных проектов, которые совместно управляются с целью достижения таких выгод и уровня контроля, которые невозможны при индивидуальном управлении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www.specialist.ru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Заголовок 1"/>
          <p:cNvSpPr>
            <a:spLocks noGrp="1"/>
          </p:cNvSpPr>
          <p:nvPr>
            <p:ph type="title"/>
          </p:nvPr>
        </p:nvSpPr>
        <p:spPr>
          <a:xfrm>
            <a:off x="1259632" y="0"/>
            <a:ext cx="7884368" cy="1182687"/>
          </a:xfrm>
        </p:spPr>
        <p:txBody>
          <a:bodyPr>
            <a:normAutofit/>
          </a:bodyPr>
          <a:lstStyle/>
          <a:p>
            <a:pPr eaLnBrk="1" hangingPunct="1"/>
            <a:r>
              <a:rPr lang="ru-RU" sz="3100" b="1" dirty="0" smtClean="0">
                <a:solidFill>
                  <a:schemeClr val="accent1"/>
                </a:solidFill>
              </a:rPr>
              <a:t>Взаимодействие</a:t>
            </a:r>
            <a:r>
              <a:rPr lang="ru-RU" sz="3600" b="1" dirty="0" smtClean="0"/>
              <a:t> </a:t>
            </a:r>
            <a:r>
              <a:rPr lang="ru-RU" sz="3100" b="1" dirty="0" smtClean="0">
                <a:solidFill>
                  <a:schemeClr val="accent1"/>
                </a:solidFill>
              </a:rPr>
              <a:t>программ</a:t>
            </a:r>
            <a:r>
              <a:rPr lang="ru-RU" sz="3600" b="1" dirty="0" smtClean="0"/>
              <a:t> </a:t>
            </a:r>
            <a:r>
              <a:rPr lang="ru-RU" sz="3100" b="1" dirty="0" smtClean="0">
                <a:solidFill>
                  <a:schemeClr val="accent1"/>
                </a:solidFill>
              </a:rPr>
              <a:t>и проектов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www.specialist.ru</a:t>
            </a:r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57981" y="1052736"/>
            <a:ext cx="7878515" cy="50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1259632" y="188913"/>
            <a:ext cx="7579568" cy="981075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chemeClr val="accent1"/>
                </a:solidFill>
              </a:rPr>
              <a:t>Задачи офиса управления программами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1403648" y="1556792"/>
            <a:ext cx="7427168" cy="454759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z="2800" dirty="0" smtClean="0"/>
              <a:t>Установление процессов управления</a:t>
            </a:r>
          </a:p>
          <a:p>
            <a:pPr eaLnBrk="1" hangingPunct="1">
              <a:lnSpc>
                <a:spcPct val="90000"/>
              </a:lnSpc>
            </a:pPr>
            <a:r>
              <a:rPr lang="ru-RU" sz="2800" dirty="0" smtClean="0"/>
              <a:t>Управление расписанием и бюджетом на уровне программ</a:t>
            </a:r>
          </a:p>
          <a:p>
            <a:pPr eaLnBrk="1" hangingPunct="1">
              <a:lnSpc>
                <a:spcPct val="90000"/>
              </a:lnSpc>
            </a:pPr>
            <a:r>
              <a:rPr lang="ru-RU" sz="2800" dirty="0" smtClean="0"/>
              <a:t>Установление стандартов качества для программ и их компонентов</a:t>
            </a:r>
          </a:p>
          <a:p>
            <a:pPr eaLnBrk="1" hangingPunct="1">
              <a:lnSpc>
                <a:spcPct val="90000"/>
              </a:lnSpc>
            </a:pPr>
            <a:r>
              <a:rPr lang="ru-RU" sz="2800" dirty="0" smtClean="0"/>
              <a:t>Обеспечение управления конфигурацией документов</a:t>
            </a:r>
          </a:p>
          <a:p>
            <a:pPr eaLnBrk="1" hangingPunct="1">
              <a:lnSpc>
                <a:spcPct val="90000"/>
              </a:lnSpc>
            </a:pPr>
            <a:r>
              <a:rPr lang="ru-RU" sz="2800" dirty="0" smtClean="0"/>
              <a:t>Обеспечение централизованного управления изменениями, мониторинг рисков и проблем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www.specialist.ru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1259632" y="457200"/>
            <a:ext cx="7488832" cy="941388"/>
          </a:xfrm>
        </p:spPr>
        <p:txBody>
          <a:bodyPr rtlCol="0">
            <a:noAutofit/>
          </a:bodyPr>
          <a:lstStyle/>
          <a:p>
            <a:pPr>
              <a:defRPr/>
            </a:pPr>
            <a:r>
              <a:rPr lang="ru-RU" sz="2800" b="1" dirty="0" smtClean="0">
                <a:solidFill>
                  <a:schemeClr val="accent1"/>
                </a:solidFill>
              </a:rPr>
              <a:t>Менеджер программ. Роль и навыки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>
          <a:xfrm>
            <a:off x="1403648" y="1844824"/>
            <a:ext cx="7344816" cy="3960440"/>
          </a:xfrm>
        </p:spPr>
        <p:txBody>
          <a:bodyPr/>
          <a:lstStyle/>
          <a:p>
            <a:pPr eaLnBrk="1" hangingPunct="1"/>
            <a:r>
              <a:rPr lang="ru-RU" dirty="0" smtClean="0"/>
              <a:t>Взаимодействие с РМ-ми</a:t>
            </a:r>
          </a:p>
          <a:p>
            <a:pPr eaLnBrk="1" hangingPunct="1"/>
            <a:r>
              <a:rPr lang="ru-RU" dirty="0" smtClean="0"/>
              <a:t>Расстановка приоритетов для исполнения программы в целом</a:t>
            </a:r>
          </a:p>
          <a:p>
            <a:pPr eaLnBrk="1" hangingPunct="1"/>
            <a:r>
              <a:rPr lang="ru-RU" dirty="0" smtClean="0"/>
              <a:t>Выявление интеграционных работ</a:t>
            </a:r>
          </a:p>
          <a:p>
            <a:pPr eaLnBrk="1" hangingPunct="1">
              <a:buNone/>
            </a:pPr>
            <a:r>
              <a:rPr lang="ru-RU" b="1" dirty="0" smtClean="0"/>
              <a:t>Навыки:</a:t>
            </a:r>
            <a:r>
              <a:rPr lang="ru-RU" dirty="0" smtClean="0"/>
              <a:t> коммуникационные, технологические, тайм-менеджмент</a:t>
            </a: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www.specialist.ru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1"/>
          <p:cNvSpPr>
            <a:spLocks noGrp="1"/>
          </p:cNvSpPr>
          <p:nvPr>
            <p:ph type="title"/>
          </p:nvPr>
        </p:nvSpPr>
        <p:spPr>
          <a:xfrm>
            <a:off x="1331640" y="332656"/>
            <a:ext cx="7581528" cy="864096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2800" b="1" dirty="0" smtClean="0">
                <a:solidFill>
                  <a:schemeClr val="accent1"/>
                </a:solidFill>
              </a:rPr>
              <a:t>Портфели проектов</a:t>
            </a:r>
          </a:p>
        </p:txBody>
      </p:sp>
      <p:sp>
        <p:nvSpPr>
          <p:cNvPr id="21507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619672" y="1676400"/>
            <a:ext cx="6914728" cy="3768824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3200" b="1" dirty="0" smtClean="0"/>
              <a:t>Портфель</a:t>
            </a:r>
            <a:r>
              <a:rPr lang="ru-RU" sz="3200" dirty="0" smtClean="0"/>
              <a:t> – это набор проектов, программ, других видов </a:t>
            </a:r>
            <a:r>
              <a:rPr lang="ru-RU" sz="3200" dirty="0" err="1" smtClean="0"/>
              <a:t>раот</a:t>
            </a:r>
            <a:r>
              <a:rPr lang="ru-RU" sz="3200" dirty="0" smtClean="0"/>
              <a:t>, объединенных общей стратегической целью организации</a:t>
            </a:r>
            <a:br>
              <a:rPr lang="ru-RU" sz="3200" dirty="0" smtClean="0"/>
            </a:br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ru-RU" sz="3200" b="1" dirty="0" smtClean="0"/>
              <a:t>Портфель:</a:t>
            </a:r>
            <a:r>
              <a:rPr lang="ru-RU" sz="3200" dirty="0" smtClean="0"/>
              <a:t> общий заказчик, единая технология; единый сегмент рынка</a:t>
            </a:r>
            <a:br>
              <a:rPr lang="ru-RU" sz="3200" dirty="0" smtClean="0"/>
            </a:br>
            <a:endParaRPr lang="ru-RU" sz="3200" dirty="0" smtClean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www.specialist.ru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www.specialist.ru</a:t>
            </a:r>
            <a:endParaRPr lang="ru-RU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1331640" y="260648"/>
            <a:ext cx="7513712" cy="648072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chemeClr val="accent1"/>
                </a:solidFill>
              </a:rPr>
              <a:t>Процессы управления портфелями</a:t>
            </a:r>
          </a:p>
        </p:txBody>
      </p:sp>
      <p:pic>
        <p:nvPicPr>
          <p:cNvPr id="8192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5107" y="980728"/>
            <a:ext cx="8561389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2"/>
          <p:cNvSpPr>
            <a:spLocks noGrp="1" noChangeArrowheads="1"/>
          </p:cNvSpPr>
          <p:nvPr>
            <p:ph type="title"/>
          </p:nvPr>
        </p:nvSpPr>
        <p:spPr>
          <a:xfrm>
            <a:off x="1403648" y="152401"/>
            <a:ext cx="7283152" cy="828328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chemeClr val="accent1"/>
                </a:solidFill>
              </a:rPr>
              <a:t>Различия между </a:t>
            </a:r>
            <a:br>
              <a:rPr lang="ru-RU" sz="2800" b="1" dirty="0" smtClean="0">
                <a:solidFill>
                  <a:schemeClr val="accent1"/>
                </a:solidFill>
              </a:rPr>
            </a:br>
            <a:r>
              <a:rPr lang="ru-RU" sz="2800" b="1" dirty="0" smtClean="0">
                <a:solidFill>
                  <a:schemeClr val="accent1"/>
                </a:solidFill>
              </a:rPr>
              <a:t>менеджерами проекта и портфеля</a:t>
            </a:r>
          </a:p>
        </p:txBody>
      </p:sp>
      <p:sp>
        <p:nvSpPr>
          <p:cNvPr id="81923" name="Rectangle 3"/>
          <p:cNvSpPr>
            <a:spLocks noGrp="1" noChangeArrowheads="1"/>
          </p:cNvSpPr>
          <p:nvPr>
            <p:ph idx="1"/>
          </p:nvPr>
        </p:nvSpPr>
        <p:spPr>
          <a:xfrm>
            <a:off x="1259632" y="1268760"/>
            <a:ext cx="7655768" cy="528444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sz="1000" dirty="0" smtClean="0"/>
          </a:p>
          <a:p>
            <a:pPr eaLnBrk="1" hangingPunct="1">
              <a:lnSpc>
                <a:spcPct val="80000"/>
              </a:lnSpc>
            </a:pPr>
            <a:r>
              <a:rPr lang="ru-RU" sz="1800" dirty="0" smtClean="0"/>
              <a:t>Менеджер проекта отвечает за выполнение конкретных целей проекта в рамках ограничений проекта, а портфель проектов представляет собой организационную структуру с определенными полномочиями, в том числе и на уровне всего предприятия.</a:t>
            </a:r>
          </a:p>
          <a:p>
            <a:pPr eaLnBrk="1" hangingPunct="1">
              <a:lnSpc>
                <a:spcPct val="80000"/>
              </a:lnSpc>
            </a:pPr>
            <a:r>
              <a:rPr lang="ru-RU" sz="1800" dirty="0" smtClean="0"/>
              <a:t>Менеджер проекта сосредоточивается на конкретных целях проекта, в то время как менеджер портфеля управляет основными изменениями в содержании программ и портфелей и может рассматривать их как потенциальные возможности для более успешного достижения целей.</a:t>
            </a:r>
          </a:p>
          <a:p>
            <a:pPr eaLnBrk="1" hangingPunct="1">
              <a:lnSpc>
                <a:spcPct val="80000"/>
              </a:lnSpc>
            </a:pPr>
            <a:r>
              <a:rPr lang="ru-RU" sz="1800" dirty="0" smtClean="0"/>
              <a:t>Менеджер проекта управляет ресурсами, переданными проекту, с целью более точного выполнения целей проекта, а менеджер портфеля оптимизирует использование общих ресурсов организации во всех проектах.</a:t>
            </a:r>
          </a:p>
          <a:p>
            <a:pPr eaLnBrk="1" hangingPunct="1">
              <a:lnSpc>
                <a:spcPct val="80000"/>
              </a:lnSpc>
            </a:pPr>
            <a:r>
              <a:rPr lang="ru-RU" sz="1800" dirty="0" smtClean="0"/>
              <a:t>Менеджер проекта управляет содержанием, расписанием, стоимостью и качеством продуктов, входящих в пакеты работ, а менеджер портфеля управляет общими рисками, общими возможностями и взаимозависимостями проектов.</a:t>
            </a:r>
          </a:p>
          <a:p>
            <a:pPr eaLnBrk="1" hangingPunct="1">
              <a:lnSpc>
                <a:spcPct val="80000"/>
              </a:lnSpc>
            </a:pPr>
            <a:r>
              <a:rPr lang="ru-RU" sz="1800" dirty="0" smtClean="0"/>
              <a:t>Менеджер проекта предоставляет отчет о прогрессе проекта и другую информацию, касающуюся его проекта, а менеджер портфеля дает сводный отчет и обзор, включающий в себя все проекты, находящиеся в его ведении.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www.specialist.ru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-518"/>
            <a:ext cx="7645524" cy="66947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188640"/>
            <a:ext cx="7200800" cy="648072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accent1"/>
                </a:solidFill>
              </a:rPr>
              <a:t>Степень зрелости в компании</a:t>
            </a:r>
          </a:p>
        </p:txBody>
      </p:sp>
      <p:pic>
        <p:nvPicPr>
          <p:cNvPr id="552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808" y="902543"/>
            <a:ext cx="5410200" cy="583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Управление проектам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582" y="0"/>
            <a:ext cx="9025922" cy="63813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332656"/>
            <a:ext cx="7283152" cy="1584176"/>
          </a:xfrm>
        </p:spPr>
        <p:txBody>
          <a:bodyPr>
            <a:normAutofit/>
          </a:bodyPr>
          <a:lstStyle/>
          <a:p>
            <a:r>
              <a:rPr lang="ru-RU" sz="3100" b="1" dirty="0">
                <a:solidFill>
                  <a:schemeClr val="accent1"/>
                </a:solidFill>
              </a:rPr>
              <a:t>Средняя зарплата специалистов по популярным сертификациям </a:t>
            </a:r>
            <a:r>
              <a:rPr lang="en-US" sz="3100" b="1" dirty="0" smtClean="0">
                <a:solidFill>
                  <a:schemeClr val="accent1"/>
                </a:solidFill>
              </a:rPr>
              <a:t/>
            </a:r>
            <a:br>
              <a:rPr lang="en-US" sz="3100" b="1" dirty="0" smtClean="0">
                <a:solidFill>
                  <a:schemeClr val="accent1"/>
                </a:solidFill>
              </a:rPr>
            </a:br>
            <a:r>
              <a:rPr lang="ru-RU" sz="3100" b="1" dirty="0" smtClean="0">
                <a:solidFill>
                  <a:schemeClr val="accent1"/>
                </a:solidFill>
              </a:rPr>
              <a:t>(</a:t>
            </a:r>
            <a:r>
              <a:rPr lang="ru-RU" sz="3100" b="1" dirty="0">
                <a:solidFill>
                  <a:schemeClr val="accent1"/>
                </a:solidFill>
              </a:rPr>
              <a:t>данные по США</a:t>
            </a:r>
            <a:r>
              <a:rPr lang="ru-RU" sz="3100" b="1" dirty="0" smtClean="0">
                <a:solidFill>
                  <a:schemeClr val="accent1"/>
                </a:solidFill>
              </a:rPr>
              <a:t>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03648" y="2132855"/>
            <a:ext cx="7283152" cy="3888433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  <a:p>
            <a:endParaRPr lang="ru-RU" dirty="0"/>
          </a:p>
          <a:p>
            <a:r>
              <a:rPr lang="en-US" sz="7200" dirty="0"/>
              <a:t>PMP — Project Management </a:t>
            </a:r>
            <a:r>
              <a:rPr lang="en-US" sz="7200" dirty="0" smtClean="0"/>
              <a:t>Professional - $104 </a:t>
            </a:r>
            <a:r>
              <a:rPr lang="en-US" sz="7200" dirty="0"/>
              <a:t>253</a:t>
            </a:r>
          </a:p>
          <a:p>
            <a:endParaRPr lang="en-US" sz="7200" dirty="0"/>
          </a:p>
          <a:p>
            <a:endParaRPr lang="en-US" sz="7200" dirty="0"/>
          </a:p>
          <a:p>
            <a:r>
              <a:rPr lang="en-US" sz="7200" dirty="0"/>
              <a:t>CCNA — Cisco Certified Network </a:t>
            </a:r>
            <a:r>
              <a:rPr lang="en-US" sz="7200" dirty="0" smtClean="0"/>
              <a:t>Associate - $79 695 </a:t>
            </a:r>
          </a:p>
          <a:p>
            <a:endParaRPr lang="en-US" sz="7200" dirty="0"/>
          </a:p>
          <a:p>
            <a:endParaRPr lang="en-US" sz="7200" dirty="0"/>
          </a:p>
          <a:p>
            <a:r>
              <a:rPr lang="en-US" sz="7200" dirty="0"/>
              <a:t>MCP — MS Certified </a:t>
            </a:r>
            <a:r>
              <a:rPr lang="en-US" sz="7200" dirty="0" smtClean="0"/>
              <a:t>Professional - $74 </a:t>
            </a:r>
            <a:r>
              <a:rPr lang="en-US" sz="7200" dirty="0"/>
              <a:t>438</a:t>
            </a:r>
          </a:p>
          <a:p>
            <a:pPr marL="0" indent="0">
              <a:buNone/>
            </a:pPr>
            <a:endParaRPr lang="en-US" sz="7200" dirty="0"/>
          </a:p>
          <a:p>
            <a:endParaRPr lang="en-US" sz="7200" dirty="0"/>
          </a:p>
          <a:p>
            <a:r>
              <a:rPr lang="en-US" sz="7200" dirty="0"/>
              <a:t>MCSE — MS Certified Systems </a:t>
            </a:r>
            <a:r>
              <a:rPr lang="en-US" sz="7200" dirty="0" smtClean="0"/>
              <a:t>Engineer - $86 </a:t>
            </a:r>
            <a:r>
              <a:rPr lang="en-US" sz="7200" dirty="0"/>
              <a:t>454</a:t>
            </a:r>
          </a:p>
          <a:p>
            <a:endParaRPr lang="en-US" sz="7200" dirty="0"/>
          </a:p>
          <a:p>
            <a:r>
              <a:rPr lang="en-US" sz="7200" dirty="0"/>
              <a:t>ITIL v3 </a:t>
            </a:r>
            <a:r>
              <a:rPr lang="en-US" sz="7200" dirty="0" smtClean="0"/>
              <a:t>Foundation - $101 </a:t>
            </a:r>
            <a:r>
              <a:rPr lang="en-US" sz="7200" dirty="0"/>
              <a:t>185</a:t>
            </a:r>
          </a:p>
          <a:p>
            <a:r>
              <a:rPr lang="en-US" dirty="0"/>
              <a:t>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996772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274638"/>
            <a:ext cx="7283152" cy="70609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accent1"/>
                </a:solidFill>
              </a:rPr>
              <a:t>Рекомендуемые веб-ресурсы</a:t>
            </a:r>
            <a:endParaRPr lang="ru-RU" sz="2800" b="1" dirty="0">
              <a:solidFill>
                <a:schemeClr val="accent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75656" y="1772817"/>
            <a:ext cx="7211144" cy="2520280"/>
          </a:xfrm>
        </p:spPr>
        <p:txBody>
          <a:bodyPr/>
          <a:lstStyle/>
          <a:p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www.pmi.org/</a:t>
            </a:r>
            <a:endParaRPr lang="ru-RU" dirty="0" smtClean="0"/>
          </a:p>
          <a:p>
            <a:r>
              <a:rPr lang="en-US" dirty="0" smtClean="0">
                <a:hlinkClick r:id="rId3"/>
              </a:rPr>
              <a:t>http://www.specialist.ru/section/project-management</a:t>
            </a:r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924212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274638"/>
            <a:ext cx="7211144" cy="11430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chemeClr val="accent1"/>
                </a:solidFill>
              </a:rPr>
              <a:t>1 PDU</a:t>
            </a:r>
            <a:endParaRPr lang="ru-RU" sz="2800" b="1" dirty="0">
              <a:solidFill>
                <a:schemeClr val="accent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03648" y="1600200"/>
            <a:ext cx="7283152" cy="4525963"/>
          </a:xfrm>
        </p:spPr>
        <p:txBody>
          <a:bodyPr/>
          <a:lstStyle/>
          <a:p>
            <a:r>
              <a:rPr lang="en-US" dirty="0"/>
              <a:t>PMI course code: </a:t>
            </a:r>
            <a:r>
              <a:rPr lang="en-US" b="1" dirty="0" smtClean="0"/>
              <a:t>PMO-SEM-260512</a:t>
            </a:r>
            <a:endParaRPr lang="ru-RU" b="1" dirty="0"/>
          </a:p>
        </p:txBody>
      </p:sp>
    </p:spTree>
    <p:extLst>
      <p:ext uri="{BB962C8B-B14F-4D97-AF65-F5344CB8AC3E}">
        <p14:creationId xmlns="" xmlns:p14="http://schemas.microsoft.com/office/powerpoint/2010/main" val="2657661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6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2023</TotalTime>
  <Words>1436</Words>
  <Application>Microsoft Office PowerPoint</Application>
  <PresentationFormat>Экран (4:3)</PresentationFormat>
  <Paragraphs>236</Paragraphs>
  <Slides>40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40</vt:i4>
      </vt:variant>
    </vt:vector>
  </HeadingPairs>
  <TitlesOfParts>
    <vt:vector size="41" baseType="lpstr">
      <vt:lpstr>Тема Office</vt:lpstr>
      <vt:lpstr>Центр компьютерного обучения «Специалист»  при МГТУ им. Н.Э. Баумана</vt:lpstr>
      <vt:lpstr>Построение проектного управления в компании</vt:lpstr>
      <vt:lpstr>Основные документы</vt:lpstr>
      <vt:lpstr>Цель: постоянное улучшение</vt:lpstr>
      <vt:lpstr>Что надо компании от  проектного управления?</vt:lpstr>
      <vt:lpstr>Organizational  Project Management Maturity Model</vt:lpstr>
      <vt:lpstr>Слайд 7</vt:lpstr>
      <vt:lpstr>Сравнительная таблица</vt:lpstr>
      <vt:lpstr>Причины внедрения проектного подхода</vt:lpstr>
      <vt:lpstr>Иерархия построения системы управления проектами</vt:lpstr>
      <vt:lpstr>Типы организаций</vt:lpstr>
      <vt:lpstr>Особенности проектного управления в различных типах компаний</vt:lpstr>
      <vt:lpstr>Функциональная модель</vt:lpstr>
      <vt:lpstr>Примеры функциональных и слабоматричных организаций</vt:lpstr>
      <vt:lpstr>Сервисная компания, транспорт</vt:lpstr>
      <vt:lpstr>Задачи проектов в функциональных и слабоматричных организациях</vt:lpstr>
      <vt:lpstr>Соотнесение жизненных циклов  продукта и проекта</vt:lpstr>
      <vt:lpstr>Сбалансированная матричная модель</vt:lpstr>
      <vt:lpstr>Примеры сбалансированных  матричных организаций</vt:lpstr>
      <vt:lpstr>Производство</vt:lpstr>
      <vt:lpstr>Проектная модель</vt:lpstr>
      <vt:lpstr>Примеры проектных и  сильноматричных организаций</vt:lpstr>
      <vt:lpstr>Строительство</vt:lpstr>
      <vt:lpstr>Предпосылки введения методики управления проектами в компании</vt:lpstr>
      <vt:lpstr>Перечень документации  по проектной деятельности</vt:lpstr>
      <vt:lpstr>Содействие сотрудничеству и взаимопониманию между участниками проекта</vt:lpstr>
      <vt:lpstr>Ключевые функции PMO</vt:lpstr>
      <vt:lpstr>Что такое программа проектов</vt:lpstr>
      <vt:lpstr>Взаимодействие программ и проектов</vt:lpstr>
      <vt:lpstr>Задачи офиса управления программами</vt:lpstr>
      <vt:lpstr>Менеджер программ. Роль и навыки</vt:lpstr>
      <vt:lpstr>Портфели проектов</vt:lpstr>
      <vt:lpstr>Процессы управления портфелями</vt:lpstr>
      <vt:lpstr>Различия между  менеджерами проекта и портфеля</vt:lpstr>
      <vt:lpstr>Слайд 35</vt:lpstr>
      <vt:lpstr>Степень зрелости в компании</vt:lpstr>
      <vt:lpstr>Слайд 37</vt:lpstr>
      <vt:lpstr>Средняя зарплата специалистов по популярным сертификациям  (данные по США)</vt:lpstr>
      <vt:lpstr>Рекомендуемые веб-ресурсы</vt:lpstr>
      <vt:lpstr>1 PDU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Вступление</dc:title>
  <dc:creator>DD</dc:creator>
  <cp:lastModifiedBy>dd</cp:lastModifiedBy>
  <cp:revision>298</cp:revision>
  <dcterms:created xsi:type="dcterms:W3CDTF">2010-02-02T06:24:29Z</dcterms:created>
  <dcterms:modified xsi:type="dcterms:W3CDTF">2012-05-25T17:50:48Z</dcterms:modified>
</cp:coreProperties>
</file>