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819" r:id="rId2"/>
    <p:sldId id="820" r:id="rId3"/>
    <p:sldId id="821" r:id="rId4"/>
    <p:sldId id="822" r:id="rId5"/>
    <p:sldId id="823" r:id="rId6"/>
    <p:sldId id="824" r:id="rId7"/>
    <p:sldId id="825" r:id="rId8"/>
    <p:sldId id="826" r:id="rId9"/>
    <p:sldId id="827" r:id="rId10"/>
    <p:sldId id="828" r:id="rId11"/>
    <p:sldId id="829" r:id="rId12"/>
    <p:sldId id="830" r:id="rId13"/>
    <p:sldId id="831" r:id="rId14"/>
    <p:sldId id="832" r:id="rId15"/>
    <p:sldId id="833" r:id="rId16"/>
    <p:sldId id="834" r:id="rId17"/>
    <p:sldId id="835" r:id="rId18"/>
  </p:sldIdLst>
  <p:sldSz cx="9144000" cy="6858000" type="screen4x3"/>
  <p:notesSz cx="6797675" cy="9929813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hegdahl" initials="DH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920C"/>
    <a:srgbClr val="CFB80F"/>
    <a:srgbClr val="FFFFFF"/>
    <a:srgbClr val="006699"/>
    <a:srgbClr val="FFCC00"/>
    <a:srgbClr val="F3FCA2"/>
    <a:srgbClr val="E4F828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6093" autoAdjust="0"/>
  </p:normalViewPr>
  <p:slideViewPr>
    <p:cSldViewPr>
      <p:cViewPr>
        <p:scale>
          <a:sx n="100" d="100"/>
          <a:sy n="100" d="100"/>
        </p:scale>
        <p:origin x="-21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788" y="-90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32C127D-AC79-49CC-8BA1-0122BEB1EB96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29391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5351566-D435-46F5-BCCA-4DBAF649A059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40324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7A33C-AD67-416A-B614-BC99B6C3B96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070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8608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0858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08581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6376157-92EB-485D-8F91-5E6361DC1DA4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  <p:pic>
        <p:nvPicPr>
          <p:cNvPr id="8" name="Picture 7" descr="logo_IAMCP_for_print 0512_l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5007154" cy="144016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920692-FBBF-4BD0-A869-38E029AA8CF7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9C6B2D-6165-4DD5-BB87-932310623F22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A57922-69DE-4831-BD9D-332F19D2A388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A7BD2DE-61C0-41BF-9D14-CF7AB074F625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426E60E-53A5-4ABA-9753-277E50798714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60472DE-FB9A-425C-8CCB-55086922E7C3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E049CA2-08A9-4B03-9BF3-C9CBC42E12F0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006FDA7-1385-4F61-AB01-F3D661EC18C8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0B064CC-AB18-4EC5-B6F9-9E5EE302186A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B893A9-B522-4F00-8537-49F8F6AFBDDC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E04B93A-C795-467A-8754-66C2EFC5DED3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16238" y="6453188"/>
            <a:ext cx="3455987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sv-SE" dirty="0" smtClean="0"/>
              <a:t>International Association of Microsoft Channel Partners (IAMCP)</a:t>
            </a:r>
            <a:endParaRPr lang="sv-SE" dirty="0"/>
          </a:p>
        </p:txBody>
      </p:sp>
      <p:pic>
        <p:nvPicPr>
          <p:cNvPr id="8" name="Picture 7" descr="logo_IAMCP_for_print 0512_lg.jp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251520" y="5552889"/>
            <a:ext cx="2880320" cy="8284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ver dir="u"/>
  </p:transition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139" y="2130425"/>
            <a:ext cx="7772400" cy="1470025"/>
          </a:xfrm>
        </p:spPr>
        <p:txBody>
          <a:bodyPr/>
          <a:lstStyle/>
          <a:p>
            <a:r>
              <a:rPr lang="ru-RU" dirty="0" smtClean="0"/>
              <a:t>Работа </a:t>
            </a:r>
            <a:r>
              <a:rPr lang="ru-RU" dirty="0"/>
              <a:t>с </a:t>
            </a:r>
            <a:r>
              <a:rPr lang="ru-RU" dirty="0" smtClean="0"/>
              <a:t>перс. данными </a:t>
            </a:r>
            <a:r>
              <a:rPr lang="ru-RU" dirty="0"/>
              <a:t>на примере облачного </a:t>
            </a:r>
            <a:r>
              <a:rPr lang="ru-RU" dirty="0" smtClean="0"/>
              <a:t>ПО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501008"/>
            <a:ext cx="6400800" cy="1152128"/>
          </a:xfrm>
        </p:spPr>
        <p:txBody>
          <a:bodyPr/>
          <a:lstStyle/>
          <a:p>
            <a:r>
              <a:rPr lang="ru-RU" sz="2800" dirty="0"/>
              <a:t>для банковского и страхового сектора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 bwMode="auto">
          <a:xfrm>
            <a:off x="547464" y="5116971"/>
            <a:ext cx="64008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1400" dirty="0" smtClean="0"/>
              <a:t>Макеева Анна, ООО «КроСистем»</a:t>
            </a:r>
          </a:p>
          <a:p>
            <a:r>
              <a:rPr lang="en-US" sz="1400" dirty="0" smtClean="0"/>
              <a:t>anna@crosys.ru</a:t>
            </a:r>
            <a:endParaRPr lang="ru-RU" sz="1400" dirty="0" smtClean="0"/>
          </a:p>
          <a:p>
            <a:r>
              <a:rPr lang="en-US" sz="1400" dirty="0" smtClean="0"/>
              <a:t>www.crosys.ru</a:t>
            </a:r>
            <a:endParaRPr lang="ru-RU" sz="1400" dirty="0"/>
          </a:p>
        </p:txBody>
      </p:sp>
      <p:pic>
        <p:nvPicPr>
          <p:cNvPr id="1026" name="Picture 2" descr="\\altar\Documents\Общие документы компании\Фирменный стиль (БРЕНД)\Рекламные материалы\Crosy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73" y="5949280"/>
            <a:ext cx="1190406" cy="22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771193"/>
      </p:ext>
    </p:extLst>
  </p:cSld>
  <p:clrMapOvr>
    <a:masterClrMapping/>
  </p:clrMapOvr>
  <p:transition>
    <p:cover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74118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62074"/>
          </a:xfrm>
        </p:spPr>
        <p:txBody>
          <a:bodyPr/>
          <a:lstStyle/>
          <a:p>
            <a:r>
              <a:rPr lang="ru-RU" sz="2400" b="1" dirty="0">
                <a:solidFill>
                  <a:srgbClr val="006699"/>
                </a:solidFill>
              </a:rPr>
              <a:t>Кто имеет отношение к персональным данным</a:t>
            </a:r>
          </a:p>
        </p:txBody>
      </p:sp>
      <p:pic>
        <p:nvPicPr>
          <p:cNvPr id="7" name="Picture 3" descr="C:\Users\Makeyeva\Desktop\Стрелочк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143" y="2134307"/>
            <a:ext cx="670847" cy="92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Makeyeva\Desktop\Стрел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80173" flipH="1">
            <a:off x="1998847" y="3638754"/>
            <a:ext cx="1113856" cy="68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99591" y="4129916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dirty="0"/>
              <a:t>Субъект персональных данных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01254" y="1134274"/>
            <a:ext cx="2676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dirty="0"/>
              <a:t>Оператор персональных данных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60019" y="4135229"/>
            <a:ext cx="2304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Разработчик автоматизированных систем обработки данных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53398" y="1635620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банк, бюро кредитных историй, поставщики баз 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</a:rPr>
              <a:t>данных)</a:t>
            </a:r>
            <a:endParaRPr lang="ru-RU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52681" y="1196752"/>
            <a:ext cx="20954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 smtClean="0">
                <a:solidFill>
                  <a:srgbClr val="C00000"/>
                </a:solidFill>
              </a:rPr>
              <a:t>НЕСЕТ ВСЮ ПОЛНОТУ ОТВЕТСТВЕННОСТИ!</a:t>
            </a:r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53041" y="5066020"/>
            <a:ext cx="1447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dirty="0">
                <a:solidFill>
                  <a:srgbClr val="0070C0"/>
                </a:solidFill>
              </a:rPr>
              <a:t>В ЗАКОНЕ НЕ ОБОЗНАЧЕН!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621" y="3062075"/>
            <a:ext cx="2519351" cy="2403880"/>
          </a:xfrm>
          <a:prstGeom prst="rect">
            <a:avLst/>
          </a:prstGeom>
        </p:spPr>
      </p:pic>
      <p:pic>
        <p:nvPicPr>
          <p:cNvPr id="8" name="Picture 4" descr="C:\Users\Makeyeva\Desktop\Стрел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64837">
            <a:off x="5589536" y="3684022"/>
            <a:ext cx="1140967" cy="68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37474" y="46052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Персональные данные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629889"/>
      </p:ext>
    </p:extLst>
  </p:cSld>
  <p:clrMapOvr>
    <a:masterClrMapping/>
  </p:clrMapOvr>
  <p:transition>
    <p:cover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90000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400" b="1" dirty="0">
                <a:solidFill>
                  <a:srgbClr val="006699"/>
                </a:solidFill>
              </a:rPr>
              <a:t>Федеральный закон №152-ФЗ</a:t>
            </a:r>
            <a:br>
              <a:rPr lang="ru-RU" sz="2400" b="1" dirty="0">
                <a:solidFill>
                  <a:srgbClr val="006699"/>
                </a:solidFill>
              </a:rPr>
            </a:br>
            <a:r>
              <a:rPr lang="ru-RU" sz="2400" b="1" dirty="0">
                <a:solidFill>
                  <a:srgbClr val="006699"/>
                </a:solidFill>
              </a:rPr>
              <a:t>«О персональных данных»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845198"/>
              </p:ext>
            </p:extLst>
          </p:nvPr>
        </p:nvGraphicFramePr>
        <p:xfrm>
          <a:off x="323528" y="1196752"/>
          <a:ext cx="8496944" cy="4999648"/>
        </p:xfrm>
        <a:graphic>
          <a:graphicData uri="http://schemas.openxmlformats.org/drawingml/2006/table">
            <a:tbl>
              <a:tblPr firstRow="1" firstCol="1" bandRow="1"/>
              <a:tblGrid>
                <a:gridCol w="2181891"/>
                <a:gridCol w="1479446"/>
                <a:gridCol w="4835607"/>
              </a:tblGrid>
              <a:tr h="2778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Требование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19" marR="49819" marT="0" marB="0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Кто отвечает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19" marR="49819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Способы обеспечения соответствия требованию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819" marR="49819" marT="0" marB="0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6362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Ст. 5 п. 1. Соответствие принципам, установленным в законе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lvl="0" indent="-160338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Создание </a:t>
                      </a: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локального нормативного акта (далее - ЛНА), регулирующего обработку персональных данных в процессе кредитования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004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Ст. 5 п. 2. Требование об уничтожении персональных данных по достижению цели их обработки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</a:t>
                      </a:r>
                    </a:p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Разработчик </a:t>
                      </a:r>
                      <a:r>
                        <a:rPr lang="ru-RU" sz="800" i="1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(предусмотреть такую возможность в системе)</a:t>
                      </a:r>
                      <a:endParaRPr lang="ru-RU" sz="800" i="1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Определение целей обработки персональных данных и сроков их хранения с целью достижения указанных целей в ЛНА</a:t>
                      </a: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Обеспечение возможности уничтожения персональных данных по достижении условий, обозначенных в ЛНА Оператора.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00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Ст. 6 п. 1. Наличие письменного согласия субъекта персональных данных на их обработку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Ст. 9 п. 3. Обязанность предоставить доказательство получения согласия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Ст. 9. П. 4. Соблюдение формата предоставления согласия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Субъект</a:t>
                      </a:r>
                    </a:p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Подписание согласия на </a:t>
                      </a: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обработку</a:t>
                      </a:r>
                    </a:p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Создание унифицированной формы согласия субъекта персональных данных, обеспечение ее подписания субъектом и хранение в течение установленного ЛНА срока.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537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Ст. 7. П. 1 Обеспечение конфиденциальности полученных сведений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</a:t>
                      </a:r>
                    </a:p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Разработчик </a:t>
                      </a:r>
                      <a:r>
                        <a:rPr lang="ru-RU" sz="800" i="1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(предусмотреть такую возможность в системе)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Описание в ЛНА системы мер по обеспечению конфиденциальности информации (организационных, технических и т.д</a:t>
                      </a: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</a:p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Приведение программных средств в соответствие с ЛНА Заказчика (включая интеграцию криптографических и шифровальных средств)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851865"/>
      </p:ext>
    </p:extLst>
  </p:cSld>
  <p:clrMapOvr>
    <a:masterClrMapping/>
  </p:clrMapOvr>
  <p:transition>
    <p:cover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90000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400" b="1" dirty="0">
                <a:solidFill>
                  <a:srgbClr val="006699"/>
                </a:solidFill>
              </a:rPr>
              <a:t>Федеральный закон №152-ФЗ</a:t>
            </a:r>
            <a:br>
              <a:rPr lang="ru-RU" sz="2400" b="1" dirty="0">
                <a:solidFill>
                  <a:srgbClr val="006699"/>
                </a:solidFill>
              </a:rPr>
            </a:br>
            <a:r>
              <a:rPr lang="ru-RU" sz="2400" b="1" dirty="0">
                <a:solidFill>
                  <a:srgbClr val="006699"/>
                </a:solidFill>
              </a:rPr>
              <a:t>«О персональных данных»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208578"/>
              </p:ext>
            </p:extLst>
          </p:nvPr>
        </p:nvGraphicFramePr>
        <p:xfrm>
          <a:off x="323528" y="1196752"/>
          <a:ext cx="8496944" cy="4350324"/>
        </p:xfrm>
        <a:graphic>
          <a:graphicData uri="http://schemas.openxmlformats.org/drawingml/2006/table">
            <a:tbl>
              <a:tblPr firstRow="1" firstCol="1" bandRow="1"/>
              <a:tblGrid>
                <a:gridCol w="2181891"/>
                <a:gridCol w="1479446"/>
                <a:gridCol w="4835607"/>
              </a:tblGrid>
              <a:tr h="2374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Требование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19" marR="49819" marT="0" marB="0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Кто отвечает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19" marR="49819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Способы обеспечения соответствия требованию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819" marR="49819" marT="0" marB="0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6595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Ст. 16 п. 1. Запрет на принятие решений, имеющих юридические последствия, только на основании автоматической обработки данных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 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lvl="0" indent="-160338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Приведение процесса выдачи кредита в соответствие с данным требованием (окончательное утверждение решения сотрудником), и описание данного процесса в ЛНА.</a:t>
                      </a:r>
                      <a:endParaRPr lang="ru-RU" sz="100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190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Ст. 19 п. 1. Защита персональных данных «от неправомерного или случайного доступа к ним, уничтожения, изменения, блокирования, копирования, распространения персональных данных, а также от иных неправомерных действий»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</a:t>
                      </a:r>
                    </a:p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Разработчик </a:t>
                      </a:r>
                      <a:r>
                        <a:rPr lang="ru-RU" sz="800" i="1" dirty="0" smtClean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(предусмотреть такую возможность в системе)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Описание в ЛНА системы мер по обеспечению защиты персональных данных.</a:t>
                      </a:r>
                    </a:p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0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Приведение программных средств в соответствие с ЛНА.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839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Ст. 21 </a:t>
                      </a:r>
                      <a:r>
                        <a:rPr lang="ru-RU" sz="10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пп</a:t>
                      </a: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 1-2 Блокировка ПД в случае обнаружения их недостоверности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</a:t>
                      </a:r>
                    </a:p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Разработчик </a:t>
                      </a:r>
                      <a:r>
                        <a:rPr kumimoji="0" lang="ru-RU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(предусмотреть такую возможность в системе)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Описание в ЛНА процесса уточнение у субъекта ПД его данных и снятие блокировки. Определение лиц, ответственных за этот процесс.</a:t>
                      </a:r>
                    </a:p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0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Предоставление технических средств для блокировки обработки ПД в случае подтверждения их недостоверности.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254969"/>
      </p:ext>
    </p:extLst>
  </p:cSld>
  <p:clrMapOvr>
    <a:masterClrMapping/>
  </p:clrMapOvr>
  <p:transition>
    <p:cover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90000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400" b="1" dirty="0">
                <a:solidFill>
                  <a:srgbClr val="006699"/>
                </a:solidFill>
              </a:rPr>
              <a:t>Положение об обеспечении безопасности персональных </a:t>
            </a:r>
            <a:r>
              <a:rPr lang="ru-RU" sz="2400" b="1" dirty="0" smtClean="0">
                <a:solidFill>
                  <a:srgbClr val="006699"/>
                </a:solidFill>
              </a:rPr>
              <a:t>данных</a:t>
            </a:r>
            <a:r>
              <a:rPr lang="en-US" sz="2400" b="1" dirty="0" smtClean="0">
                <a:solidFill>
                  <a:srgbClr val="006699"/>
                </a:solidFill>
              </a:rPr>
              <a:t/>
            </a:r>
            <a:br>
              <a:rPr lang="en-US" sz="2400" b="1" dirty="0" smtClean="0">
                <a:solidFill>
                  <a:srgbClr val="006699"/>
                </a:solidFill>
              </a:rPr>
            </a:br>
            <a:r>
              <a:rPr lang="ru-RU" sz="1400" b="1" dirty="0" smtClean="0">
                <a:solidFill>
                  <a:srgbClr val="006699"/>
                </a:solidFill>
              </a:rPr>
              <a:t>при </a:t>
            </a:r>
            <a:r>
              <a:rPr lang="ru-RU" sz="1400" b="1" dirty="0">
                <a:solidFill>
                  <a:srgbClr val="006699"/>
                </a:solidFill>
              </a:rPr>
              <a:t>их обработке в информационных системах перс. данных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670430"/>
              </p:ext>
            </p:extLst>
          </p:nvPr>
        </p:nvGraphicFramePr>
        <p:xfrm>
          <a:off x="287524" y="1196752"/>
          <a:ext cx="8496944" cy="5140718"/>
        </p:xfrm>
        <a:graphic>
          <a:graphicData uri="http://schemas.openxmlformats.org/drawingml/2006/table">
            <a:tbl>
              <a:tblPr firstRow="1" firstCol="1" bandRow="1"/>
              <a:tblGrid>
                <a:gridCol w="2181891"/>
                <a:gridCol w="1479446"/>
                <a:gridCol w="4835607"/>
              </a:tblGrid>
              <a:tr h="214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Требование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19" marR="49819" marT="0" marB="0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Кто отвечает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19" marR="49819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Способы обеспечения соответствия требованию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819" marR="49819" marT="0" marB="0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11266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П. 2 абзац 2. Осуществление защиты ПД с помощью системы мер (организационных и технических)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Разработчик </a:t>
                      </a:r>
                      <a:r>
                        <a:rPr kumimoji="0" lang="ru-RU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(предусмотреть такую возможность в системе)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lvl="0" indent="-160338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Описание системы мер, применяемых Оператором для защиты ПД, в ЛНА.</a:t>
                      </a:r>
                    </a:p>
                    <a:p>
                      <a:pPr marL="342900" lvl="0" indent="-160338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Обеспечение соответствия программных средств требованиям законодательства РФ и Федеральной службы по техническому и экспортному контролю и Федеральной службы безопасности РФ. Приведение программных средств в соответствие с требованиями ЛНА Заказчика.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23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П. 5. Прохождение процедуры оценки соответствия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Не указан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82562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3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П. 7. Защита каналов связи, по которым проходит обмен ПД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82562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2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П. 10. Обеспечение безопасности ПД при их обработке в ИС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</a:t>
                      </a:r>
                    </a:p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(или уполномоченное лицо)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 несет полную ответственность по обеспечению безопасности ПД при их обработке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957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П. 11а. Несанкционированный доступ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Разработчик </a:t>
                      </a:r>
                      <a:r>
                        <a:rPr kumimoji="0" lang="ru-RU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(предусмотреть такую возможность в системе)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Определение в ЛНА списка лиц, имеющих доступ к ПД, процедуры допуска, а так же прав указанных лиц при обработке ПД.</a:t>
                      </a:r>
                    </a:p>
                    <a:p>
                      <a:pPr marL="342900" lvl="0" indent="-160338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Приведение программных средств в соответствие с ЛНА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65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П. 12. Система мер по обеспечению ПД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</a:t>
                      </a:r>
                      <a:endParaRPr lang="ru-RU" sz="100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lvl="0" indent="-160338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Все </a:t>
                      </a: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меры, указанные в данном пункте, Оператор должен описать в ЛНА, внедрить и контролировать.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160793"/>
      </p:ext>
    </p:extLst>
  </p:cSld>
  <p:clrMapOvr>
    <a:masterClrMapping/>
  </p:clrMapOvr>
  <p:transition>
    <p:cover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90000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400" b="1" dirty="0">
                <a:solidFill>
                  <a:srgbClr val="006699"/>
                </a:solidFill>
              </a:rPr>
              <a:t>Положение об обеспечении безопасности персональных </a:t>
            </a:r>
            <a:r>
              <a:rPr lang="ru-RU" sz="2400" b="1" dirty="0" smtClean="0">
                <a:solidFill>
                  <a:srgbClr val="006699"/>
                </a:solidFill>
              </a:rPr>
              <a:t>данных</a:t>
            </a:r>
            <a:r>
              <a:rPr lang="en-US" sz="2400" b="1" dirty="0" smtClean="0">
                <a:solidFill>
                  <a:srgbClr val="006699"/>
                </a:solidFill>
              </a:rPr>
              <a:t/>
            </a:r>
            <a:br>
              <a:rPr lang="en-US" sz="2400" b="1" dirty="0" smtClean="0">
                <a:solidFill>
                  <a:srgbClr val="006699"/>
                </a:solidFill>
              </a:rPr>
            </a:br>
            <a:r>
              <a:rPr lang="ru-RU" sz="1400" b="1" dirty="0" smtClean="0">
                <a:solidFill>
                  <a:srgbClr val="006699"/>
                </a:solidFill>
              </a:rPr>
              <a:t>при </a:t>
            </a:r>
            <a:r>
              <a:rPr lang="ru-RU" sz="1400" b="1" dirty="0">
                <a:solidFill>
                  <a:srgbClr val="006699"/>
                </a:solidFill>
              </a:rPr>
              <a:t>их обработке в информационных системах перс. данных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256638"/>
              </p:ext>
            </p:extLst>
          </p:nvPr>
        </p:nvGraphicFramePr>
        <p:xfrm>
          <a:off x="287524" y="1412776"/>
          <a:ext cx="8496944" cy="3743847"/>
        </p:xfrm>
        <a:graphic>
          <a:graphicData uri="http://schemas.openxmlformats.org/drawingml/2006/table">
            <a:tbl>
              <a:tblPr firstRow="1" firstCol="1" bandRow="1"/>
              <a:tblGrid>
                <a:gridCol w="2181891"/>
                <a:gridCol w="1479446"/>
                <a:gridCol w="4835607"/>
              </a:tblGrid>
              <a:tr h="214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Требование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19" marR="49819" marT="0" marB="0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Кто отвечает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19" marR="49819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Способы обеспечения соответствия требованию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819" marR="49819" marT="0" marB="0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11266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П. 15. Фиксация запросов к ИС в журнале обращений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Разработчик </a:t>
                      </a:r>
                      <a:r>
                        <a:rPr kumimoji="0" lang="ru-RU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(предусмотреть такую возможность в системе)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lvl="0" indent="-160338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Определение формата фиксации информации о запросах и формата хранения журнала обращений, а также установление периодичности контроля журнала и ответственных лиц.</a:t>
                      </a:r>
                    </a:p>
                    <a:p>
                      <a:pPr marL="342900" lvl="0" indent="-160338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Обеспечение технической возможности ведения журнала обращений, а также его соответствие требованиям Заказчика.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322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П. 16. Контроль за нарушениями порядка работы с ПД и создание системы работы со случаями нарушений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Разработчик </a:t>
                      </a:r>
                      <a:r>
                        <a:rPr kumimoji="0" lang="ru-RU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(предусмотреть такую возможность в системе)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82562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</a:t>
                      </a:r>
                      <a:r>
                        <a:rPr lang="ru-RU" sz="10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</a:t>
                      </a:r>
                      <a:r>
                        <a:rPr lang="ru-RU" sz="1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Определение регламента работы с ПД с использованием информационных систем в ЛНА.</a:t>
                      </a:r>
                    </a:p>
                    <a:p>
                      <a:pPr marL="182562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  Обеспечение соответствия ПО требованиям НПА и ЛНА Заказчиков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02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Пп</a:t>
                      </a: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 17-21. Обеспечение защиты информации в средствах защиты информации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Разработчик </a:t>
                      </a:r>
                      <a:r>
                        <a:rPr kumimoji="0" lang="ru-RU" sz="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(предусмотреть такую возможность в системе)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lvl="0" indent="-160338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Примечание: на разработчиков средств защиты информации, а не самих информационных систем</a:t>
                      </a:r>
                      <a:endParaRPr lang="ru-RU" sz="100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657902"/>
      </p:ext>
    </p:extLst>
  </p:cSld>
  <p:clrMapOvr>
    <a:masterClrMapping/>
  </p:clrMapOvr>
  <p:transition>
    <p:cover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90000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778694"/>
            <a:ext cx="8229600" cy="562074"/>
          </a:xfrm>
        </p:spPr>
        <p:txBody>
          <a:bodyPr/>
          <a:lstStyle/>
          <a:p>
            <a:r>
              <a:rPr lang="ru-RU" sz="2400" b="1" dirty="0" smtClean="0">
                <a:solidFill>
                  <a:srgbClr val="006699"/>
                </a:solidFill>
              </a:rPr>
              <a:t>Порядок проведения классификации информационных систем персональных данных </a:t>
            </a:r>
            <a:r>
              <a:rPr lang="en-US" sz="2400" b="1" dirty="0" smtClean="0">
                <a:solidFill>
                  <a:srgbClr val="006699"/>
                </a:solidFill>
              </a:rPr>
              <a:t/>
            </a:r>
            <a:br>
              <a:rPr lang="en-US" sz="2400" b="1" dirty="0" smtClean="0">
                <a:solidFill>
                  <a:srgbClr val="006699"/>
                </a:solidFill>
              </a:rPr>
            </a:br>
            <a:r>
              <a:rPr lang="ru-RU" sz="1400" dirty="0" smtClean="0">
                <a:solidFill>
                  <a:srgbClr val="006699"/>
                </a:solidFill>
              </a:rPr>
              <a:t>(</a:t>
            </a:r>
            <a:r>
              <a:rPr lang="ru-RU" sz="1400" dirty="0">
                <a:solidFill>
                  <a:srgbClr val="006699"/>
                </a:solidFill>
              </a:rPr>
              <a:t>утв. Приказом Федеральной службы по техническому и экспортному контролю, ФСБ РФ и Министерства информационных технологий и связи РФ от 13 февраля 2008 г. № 55/86/20)</a:t>
            </a:r>
            <a:br>
              <a:rPr lang="ru-RU" sz="1400" dirty="0">
                <a:solidFill>
                  <a:srgbClr val="006699"/>
                </a:solidFill>
              </a:rPr>
            </a:br>
            <a:endParaRPr lang="ru-RU" sz="1400" dirty="0">
              <a:solidFill>
                <a:srgbClr val="006699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132895"/>
              </p:ext>
            </p:extLst>
          </p:nvPr>
        </p:nvGraphicFramePr>
        <p:xfrm>
          <a:off x="287524" y="2420888"/>
          <a:ext cx="8496944" cy="1341369"/>
        </p:xfrm>
        <a:graphic>
          <a:graphicData uri="http://schemas.openxmlformats.org/drawingml/2006/table">
            <a:tbl>
              <a:tblPr firstRow="1" firstCol="1" bandRow="1"/>
              <a:tblGrid>
                <a:gridCol w="2181891"/>
                <a:gridCol w="1479446"/>
                <a:gridCol w="4835607"/>
              </a:tblGrid>
              <a:tr h="214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Требование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19" marR="49819" marT="0" marB="0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Кто отвечает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19" marR="49819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Способы обеспечения соответствия требованию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819" marR="49819" marT="0" marB="0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11266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П. 2. Субъект, ответственный за классификацию и исполнение необходимых требований</a:t>
                      </a:r>
                      <a:endParaRPr lang="ru-RU" sz="1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9819" marR="49819" marT="0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Оператор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82562" lvl="0" indent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Данная обязанность, в соответствии с Приказом, возлагается исключительно на Оператора, т.к. классификация ИС ПД во многом зависит от конкретных условий ее использования, определяемых в ЛНА или системе ЛНА Оператора. </a:t>
                      </a:r>
                    </a:p>
                  </a:txBody>
                  <a:tcPr marL="49819" marR="49819" marT="0" marB="0" anchor="ctr">
                    <a:lnL>
                      <a:noFill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612676"/>
      </p:ext>
    </p:extLst>
  </p:cSld>
  <p:clrMapOvr>
    <a:masterClrMapping/>
  </p:clrMapOvr>
  <p:transition>
    <p:cover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>
          <a:xfrm>
            <a:off x="2782566" y="6453188"/>
            <a:ext cx="3455987" cy="187325"/>
          </a:xfrm>
        </p:spPr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90000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1343" y="188640"/>
            <a:ext cx="8229600" cy="562074"/>
          </a:xfrm>
        </p:spPr>
        <p:txBody>
          <a:bodyPr/>
          <a:lstStyle/>
          <a:p>
            <a:r>
              <a:rPr lang="ru-RU" sz="2400" b="1" dirty="0">
                <a:solidFill>
                  <a:srgbClr val="006699"/>
                </a:solidFill>
              </a:rPr>
              <a:t>Следствия для разработчика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95536" y="1304764"/>
            <a:ext cx="5370365" cy="1260140"/>
          </a:xfrm>
          <a:prstGeom prst="rect">
            <a:avLst/>
          </a:prstGeom>
          <a:gradFill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765901" y="1304764"/>
            <a:ext cx="2910556" cy="1260140"/>
          </a:xfrm>
          <a:prstGeom prst="rect">
            <a:avLst/>
          </a:prstGeom>
          <a:gradFill rotWithShape="1">
            <a:gsLst>
              <a:gs pos="0">
                <a:schemeClr val="accent1">
                  <a:lumMod val="90000"/>
                </a:schemeClr>
              </a:gs>
              <a:gs pos="100000">
                <a:schemeClr val="accent3"/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95536" y="2877859"/>
            <a:ext cx="5370365" cy="1847285"/>
          </a:xfrm>
          <a:prstGeom prst="rect">
            <a:avLst/>
          </a:prstGeom>
          <a:gradFill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765900" y="2877859"/>
            <a:ext cx="2910556" cy="1847285"/>
          </a:xfrm>
          <a:prstGeom prst="rect">
            <a:avLst/>
          </a:prstGeom>
          <a:gradFill rotWithShape="1">
            <a:gsLst>
              <a:gs pos="0">
                <a:schemeClr val="accent1">
                  <a:lumMod val="90000"/>
                </a:schemeClr>
              </a:gs>
              <a:gs pos="100000">
                <a:schemeClr val="accent3"/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95536" y="5071247"/>
            <a:ext cx="5370365" cy="792088"/>
          </a:xfrm>
          <a:prstGeom prst="rect">
            <a:avLst/>
          </a:prstGeom>
          <a:gradFill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765901" y="5071247"/>
            <a:ext cx="2910556" cy="792088"/>
          </a:xfrm>
          <a:prstGeom prst="rect">
            <a:avLst/>
          </a:prstGeom>
          <a:gradFill rotWithShape="1">
            <a:gsLst>
              <a:gs pos="0">
                <a:schemeClr val="accent1">
                  <a:lumMod val="90000"/>
                </a:schemeClr>
              </a:gs>
              <a:gs pos="100000">
                <a:schemeClr val="accent3"/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9552" y="1484784"/>
            <a:ext cx="52263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Запрещается принятие на основании исключительно автоматизированной обработки персональных данных решений, порождающих юридические последствия в отношении субъекта персональных данных или иным образом затрагивающих его права и законные интересы, за исключением случаев, предусмотренных частью 2 настоящей статьи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96174" y="1579439"/>
            <a:ext cx="26513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В 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системе не должно быть автоматического принятия окончательного решения, может быть только рекомендация системы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9552" y="3037309"/>
            <a:ext cx="518457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В 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случае достижения цели обработки персональных данных оператор обязан незамедлительно прекратить обработку персональных данных и уничтожить соответствующие персональные данные в срок, не превышающий трех рабочих дней с даты достижения цели обработки персональных данных, если иное не предусмотрено федеральными законами, и уведомить об этом субъекта персональных данных или его законного представителя, а в случае, если обращение или запрос были направлены уполномоченным органом по защите прав субъектов персональных данных, также указанный орган.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09917" y="3548916"/>
            <a:ext cx="23144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Система 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должна обеспечивать возможность оперативного и полного удаления данных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9552" y="5071247"/>
            <a:ext cx="50823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Информационные 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системы персональных данных, созданные до дня вступления в силу настоящего Федерального закона, должны быть приведены в соответствие с требованиями настоящего Федерального закона не позднее 1 января 2010 года.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65900" y="5205100"/>
            <a:ext cx="27815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Т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ребуется 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доработка ранее разработанных систем и их 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приведение к соответствию 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с законом.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269976" y="980728"/>
            <a:ext cx="4117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Требование закона «О персональных данных»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70600" y="980728"/>
            <a:ext cx="2776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Следствие для разработчика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5296995"/>
      </p:ext>
    </p:extLst>
  </p:cSld>
  <p:clrMapOvr>
    <a:masterClrMapping/>
  </p:clrMapOvr>
  <p:transition>
    <p:cover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74118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400" b="1" dirty="0">
                <a:solidFill>
                  <a:srgbClr val="006699"/>
                </a:solidFill>
              </a:rPr>
              <a:t>Критерии классификации систем</a:t>
            </a:r>
          </a:p>
        </p:txBody>
      </p:sp>
      <p:pic>
        <p:nvPicPr>
          <p:cNvPr id="7" name="Picture 3" descr="C:\Users\Makeyeva\Desktop\Стрелочк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556792"/>
            <a:ext cx="763280" cy="1053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Makeyeva\Desktop\Стрелочк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556792"/>
            <a:ext cx="763280" cy="1053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39552" y="4293096"/>
            <a:ext cx="82089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Классификация осуществляется в соответствии с приказом ФСТЭК, ФСБ и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Мининформсвязи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от 13 февраля 2008 г. N 55/86/20 "Об утверждении порядка проведения классификации информационных систем персональных данных".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42541" y="2626776"/>
            <a:ext cx="27816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Категория </a:t>
            </a:r>
            <a:r>
              <a:rPr lang="ru-RU" sz="2400" dirty="0"/>
              <a:t>обрабатываемых данных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219005" y="2626776"/>
            <a:ext cx="26376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Объем </a:t>
            </a:r>
            <a:r>
              <a:rPr lang="ru-RU" sz="2400" dirty="0"/>
              <a:t>обрабатываемых данных</a:t>
            </a:r>
          </a:p>
        </p:txBody>
      </p:sp>
    </p:spTree>
    <p:extLst>
      <p:ext uri="{BB962C8B-B14F-4D97-AF65-F5344CB8AC3E}">
        <p14:creationId xmlns:p14="http://schemas.microsoft.com/office/powerpoint/2010/main" val="1643233030"/>
      </p:ext>
    </p:extLst>
  </p:cSld>
  <p:clrMapOvr>
    <a:masterClrMapping/>
  </p:clrMapOvr>
  <p:transition>
    <p:cover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74118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400" b="1" dirty="0">
                <a:solidFill>
                  <a:srgbClr val="006699"/>
                </a:solidFill>
              </a:rPr>
              <a:t>Категории персональных данных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229957"/>
            <a:ext cx="2300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Категория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>
                <a:solidFill>
                  <a:srgbClr val="0070C0"/>
                </a:solidFill>
              </a:rPr>
              <a:t>1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454093"/>
            <a:ext cx="2300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Категория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</a:rPr>
              <a:t>2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606221"/>
            <a:ext cx="2300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Категория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</a:rPr>
              <a:t>3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4695923"/>
            <a:ext cx="2300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Категория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</a:rPr>
              <a:t>4</a:t>
            </a: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411760" y="1220375"/>
            <a:ext cx="0" cy="58564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2771800" y="1251588"/>
            <a:ext cx="60486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Персональные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данные, касающиеся расовой принадлежности, политических взглядов, религиозных философских убеждений, состояния здоровья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411760" y="2454093"/>
            <a:ext cx="0" cy="58564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411760" y="3575008"/>
            <a:ext cx="0" cy="58564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411760" y="4653136"/>
            <a:ext cx="0" cy="58564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2771800" y="2348880"/>
            <a:ext cx="60486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Персональные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данные, позволяющие идентифицировать субъекта персональных данных и получить о нем дополнительную информацию, за исключением персональных данных, относящихся к категории 1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771800" y="3598916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Персональные </a:t>
            </a:r>
            <a:r>
              <a:rPr lang="ru-RU" sz="1400" dirty="0"/>
              <a:t>данные, позволяющие идентифицировать субъекта персональных данных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771800" y="4820194"/>
            <a:ext cx="60486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Обезличенные </a:t>
            </a:r>
            <a:r>
              <a:rPr lang="ru-RU" sz="1400" dirty="0"/>
              <a:t>персональные данные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551850"/>
      </p:ext>
    </p:extLst>
  </p:cSld>
  <p:clrMapOvr>
    <a:masterClrMapping/>
  </p:clrMapOvr>
  <p:transition>
    <p:cover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74118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400" b="1" dirty="0">
                <a:solidFill>
                  <a:srgbClr val="006699"/>
                </a:solidFill>
              </a:rPr>
              <a:t>Объем обрабатываемых данных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772816"/>
            <a:ext cx="2300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Категория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>
                <a:solidFill>
                  <a:srgbClr val="0070C0"/>
                </a:solidFill>
              </a:rPr>
              <a:t>1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924944"/>
            <a:ext cx="2300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Категория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</a:rPr>
              <a:t>2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933056"/>
            <a:ext cx="2300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Категория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</a:rPr>
              <a:t>3</a:t>
            </a:r>
            <a:endParaRPr lang="ru-RU" sz="2800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411760" y="1763234"/>
            <a:ext cx="0" cy="58564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771800" y="1794447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В </a:t>
            </a:r>
            <a:r>
              <a:rPr lang="ru-RU" sz="1400" dirty="0"/>
              <a:t>информационной системе одновременно обрабатываются персональные данные о более 100 000 </a:t>
            </a:r>
            <a:r>
              <a:rPr lang="ru-RU" sz="1400" dirty="0" smtClean="0"/>
              <a:t>субъектов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411760" y="2924944"/>
            <a:ext cx="0" cy="58564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411760" y="3901843"/>
            <a:ext cx="0" cy="58564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2771800" y="2924944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В </a:t>
            </a:r>
            <a:r>
              <a:rPr lang="ru-RU" sz="1400" dirty="0"/>
              <a:t>информационной системе одновременно обрабатываются персональные данные от 1000 до 100 000 субъектов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771800" y="3925751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В информационной </a:t>
            </a:r>
            <a:r>
              <a:rPr lang="ru-RU" sz="1400" dirty="0"/>
              <a:t>системе одновременно обрабатываются персональные данные менее, чем 1000 субъектов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560752"/>
      </p:ext>
    </p:extLst>
  </p:cSld>
  <p:clrMapOvr>
    <a:masterClrMapping/>
  </p:clrMapOvr>
  <p:transition>
    <p:cover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74118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400" b="1" dirty="0">
                <a:solidFill>
                  <a:srgbClr val="006699"/>
                </a:solidFill>
              </a:rPr>
              <a:t>4 класс информационной системы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1196752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Информационные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системы, для которых нарушение заданной характеристики безопасности персональных данных, обрабатываемых в них, </a:t>
            </a:r>
            <a:r>
              <a:rPr lang="ru-RU" sz="1600" b="1" dirty="0">
                <a:solidFill>
                  <a:srgbClr val="0070C0"/>
                </a:solidFill>
              </a:rPr>
              <a:t>не приводит к негативным последствиям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для субъектов персональных </a:t>
            </a:r>
            <a:r>
              <a:rPr lang="ru-RU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данных.</a:t>
            </a: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icture 3" descr="C:\Users\Makeyeva\Desktop\Стрелочк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72228" y="2555139"/>
            <a:ext cx="553999" cy="76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03957" y="2791961"/>
            <a:ext cx="3096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Следствие</a:t>
            </a:r>
            <a:r>
              <a:rPr lang="en-US" sz="1200" dirty="0" smtClean="0"/>
              <a:t> </a:t>
            </a:r>
            <a:r>
              <a:rPr lang="ru-RU" sz="1200" dirty="0" smtClean="0"/>
              <a:t>для разработчика: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60742" y="3216047"/>
            <a:ext cx="79597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относительно стандартные приемы разработки без специальных условий.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812000"/>
      </p:ext>
    </p:extLst>
  </p:cSld>
  <p:clrMapOvr>
    <a:masterClrMapping/>
  </p:clrMapOvr>
  <p:transition>
    <p:cover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90000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400" b="1" dirty="0">
                <a:solidFill>
                  <a:srgbClr val="006699"/>
                </a:solidFill>
              </a:rPr>
              <a:t>3 класс информационной системы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43117" y="2708920"/>
            <a:ext cx="7786012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У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правление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доступом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100" dirty="0"/>
              <a:t>- идентификация и проверка подлинности пользователя при входе в по паролю условно-постоянного действия длиной не менее шести буквенно-цифровых символов</a:t>
            </a:r>
            <a:r>
              <a:rPr lang="ru-RU" sz="1100" dirty="0" smtClean="0"/>
              <a:t>.</a:t>
            </a:r>
            <a:endParaRPr lang="en-US" sz="1100" dirty="0" smtClean="0"/>
          </a:p>
          <a:p>
            <a:pPr lvl="0" algn="just"/>
            <a:endParaRPr lang="ru-RU" sz="1100" dirty="0"/>
          </a:p>
          <a:p>
            <a:pPr lvl="0" algn="just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Регистрация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 учет пользоват</a:t>
            </a:r>
            <a:r>
              <a:rPr lang="ru-RU" sz="1100" b="1" dirty="0"/>
              <a:t>елей</a:t>
            </a:r>
            <a:r>
              <a:rPr lang="ru-RU" sz="1100" dirty="0"/>
              <a:t> - регистрация входа (выхода) пользователя в систему (из системы</a:t>
            </a:r>
            <a:r>
              <a:rPr lang="ru-RU" sz="1100" dirty="0" smtClean="0"/>
              <a:t>).</a:t>
            </a:r>
            <a:endParaRPr lang="en-US" sz="1100" dirty="0" smtClean="0"/>
          </a:p>
          <a:p>
            <a:pPr lvl="0" algn="just"/>
            <a:endParaRPr lang="ru-RU" sz="1100" dirty="0"/>
          </a:p>
          <a:p>
            <a:pPr lvl="0" algn="just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Обеспечение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целостности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100" dirty="0"/>
              <a:t>- контроль целостности своей программной и информационной части. Целостность программных средств проверяется </a:t>
            </a:r>
            <a:r>
              <a:rPr lang="ru-RU" sz="1100" u="sng" dirty="0"/>
              <a:t>при загрузке системы</a:t>
            </a:r>
            <a:r>
              <a:rPr lang="ru-RU" sz="1100" dirty="0"/>
              <a:t> по наличию имен (идентификаторов) компонентов системы защиты персональных данных, целостность программной среды обеспечивается о</a:t>
            </a:r>
            <a:r>
              <a:rPr lang="ru-RU" sz="1100" u="sng" dirty="0"/>
              <a:t>тсутствием в информационной системе средств разработки и отладки программ</a:t>
            </a:r>
            <a:r>
              <a:rPr lang="ru-RU" sz="1100" dirty="0" smtClean="0"/>
              <a:t>.</a:t>
            </a:r>
            <a:endParaRPr lang="en-US" sz="1100" dirty="0" smtClean="0"/>
          </a:p>
          <a:p>
            <a:pPr lvl="0" algn="just"/>
            <a:endParaRPr lang="ru-RU" sz="1100" dirty="0"/>
          </a:p>
          <a:p>
            <a:pPr lvl="0" algn="just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Периодическое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тестирование функций системы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100" dirty="0"/>
              <a:t>защиты персональных данных при изменении программной среды и пользователей информационной системы с помощью тест-программ, имитирующих попытки несанкционированного доступа</a:t>
            </a:r>
            <a:r>
              <a:rPr lang="ru-RU" sz="1100" dirty="0" smtClean="0"/>
              <a:t>.</a:t>
            </a:r>
            <a:endParaRPr lang="en-US" sz="1100" dirty="0" smtClean="0"/>
          </a:p>
          <a:p>
            <a:pPr lvl="0" algn="just"/>
            <a:endParaRPr lang="ru-RU" sz="1100" dirty="0"/>
          </a:p>
          <a:p>
            <a:pPr lvl="0" algn="just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Наличие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средств восстановления системы защиты персональных данных</a:t>
            </a:r>
            <a:r>
              <a:rPr lang="ru-RU" sz="1100" dirty="0"/>
              <a:t>, предусматривающих ведение </a:t>
            </a:r>
            <a:r>
              <a:rPr lang="ru-RU" sz="1100" u="sng" dirty="0"/>
              <a:t>двух копий</a:t>
            </a:r>
            <a:r>
              <a:rPr lang="ru-RU" sz="1100" dirty="0"/>
              <a:t> программных компонентов средств защиты информации, их периодическое обновление и контроль работоспособности.</a:t>
            </a:r>
          </a:p>
        </p:txBody>
      </p:sp>
      <p:pic>
        <p:nvPicPr>
          <p:cNvPr id="8" name="Picture 3" descr="C:\Users\Makeyeva\Desktop\Стрелочк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72228" y="1979472"/>
            <a:ext cx="553999" cy="76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03957" y="2215897"/>
            <a:ext cx="3096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Следствие</a:t>
            </a:r>
            <a:r>
              <a:rPr lang="en-US" sz="1200" dirty="0" smtClean="0"/>
              <a:t> </a:t>
            </a:r>
            <a:r>
              <a:rPr lang="ru-RU" sz="1200" dirty="0" smtClean="0"/>
              <a:t>для разработчика: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836712"/>
            <a:ext cx="78894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Информационные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системы, для которых нарушение заданной характеристики безопасности персональных данных, обрабатываемых в них, </a:t>
            </a:r>
            <a:r>
              <a:rPr lang="ru-RU" sz="1600" b="1" dirty="0">
                <a:solidFill>
                  <a:srgbClr val="0070C0"/>
                </a:solidFill>
              </a:rPr>
              <a:t>может привести к незначительным негативным последствиям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для субъектов персональных </a:t>
            </a:r>
            <a:r>
              <a:rPr lang="ru-RU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данных.</a:t>
            </a: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460258"/>
      </p:ext>
    </p:extLst>
  </p:cSld>
  <p:clrMapOvr>
    <a:masterClrMapping/>
  </p:clrMapOvr>
  <p:transition>
    <p:cover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74118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400" b="1" dirty="0">
                <a:solidFill>
                  <a:srgbClr val="006699"/>
                </a:solidFill>
              </a:rPr>
              <a:t>2 класс информационной системы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1124744"/>
            <a:ext cx="78894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Информационные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системы, для которых нарушение заданной характеристики безопасности персональных данных, обрабатываемых в них, </a:t>
            </a:r>
            <a:r>
              <a:rPr lang="ru-RU" sz="1600" dirty="0">
                <a:solidFill>
                  <a:srgbClr val="0070C0"/>
                </a:solidFill>
              </a:rPr>
              <a:t>может привести к </a:t>
            </a:r>
            <a:r>
              <a:rPr lang="ru-RU" sz="1600" b="1" dirty="0">
                <a:solidFill>
                  <a:srgbClr val="0070C0"/>
                </a:solidFill>
              </a:rPr>
              <a:t>негативным последствиям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для субъектов персональных </a:t>
            </a:r>
            <a:r>
              <a:rPr lang="ru-RU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данных.</a:t>
            </a: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9014" y="3212976"/>
            <a:ext cx="778601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/>
              <a:t>Требования к системам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3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класса</a:t>
            </a:r>
          </a:p>
          <a:p>
            <a:pPr lvl="0"/>
            <a:endParaRPr lang="ru-RU" sz="1000" b="1" dirty="0" smtClean="0"/>
          </a:p>
          <a:p>
            <a:pPr lvl="0"/>
            <a:r>
              <a:rPr lang="ru-RU" b="1" dirty="0" smtClean="0"/>
              <a:t>+</a:t>
            </a:r>
          </a:p>
          <a:p>
            <a:pPr lvl="0"/>
            <a:endParaRPr lang="ru-RU" sz="1000" b="1" dirty="0"/>
          </a:p>
          <a:p>
            <a:pPr lvl="0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Применение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средств межсетевого экранирования </a:t>
            </a:r>
            <a:r>
              <a:rPr lang="ru-RU" dirty="0"/>
              <a:t>при использовании подключения к Internet.</a:t>
            </a:r>
          </a:p>
        </p:txBody>
      </p:sp>
      <p:pic>
        <p:nvPicPr>
          <p:cNvPr id="9" name="Picture 3" descr="C:\Users\Makeyeva\Desktop\Стрелочк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72228" y="2337724"/>
            <a:ext cx="553999" cy="76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603957" y="2535286"/>
            <a:ext cx="3096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Следствие</a:t>
            </a:r>
            <a:r>
              <a:rPr lang="en-US" sz="1200" dirty="0" smtClean="0"/>
              <a:t> </a:t>
            </a:r>
            <a:r>
              <a:rPr lang="ru-RU" sz="1200" dirty="0" smtClean="0"/>
              <a:t>для разработчика: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959529210"/>
      </p:ext>
    </p:extLst>
  </p:cSld>
  <p:clrMapOvr>
    <a:masterClrMapping/>
  </p:clrMapOvr>
  <p:transition>
    <p:cover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>
          <a:xfrm>
            <a:off x="2916238" y="6274683"/>
            <a:ext cx="3455987" cy="187325"/>
          </a:xfrm>
        </p:spPr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90000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400" b="1" dirty="0">
                <a:solidFill>
                  <a:srgbClr val="006699"/>
                </a:solidFill>
              </a:rPr>
              <a:t>1 класс информационной системы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708920"/>
            <a:ext cx="8568952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100" dirty="0"/>
              <a:t>Требования к системам </a:t>
            </a:r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2 </a:t>
            </a:r>
            <a:r>
              <a:rPr lang="ru-RU" sz="1100" b="1" dirty="0">
                <a:solidFill>
                  <a:schemeClr val="accent2">
                    <a:lumMod val="75000"/>
                  </a:schemeClr>
                </a:solidFill>
              </a:rPr>
              <a:t>класса</a:t>
            </a:r>
          </a:p>
          <a:p>
            <a:pPr lvl="0" algn="just"/>
            <a:r>
              <a:rPr lang="ru-RU" sz="1100" b="1" dirty="0" smtClean="0"/>
              <a:t>+</a:t>
            </a:r>
            <a:endParaRPr lang="ru-RU" sz="1100" b="1" dirty="0"/>
          </a:p>
          <a:p>
            <a:pPr lvl="0" algn="just"/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Регистрация </a:t>
            </a:r>
            <a:r>
              <a:rPr lang="ru-RU" sz="1100" b="1" dirty="0">
                <a:solidFill>
                  <a:schemeClr val="accent2">
                    <a:lumMod val="75000"/>
                  </a:schemeClr>
                </a:solidFill>
              </a:rPr>
              <a:t>выдачи печатных (графических) документов на бумажный </a:t>
            </a:r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носитель </a:t>
            </a:r>
            <a:r>
              <a:rPr lang="ru-RU" sz="1100" b="1" dirty="0" smtClean="0"/>
              <a:t>-</a:t>
            </a:r>
            <a:r>
              <a:rPr lang="ru-RU" sz="1100" dirty="0" smtClean="0"/>
              <a:t> </a:t>
            </a:r>
            <a:r>
              <a:rPr lang="ru-RU" sz="1100" dirty="0"/>
              <a:t>дата и время выдачи (обращения к подсистеме вывода), краткое содержание документа (наименование, вид, код), спецификация устройства выдачи (логическое имя (номер) внешнего устройства</a:t>
            </a:r>
            <a:r>
              <a:rPr lang="ru-RU" sz="1100" dirty="0" smtClean="0"/>
              <a:t>).</a:t>
            </a:r>
            <a:endParaRPr lang="ru-RU" sz="1100" dirty="0"/>
          </a:p>
          <a:p>
            <a:pPr lvl="0" algn="just"/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Учет </a:t>
            </a:r>
            <a:r>
              <a:rPr lang="ru-RU" sz="1100" b="1" dirty="0">
                <a:solidFill>
                  <a:schemeClr val="accent2">
                    <a:lumMod val="75000"/>
                  </a:schemeClr>
                </a:solidFill>
              </a:rPr>
              <a:t>всех защищаемых носителей информации</a:t>
            </a:r>
            <a:r>
              <a:rPr lang="ru-RU" sz="1100" dirty="0"/>
              <a:t> с помощью их маркировки и занесение учетных данных в журнал </a:t>
            </a:r>
            <a:r>
              <a:rPr lang="ru-RU" sz="1100" dirty="0" smtClean="0"/>
              <a:t>учета.</a:t>
            </a:r>
            <a:endParaRPr lang="ru-RU" sz="1100" dirty="0"/>
          </a:p>
          <a:p>
            <a:pPr lvl="0" algn="just"/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Дублирующий </a:t>
            </a:r>
            <a:r>
              <a:rPr lang="ru-RU" sz="1100" b="1" dirty="0">
                <a:solidFill>
                  <a:schemeClr val="accent2">
                    <a:lumMod val="75000"/>
                  </a:schemeClr>
                </a:solidFill>
              </a:rPr>
              <a:t>учет</a:t>
            </a:r>
            <a:r>
              <a:rPr lang="ru-RU" sz="11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100" dirty="0"/>
              <a:t>защищаемых носителей </a:t>
            </a:r>
            <a:r>
              <a:rPr lang="ru-RU" sz="1100" dirty="0" smtClean="0"/>
              <a:t>информации.</a:t>
            </a:r>
            <a:endParaRPr lang="ru-RU" sz="1100" dirty="0"/>
          </a:p>
          <a:p>
            <a:pPr lvl="0" algn="just"/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Очистка (обнуление, обезличивание) освобождаемых областей оперативной памяти</a:t>
            </a:r>
            <a:r>
              <a:rPr lang="ru-RU" sz="11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100" dirty="0" smtClean="0"/>
              <a:t>информационной </a:t>
            </a:r>
            <a:r>
              <a:rPr lang="ru-RU" sz="1100" dirty="0"/>
              <a:t>системы и внешних носителей информации</a:t>
            </a:r>
            <a:r>
              <a:rPr lang="ru-RU" sz="1100" dirty="0" smtClean="0"/>
              <a:t>;</a:t>
            </a:r>
            <a:endParaRPr lang="ru-RU" sz="1100" dirty="0"/>
          </a:p>
          <a:p>
            <a:pPr lvl="0" algn="just"/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Регистрация </a:t>
            </a:r>
            <a:r>
              <a:rPr lang="ru-RU" sz="1100" b="1" dirty="0">
                <a:solidFill>
                  <a:schemeClr val="accent2">
                    <a:lumMod val="75000"/>
                  </a:schemeClr>
                </a:solidFill>
              </a:rPr>
              <a:t>запуска (завершения) программ и процессов</a:t>
            </a:r>
            <a:r>
              <a:rPr lang="ru-RU" sz="11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100" b="1" dirty="0">
                <a:solidFill>
                  <a:schemeClr val="accent2">
                    <a:lumMod val="75000"/>
                  </a:schemeClr>
                </a:solidFill>
              </a:rPr>
              <a:t>(заданий, задач)</a:t>
            </a:r>
            <a:r>
              <a:rPr lang="ru-RU" sz="1100" dirty="0"/>
              <a:t>, предназначенных для обработки персональных </a:t>
            </a:r>
            <a:r>
              <a:rPr lang="ru-RU" sz="1100" dirty="0" smtClean="0"/>
              <a:t>данных - </a:t>
            </a:r>
            <a:r>
              <a:rPr lang="ru-RU" sz="1100" dirty="0"/>
              <a:t>дата и время запуска, имя (идентификатор) программы (процесса, задания), идентификатор пользователя, запросившего программу (процесс, задание), результат запуска (успешный, неуспешный).</a:t>
            </a:r>
          </a:p>
          <a:p>
            <a:pPr lvl="0" algn="just"/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Регистрация </a:t>
            </a:r>
            <a:r>
              <a:rPr lang="ru-RU" sz="1100" b="1" dirty="0">
                <a:solidFill>
                  <a:schemeClr val="accent2">
                    <a:lumMod val="75000"/>
                  </a:schemeClr>
                </a:solidFill>
              </a:rPr>
              <a:t>попыток доступа программных средств</a:t>
            </a:r>
            <a:r>
              <a:rPr lang="ru-RU" sz="11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100" b="1" dirty="0">
                <a:solidFill>
                  <a:schemeClr val="accent2">
                    <a:lumMod val="75000"/>
                  </a:schemeClr>
                </a:solidFill>
              </a:rPr>
              <a:t>(программ, процессов, задач, заданий) к защищаемым </a:t>
            </a:r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файлам</a:t>
            </a:r>
            <a:r>
              <a:rPr lang="ru-RU" sz="11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100" dirty="0" smtClean="0"/>
              <a:t>-  </a:t>
            </a:r>
            <a:r>
              <a:rPr lang="ru-RU" sz="1100" dirty="0"/>
              <a:t>дата и время попытки доступа к защищаемому файлу с указанием ее результата (успешная, неуспешная), идентификатор пользователя, спецификация защищаемого файла.</a:t>
            </a:r>
          </a:p>
          <a:p>
            <a:pPr lvl="0" algn="just"/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Регистрация </a:t>
            </a:r>
            <a:r>
              <a:rPr lang="ru-RU" sz="1100" b="1" dirty="0">
                <a:solidFill>
                  <a:schemeClr val="accent2">
                    <a:lumMod val="75000"/>
                  </a:schemeClr>
                </a:solidFill>
              </a:rPr>
              <a:t>попыток доступа программных средств к дополнительным защищаемым объектам доступа </a:t>
            </a:r>
            <a:r>
              <a:rPr lang="ru-RU" sz="1100" dirty="0"/>
              <a:t>(терминалам, техническим средствам, узлам сети, линиям (каналам) связи, внешним устройствам, программам, томам, каталогам, файлам, записям, полям записей). В параметрах регистрации указываются дата и время попытки доступа к защищаемому объекту с указанием ее результата (успешная, неуспешная), идентификатор пользователя, спецификация защищаемого объекта (логическое имя (номер)).</a:t>
            </a:r>
          </a:p>
        </p:txBody>
      </p:sp>
      <p:pic>
        <p:nvPicPr>
          <p:cNvPr id="8" name="Picture 3" descr="C:\Users\Makeyeva\Desktop\Стрелочк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55895" y="1847048"/>
            <a:ext cx="553999" cy="76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87624" y="2096293"/>
            <a:ext cx="3096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Следствие</a:t>
            </a:r>
            <a:r>
              <a:rPr lang="en-US" sz="1200" dirty="0" smtClean="0"/>
              <a:t> </a:t>
            </a:r>
            <a:r>
              <a:rPr lang="ru-RU" sz="1200" dirty="0" smtClean="0"/>
              <a:t>для разработчика: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908720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информационные системы, для которых нарушение заданной характеристики безопасности персональных данных, обрабатываемых в них, </a:t>
            </a:r>
            <a:r>
              <a:rPr lang="ru-RU" sz="1600" b="1" dirty="0">
                <a:solidFill>
                  <a:srgbClr val="0070C0"/>
                </a:solidFill>
              </a:rPr>
              <a:t>может привести к значительным негативным последствиям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для субъектов персональных данных.</a:t>
            </a:r>
          </a:p>
        </p:txBody>
      </p:sp>
      <p:sp>
        <p:nvSpPr>
          <p:cNvPr id="11" name="Нижний колонтитул 3"/>
          <p:cNvSpPr txBox="1">
            <a:spLocks/>
          </p:cNvSpPr>
          <p:nvPr/>
        </p:nvSpPr>
        <p:spPr bwMode="auto">
          <a:xfrm>
            <a:off x="2916238" y="6453188"/>
            <a:ext cx="3455987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22030219"/>
      </p:ext>
    </p:extLst>
  </p:cSld>
  <p:clrMapOvr>
    <a:masterClrMapping/>
  </p:clrMapOvr>
  <p:transition>
    <p:cover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90000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400" b="1" dirty="0">
                <a:solidFill>
                  <a:srgbClr val="006699"/>
                </a:solidFill>
              </a:rPr>
              <a:t>Суммарные требования к классам систем</a:t>
            </a: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642349"/>
              </p:ext>
            </p:extLst>
          </p:nvPr>
        </p:nvGraphicFramePr>
        <p:xfrm>
          <a:off x="251522" y="908720"/>
          <a:ext cx="8568951" cy="5244150"/>
        </p:xfrm>
        <a:graphic>
          <a:graphicData uri="http://schemas.openxmlformats.org/drawingml/2006/table">
            <a:tbl>
              <a:tblPr firstRow="1" bandRow="1"/>
              <a:tblGrid>
                <a:gridCol w="3683848"/>
                <a:gridCol w="1201255"/>
                <a:gridCol w="1201255"/>
                <a:gridCol w="1258459"/>
                <a:gridCol w="1224134"/>
              </a:tblGrid>
              <a:tr h="2377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000" dirty="0" smtClean="0">
                          <a:solidFill>
                            <a:schemeClr val="bg1"/>
                          </a:solidFill>
                        </a:rPr>
                        <a:t>Требование к системе</a:t>
                      </a:r>
                      <a:endParaRPr lang="ru-RU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</a:rPr>
                        <a:t>1 Класс</a:t>
                      </a:r>
                      <a:endParaRPr lang="ru-RU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</a:rPr>
                        <a:t>2 Класс</a:t>
                      </a:r>
                      <a:endParaRPr lang="ru-RU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</a:rPr>
                        <a:t>3 Класс</a:t>
                      </a:r>
                      <a:endParaRPr lang="ru-RU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</a:rPr>
                        <a:t>4 Класс</a:t>
                      </a:r>
                      <a:endParaRPr lang="ru-RU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3322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000" b="1" dirty="0" smtClean="0"/>
                        <a:t>Управление доступом</a:t>
                      </a:r>
                      <a:r>
                        <a:rPr lang="ru-RU" sz="1000" dirty="0" smtClean="0"/>
                        <a:t> </a:t>
                      </a:r>
                      <a:endParaRPr lang="ru-RU" sz="10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60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000" b="1" dirty="0" smtClean="0"/>
                        <a:t>Регистрация и учет пользователе</a:t>
                      </a:r>
                      <a:endParaRPr lang="ru-RU" sz="10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60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000" b="1" dirty="0" smtClean="0"/>
                        <a:t>Обеспечение целостности</a:t>
                      </a:r>
                      <a:r>
                        <a:rPr lang="ru-RU" sz="1000" dirty="0" smtClean="0"/>
                        <a:t> </a:t>
                      </a:r>
                      <a:endParaRPr lang="ru-RU" sz="10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60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000" b="1" dirty="0" smtClean="0"/>
                        <a:t>Периодическое тестирование функций системы</a:t>
                      </a:r>
                      <a:r>
                        <a:rPr lang="ru-RU" sz="1000" dirty="0" smtClean="0"/>
                        <a:t> </a:t>
                      </a:r>
                      <a:endParaRPr lang="ru-RU" sz="10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863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000" b="1" dirty="0" smtClean="0"/>
                        <a:t>Наличие средств восстановления системы защиты персональных данных</a:t>
                      </a:r>
                      <a:endParaRPr lang="ru-RU" sz="10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958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000" b="1" dirty="0" smtClean="0"/>
                        <a:t>Применение средств межсетевого экранирования </a:t>
                      </a:r>
                      <a:endParaRPr lang="ru-RU" sz="1000" b="1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863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000" b="1" dirty="0" smtClean="0"/>
                        <a:t>Регистрация выдачи печатных (графических) документов на бумажный носитель</a:t>
                      </a:r>
                      <a:endParaRPr lang="ru-RU" sz="10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954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000" b="1" dirty="0" smtClean="0"/>
                        <a:t>Учет всех защищаемых носителей информации</a:t>
                      </a:r>
                      <a:r>
                        <a:rPr lang="ru-RU" sz="1000" dirty="0" smtClean="0"/>
                        <a:t> </a:t>
                      </a:r>
                      <a:endParaRPr lang="ru-RU" sz="10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60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000" b="1" dirty="0" smtClean="0"/>
                        <a:t>Дублирующий учет</a:t>
                      </a:r>
                      <a:r>
                        <a:rPr lang="ru-RU" sz="1000" dirty="0" smtClean="0"/>
                        <a:t> </a:t>
                      </a:r>
                      <a:endParaRPr lang="ru-RU" sz="10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863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000" b="1" dirty="0" smtClean="0"/>
                        <a:t>Очистка (обнуление, обезличивание) освобождаемых областей оперативной памяти</a:t>
                      </a:r>
                      <a:r>
                        <a:rPr lang="ru-RU" sz="1000" dirty="0" smtClean="0"/>
                        <a:t> </a:t>
                      </a:r>
                      <a:endParaRPr lang="ru-RU" sz="10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863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000" b="1" dirty="0" smtClean="0"/>
                        <a:t>Регистрация запуска (завершения) программ и процессов</a:t>
                      </a:r>
                      <a:r>
                        <a:rPr lang="ru-RU" sz="1000" dirty="0" smtClean="0"/>
                        <a:t> </a:t>
                      </a:r>
                      <a:endParaRPr lang="ru-RU" sz="10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60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000" b="1" dirty="0" smtClean="0"/>
                        <a:t>Регистрация попыток доступа программных средств</a:t>
                      </a:r>
                      <a:r>
                        <a:rPr lang="ru-RU" sz="1000" dirty="0" smtClean="0"/>
                        <a:t> </a:t>
                      </a:r>
                      <a:endParaRPr lang="ru-RU" sz="10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4916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000" b="1" dirty="0" smtClean="0"/>
                        <a:t>Регистрация попыток доступа программных средств к дополнительным защищаемым объектам доступа </a:t>
                      </a:r>
                      <a:endParaRPr lang="ru-RU" sz="10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3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856" y="1253149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668" y="1620416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668" y="2708920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668" y="2276872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668" y="1916832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308" y="1253149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20416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708920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276872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916832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068960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189" y="1253149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001" y="1620416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001" y="2708920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001" y="2276872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001" y="1916832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001" y="3068960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189" y="3485397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001" y="3861048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001" y="5004792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001" y="4644752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001" y="4212704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001" y="5436840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Рисунок 1" descr="Описание: D:\Zarcor ноутбук Acer\Иконки\pix\3d Artistic Awicons Icons\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001" y="5805264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7338095"/>
      </p:ext>
    </p:extLst>
  </p:cSld>
  <p:clrMapOvr>
    <a:masterClrMapping/>
  </p:clrMapOvr>
  <p:transition>
    <p:cover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rgbClr val="FFFFFF">
              <a:alpha val="90000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62074"/>
          </a:xfrm>
        </p:spPr>
        <p:txBody>
          <a:bodyPr/>
          <a:lstStyle/>
          <a:p>
            <a:r>
              <a:rPr lang="ru-RU" sz="2400" b="1" dirty="0">
                <a:solidFill>
                  <a:srgbClr val="006699"/>
                </a:solidFill>
              </a:rPr>
              <a:t>Последствия законодательства для облака</a:t>
            </a:r>
          </a:p>
        </p:txBody>
      </p:sp>
      <p:sp>
        <p:nvSpPr>
          <p:cNvPr id="7" name="Облако 6"/>
          <p:cNvSpPr/>
          <p:nvPr/>
        </p:nvSpPr>
        <p:spPr>
          <a:xfrm>
            <a:off x="2849107" y="1289998"/>
            <a:ext cx="2232248" cy="1296144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Система обработки данных</a:t>
            </a:r>
            <a:endParaRPr lang="ru-RU" b="1" dirty="0"/>
          </a:p>
        </p:txBody>
      </p:sp>
      <p:pic>
        <p:nvPicPr>
          <p:cNvPr id="8" name="Picture 6" descr="C:\Users\Makeyeva\Desktop\Слайд 4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91" y="1340769"/>
            <a:ext cx="100806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C:\Users\Makeyeva\Desktop\Слайд 3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027" y="1701131"/>
            <a:ext cx="68103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Выноска-облако 9"/>
          <p:cNvSpPr/>
          <p:nvPr/>
        </p:nvSpPr>
        <p:spPr>
          <a:xfrm>
            <a:off x="1706617" y="980728"/>
            <a:ext cx="864146" cy="56815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958984" y="980728"/>
            <a:ext cx="297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?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12" name="Picture 5" descr="C:\Users\Makeyeva\Desktop\Слайд 3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371" y="1701131"/>
            <a:ext cx="68103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940048" y="1429301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70C0"/>
                </a:solidFill>
              </a:rPr>
              <a:t>?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72200" y="1260023"/>
            <a:ext cx="20162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Не очевидно как и где хранятся и обрабатываются данные, кто несет ответственность.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41543" y="2903502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0070C0"/>
                </a:solidFill>
              </a:rPr>
              <a:t>По законодательству ответственность будет нести организация, предоставляющая хостинг для системы (хранящая у себя информацию)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6" name="Picture 3" descr="C:\Users\Makeyeva\Desktop\Стрелочк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241" y="3897610"/>
            <a:ext cx="469655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Makeyeva\Desktop\Стрелочк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255" y="3897610"/>
            <a:ext cx="469655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Makeyeva\Desktop\Стрелочк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960" y="3897610"/>
            <a:ext cx="469655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51090" y="4662915"/>
            <a:ext cx="22978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Системы в облаке  без специальной регистрации могут обрабатывать информацию, </a:t>
            </a:r>
            <a:r>
              <a:rPr lang="ru-RU" sz="1200" b="1" dirty="0" smtClean="0">
                <a:solidFill>
                  <a:srgbClr val="0070C0"/>
                </a:solidFill>
              </a:rPr>
              <a:t>не относящуюся к персональной</a:t>
            </a:r>
            <a:r>
              <a:rPr lang="ru-RU" sz="1200" dirty="0" smtClean="0">
                <a:solidFill>
                  <a:srgbClr val="0070C0"/>
                </a:solidFill>
              </a:rPr>
              <a:t> </a:t>
            </a:r>
            <a:r>
              <a:rPr lang="ru-RU" sz="1200" dirty="0" smtClean="0"/>
              <a:t>(например, о юридических лицах)</a:t>
            </a:r>
            <a:endParaRPr lang="ru-RU" sz="10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3157407" y="4618001"/>
            <a:ext cx="2495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Организация, предоставляющая хостинг, получает </a:t>
            </a:r>
            <a:r>
              <a:rPr lang="ru-RU" sz="1200" b="1" dirty="0" smtClean="0">
                <a:solidFill>
                  <a:srgbClr val="0070C0"/>
                </a:solidFill>
              </a:rPr>
              <a:t>статус оператора персональных данных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89112" y="4633286"/>
            <a:ext cx="2495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Использование системы в частном облаке между организациями кредитно-финансового сектора, где одна из организация (или все) </a:t>
            </a:r>
            <a:r>
              <a:rPr lang="ru-RU" sz="1200" b="1" dirty="0" smtClean="0">
                <a:solidFill>
                  <a:srgbClr val="0070C0"/>
                </a:solidFill>
              </a:rPr>
              <a:t>сертифицировали систему </a:t>
            </a:r>
            <a:r>
              <a:rPr lang="ru-RU" sz="1200" dirty="0" smtClean="0"/>
              <a:t>должным образом и имеют необходимые статусы </a:t>
            </a:r>
            <a:endParaRPr lang="ru-RU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3254486531"/>
      </p:ext>
    </p:extLst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35266</TotalTime>
  <Words>2115</Words>
  <Application>Microsoft Office PowerPoint</Application>
  <PresentationFormat>Экран (4:3)</PresentationFormat>
  <Paragraphs>226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Standardformgivning</vt:lpstr>
      <vt:lpstr>Работа с перс. данными на примере облачного ПО</vt:lpstr>
      <vt:lpstr>Кто имеет отношение к персональным данным</vt:lpstr>
      <vt:lpstr>Федеральный закон №152-ФЗ «О персональных данных»</vt:lpstr>
      <vt:lpstr>Федеральный закон №152-ФЗ «О персональных данных»</vt:lpstr>
      <vt:lpstr>Положение об обеспечении безопасности персональных данных при их обработке в информационных системах перс. данных</vt:lpstr>
      <vt:lpstr>Положение об обеспечении безопасности персональных данных при их обработке в информационных системах перс. данных</vt:lpstr>
      <vt:lpstr>Порядок проведения классификации информационных систем персональных данных  (утв. Приказом Федеральной службы по техническому и экспортному контролю, ФСБ РФ и Министерства информационных технологий и связи РФ от 13 февраля 2008 г. № 55/86/20) </vt:lpstr>
      <vt:lpstr>Следствия для разработчика</vt:lpstr>
      <vt:lpstr>Критерии классификации систем</vt:lpstr>
      <vt:lpstr>Категории персональных данных</vt:lpstr>
      <vt:lpstr>Объем обрабатываемых данных</vt:lpstr>
      <vt:lpstr>4 класс информационной системы</vt:lpstr>
      <vt:lpstr>3 класс информационной системы</vt:lpstr>
      <vt:lpstr>2 класс информационной системы</vt:lpstr>
      <vt:lpstr>1 класс информационной системы</vt:lpstr>
      <vt:lpstr>Суммарные требования к классам систем</vt:lpstr>
      <vt:lpstr>Последствия законодательства для облака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Makeyeva Anna</dc:creator>
  <dc:description>CROSYS</dc:description>
  <cp:lastModifiedBy>Анна Макеева</cp:lastModifiedBy>
  <cp:revision>17</cp:revision>
  <dcterms:created xsi:type="dcterms:W3CDTF">2005-01-29T22:01:56Z</dcterms:created>
  <dcterms:modified xsi:type="dcterms:W3CDTF">2011-04-25T13:48:08Z</dcterms:modified>
</cp:coreProperties>
</file>