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473" r:id="rId2"/>
    <p:sldId id="816" r:id="rId3"/>
    <p:sldId id="822" r:id="rId4"/>
    <p:sldId id="814" r:id="rId5"/>
    <p:sldId id="795" r:id="rId6"/>
    <p:sldId id="847" r:id="rId7"/>
    <p:sldId id="825" r:id="rId8"/>
    <p:sldId id="826" r:id="rId9"/>
    <p:sldId id="831" r:id="rId10"/>
    <p:sldId id="833" r:id="rId11"/>
    <p:sldId id="834" r:id="rId12"/>
    <p:sldId id="835" r:id="rId13"/>
    <p:sldId id="845" r:id="rId14"/>
    <p:sldId id="836" r:id="rId15"/>
    <p:sldId id="848" r:id="rId16"/>
    <p:sldId id="828" r:id="rId17"/>
    <p:sldId id="827" r:id="rId18"/>
    <p:sldId id="829" r:id="rId19"/>
    <p:sldId id="830" r:id="rId20"/>
    <p:sldId id="837" r:id="rId21"/>
    <p:sldId id="844" r:id="rId22"/>
    <p:sldId id="846" r:id="rId23"/>
    <p:sldId id="839" r:id="rId24"/>
    <p:sldId id="838" r:id="rId25"/>
    <p:sldId id="841" r:id="rId26"/>
    <p:sldId id="842" r:id="rId27"/>
    <p:sldId id="840" r:id="rId28"/>
    <p:sldId id="843" r:id="rId29"/>
    <p:sldId id="849" r:id="rId30"/>
  </p:sldIdLst>
  <p:sldSz cx="9144000" cy="6858000" type="screen4x3"/>
  <p:notesSz cx="6797675" cy="9929813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hegdahl" initials="DH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99"/>
    <a:srgbClr val="FFCC00"/>
    <a:srgbClr val="F3FCA2"/>
    <a:srgbClr val="E4F828"/>
    <a:srgbClr val="CFB80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87784" autoAdjust="0"/>
  </p:normalViewPr>
  <p:slideViewPr>
    <p:cSldViewPr>
      <p:cViewPr varScale="1">
        <p:scale>
          <a:sx n="64" d="100"/>
          <a:sy n="64" d="100"/>
        </p:scale>
        <p:origin x="-153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88" y="-90"/>
      </p:cViewPr>
      <p:guideLst>
        <p:guide orient="horz" pos="3128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nil\Pers\IAMCP\IAMCPSummit2012\&#1050;&#1086;&#1087;&#1080;&#1103;%20&#1048;&#1089;&#1090;&#1086;&#1095;&#1085;&#1080;&#1082;&#1080;OLAP%20&#1042;&#1090;&#1086;&#1088;&#1080;&#1095;&#1085;&#1099;&#1081;%20&#1087;&#1086;&#1090;&#1086;&#1082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3.7037037037037049E-2"/>
          <c:y val="2.9352291369711965E-2"/>
          <c:w val="0.96296296296296247"/>
          <c:h val="0.94129541726057675"/>
        </c:manualLayout>
      </c:layout>
      <c:scatterChart>
        <c:scatterStyle val="lineMarker"/>
        <c:ser>
          <c:idx val="0"/>
          <c:order val="0"/>
          <c:tx>
            <c:strRef>
              <c:f>Лист1!$A$1</c:f>
              <c:strCache>
                <c:ptCount val="1"/>
                <c:pt idx="0">
                  <c:v>Качество</c:v>
                </c:pt>
              </c:strCache>
            </c:strRef>
          </c:tx>
          <c:spPr>
            <a:ln w="47625">
              <a:noFill/>
            </a:ln>
          </c:spPr>
          <c:marker>
            <c:spPr>
              <a:solidFill>
                <a:srgbClr val="C00000"/>
              </a:solidFill>
            </c:spPr>
          </c:marker>
          <c:xVal>
            <c:numRef>
              <c:f>Лист1!$A$2:$A$15</c:f>
              <c:numCache>
                <c:formatCode>\О\с\н\о\в\н\о\й</c:formatCode>
                <c:ptCount val="14"/>
                <c:pt idx="0">
                  <c:v>75</c:v>
                </c:pt>
                <c:pt idx="1">
                  <c:v>95</c:v>
                </c:pt>
                <c:pt idx="2">
                  <c:v>65</c:v>
                </c:pt>
                <c:pt idx="3">
                  <c:v>50</c:v>
                </c:pt>
                <c:pt idx="4">
                  <c:v>68</c:v>
                </c:pt>
                <c:pt idx="5">
                  <c:v>67</c:v>
                </c:pt>
                <c:pt idx="6">
                  <c:v>71</c:v>
                </c:pt>
                <c:pt idx="7">
                  <c:v>71</c:v>
                </c:pt>
                <c:pt idx="8">
                  <c:v>72</c:v>
                </c:pt>
                <c:pt idx="9">
                  <c:v>69</c:v>
                </c:pt>
                <c:pt idx="10">
                  <c:v>67</c:v>
                </c:pt>
                <c:pt idx="11">
                  <c:v>70</c:v>
                </c:pt>
                <c:pt idx="12">
                  <c:v>95</c:v>
                </c:pt>
                <c:pt idx="13">
                  <c:v>35</c:v>
                </c:pt>
              </c:numCache>
            </c:numRef>
          </c:xVal>
          <c:yVal>
            <c:numRef>
              <c:f>Лист1!$B$2:$B$15</c:f>
              <c:numCache>
                <c:formatCode>\О\с\н\о\в\н\о\й</c:formatCode>
                <c:ptCount val="14"/>
                <c:pt idx="0">
                  <c:v>95</c:v>
                </c:pt>
                <c:pt idx="1">
                  <c:v>75</c:v>
                </c:pt>
                <c:pt idx="2">
                  <c:v>50</c:v>
                </c:pt>
                <c:pt idx="3">
                  <c:v>70</c:v>
                </c:pt>
                <c:pt idx="4">
                  <c:v>68</c:v>
                </c:pt>
                <c:pt idx="5">
                  <c:v>70</c:v>
                </c:pt>
                <c:pt idx="6">
                  <c:v>69</c:v>
                </c:pt>
                <c:pt idx="7">
                  <c:v>71</c:v>
                </c:pt>
                <c:pt idx="8">
                  <c:v>70</c:v>
                </c:pt>
                <c:pt idx="9">
                  <c:v>70</c:v>
                </c:pt>
                <c:pt idx="10">
                  <c:v>67</c:v>
                </c:pt>
                <c:pt idx="11">
                  <c:v>66</c:v>
                </c:pt>
                <c:pt idx="12">
                  <c:v>95</c:v>
                </c:pt>
                <c:pt idx="13">
                  <c:v>45</c:v>
                </c:pt>
              </c:numCache>
            </c:numRef>
          </c:yVal>
        </c:ser>
        <c:axId val="104778752"/>
        <c:axId val="104780928"/>
      </c:scatterChart>
      <c:valAx>
        <c:axId val="104778752"/>
        <c:scaling>
          <c:orientation val="minMax"/>
        </c:scaling>
        <c:delete val="1"/>
        <c:axPos val="b"/>
        <c:numFmt formatCode="\О\с\н\о\в\н\о\й" sourceLinked="1"/>
        <c:tickLblPos val="none"/>
        <c:crossAx val="104780928"/>
        <c:crossesAt val="0"/>
        <c:crossBetween val="midCat"/>
      </c:valAx>
      <c:valAx>
        <c:axId val="104780928"/>
        <c:scaling>
          <c:orientation val="minMax"/>
        </c:scaling>
        <c:delete val="1"/>
        <c:axPos val="l"/>
        <c:majorGridlines/>
        <c:numFmt formatCode="\О\с\н\о\в\н\о\й" sourceLinked="1"/>
        <c:tickLblPos val="none"/>
        <c:crossAx val="104778752"/>
        <c:crosses val="autoZero"/>
        <c:crossBetween val="midCat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pivotSource>
    <c:name>[Копия ИсточникиOLAP Вторичный поток.xls]OLAP Куб (2)!СводнаяТаблица1</c:name>
    <c:fmtId val="2"/>
  </c:pivotSource>
  <c:chart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</c:pivotFmts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'OLAP Куб (2)'!$C$12:$C$13</c:f>
              <c:strCache>
                <c:ptCount val="1"/>
                <c:pt idx="0">
                  <c:v>2008</c:v>
                </c:pt>
              </c:strCache>
            </c:strRef>
          </c:tx>
          <c:cat>
            <c:multiLvlStrRef>
              <c:f>'OLAP Куб (2)'!$A$14:$B$21</c:f>
              <c:multiLvlStrCache>
                <c:ptCount val="6"/>
                <c:lvl>
                  <c:pt idx="0">
                    <c:v>More than 3 months ago, no information</c:v>
                  </c:pt>
                  <c:pt idx="1">
                    <c:v>More than 3 months ago. Received information</c:v>
                  </c:pt>
                  <c:pt idx="2">
                    <c:v>Less than 3 months</c:v>
                  </c:pt>
                  <c:pt idx="3">
                    <c:v>Sometimes ago</c:v>
                  </c:pt>
                  <c:pt idx="4">
                    <c:v>Corporate client, stable</c:v>
                  </c:pt>
                </c:lvl>
                <c:lvl>
                  <c:pt idx="0">
                    <c:v>Группа1</c:v>
                  </c:pt>
                  <c:pt idx="5">
                    <c:v>Другие</c:v>
                  </c:pt>
                </c:lvl>
              </c:multiLvlStrCache>
            </c:multiLvlStrRef>
          </c:cat>
          <c:val>
            <c:numRef>
              <c:f>'OLAP Куб (2)'!$C$14:$C$21</c:f>
              <c:numCache>
                <c:formatCode>0.00%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0.23245958248312676</c:v>
                </c:pt>
                <c:pt idx="4">
                  <c:v>0.3118595421216675</c:v>
                </c:pt>
                <c:pt idx="5">
                  <c:v>0.45673475794335944</c:v>
                </c:pt>
              </c:numCache>
            </c:numRef>
          </c:val>
        </c:ser>
        <c:ser>
          <c:idx val="1"/>
          <c:order val="1"/>
          <c:tx>
            <c:strRef>
              <c:f>'OLAP Куб (2)'!$D$12:$D$13</c:f>
              <c:strCache>
                <c:ptCount val="1"/>
                <c:pt idx="0">
                  <c:v>2009</c:v>
                </c:pt>
              </c:strCache>
            </c:strRef>
          </c:tx>
          <c:cat>
            <c:multiLvlStrRef>
              <c:f>'OLAP Куб (2)'!$A$14:$B$21</c:f>
              <c:multiLvlStrCache>
                <c:ptCount val="6"/>
                <c:lvl>
                  <c:pt idx="0">
                    <c:v>More than 3 months ago, no information</c:v>
                  </c:pt>
                  <c:pt idx="1">
                    <c:v>More than 3 months ago. Received information</c:v>
                  </c:pt>
                  <c:pt idx="2">
                    <c:v>Less than 3 months</c:v>
                  </c:pt>
                  <c:pt idx="3">
                    <c:v>Sometimes ago</c:v>
                  </c:pt>
                  <c:pt idx="4">
                    <c:v>Corporate client, stable</c:v>
                  </c:pt>
                </c:lvl>
                <c:lvl>
                  <c:pt idx="0">
                    <c:v>Группа1</c:v>
                  </c:pt>
                  <c:pt idx="5">
                    <c:v>Другие</c:v>
                  </c:pt>
                </c:lvl>
              </c:multiLvlStrCache>
            </c:multiLvlStrRef>
          </c:cat>
          <c:val>
            <c:numRef>
              <c:f>'OLAP Куб (2)'!$D$14:$D$21</c:f>
              <c:numCache>
                <c:formatCode>0.00%</c:formatCode>
                <c:ptCount val="6"/>
                <c:pt idx="0">
                  <c:v>2.8519388390931314E-3</c:v>
                </c:pt>
                <c:pt idx="1">
                  <c:v>7.213727651823809E-3</c:v>
                </c:pt>
                <c:pt idx="2">
                  <c:v>2.3151032929108951E-2</c:v>
                </c:pt>
                <c:pt idx="3">
                  <c:v>0.29374970042659243</c:v>
                </c:pt>
                <c:pt idx="4">
                  <c:v>0.17940852226429571</c:v>
                </c:pt>
                <c:pt idx="5">
                  <c:v>0.49427215644921635</c:v>
                </c:pt>
              </c:numCache>
            </c:numRef>
          </c:val>
        </c:ser>
        <c:ser>
          <c:idx val="2"/>
          <c:order val="2"/>
          <c:tx>
            <c:strRef>
              <c:f>'OLAP Куб (2)'!$E$12:$E$13</c:f>
              <c:strCache>
                <c:ptCount val="1"/>
                <c:pt idx="0">
                  <c:v>2010</c:v>
                </c:pt>
              </c:strCache>
            </c:strRef>
          </c:tx>
          <c:cat>
            <c:multiLvlStrRef>
              <c:f>'OLAP Куб (2)'!$A$14:$B$21</c:f>
              <c:multiLvlStrCache>
                <c:ptCount val="6"/>
                <c:lvl>
                  <c:pt idx="0">
                    <c:v>More than 3 months ago, no information</c:v>
                  </c:pt>
                  <c:pt idx="1">
                    <c:v>More than 3 months ago. Received information</c:v>
                  </c:pt>
                  <c:pt idx="2">
                    <c:v>Less than 3 months</c:v>
                  </c:pt>
                  <c:pt idx="3">
                    <c:v>Sometimes ago</c:v>
                  </c:pt>
                  <c:pt idx="4">
                    <c:v>Corporate client, stable</c:v>
                  </c:pt>
                </c:lvl>
                <c:lvl>
                  <c:pt idx="0">
                    <c:v>Группа1</c:v>
                  </c:pt>
                  <c:pt idx="5">
                    <c:v>Другие</c:v>
                  </c:pt>
                </c:lvl>
              </c:multiLvlStrCache>
            </c:multiLvlStrRef>
          </c:cat>
          <c:val>
            <c:numRef>
              <c:f>'OLAP Куб (2)'!$E$14:$E$21</c:f>
              <c:numCache>
                <c:formatCode>0.00%</c:formatCode>
                <c:ptCount val="6"/>
                <c:pt idx="0">
                  <c:v>2.6446876187808843E-2</c:v>
                </c:pt>
                <c:pt idx="1">
                  <c:v>4.2210974853461938E-2</c:v>
                </c:pt>
                <c:pt idx="2">
                  <c:v>0.21503590933642758</c:v>
                </c:pt>
                <c:pt idx="3">
                  <c:v>9.4624602396623254E-3</c:v>
                </c:pt>
                <c:pt idx="4">
                  <c:v>0.19789145177746234</c:v>
                </c:pt>
                <c:pt idx="5">
                  <c:v>0.50929241602816755</c:v>
                </c:pt>
              </c:numCache>
            </c:numRef>
          </c:val>
        </c:ser>
        <c:ser>
          <c:idx val="3"/>
          <c:order val="3"/>
          <c:tx>
            <c:strRef>
              <c:f>'OLAP Куб (2)'!$F$12:$F$13</c:f>
              <c:strCache>
                <c:ptCount val="1"/>
                <c:pt idx="0">
                  <c:v>2011</c:v>
                </c:pt>
              </c:strCache>
            </c:strRef>
          </c:tx>
          <c:cat>
            <c:multiLvlStrRef>
              <c:f>'OLAP Куб (2)'!$A$14:$B$21</c:f>
              <c:multiLvlStrCache>
                <c:ptCount val="6"/>
                <c:lvl>
                  <c:pt idx="0">
                    <c:v>More than 3 months ago, no information</c:v>
                  </c:pt>
                  <c:pt idx="1">
                    <c:v>More than 3 months ago. Received information</c:v>
                  </c:pt>
                  <c:pt idx="2">
                    <c:v>Less than 3 months</c:v>
                  </c:pt>
                  <c:pt idx="3">
                    <c:v>Sometimes ago</c:v>
                  </c:pt>
                  <c:pt idx="4">
                    <c:v>Corporate client, stable</c:v>
                  </c:pt>
                </c:lvl>
                <c:lvl>
                  <c:pt idx="0">
                    <c:v>Группа1</c:v>
                  </c:pt>
                  <c:pt idx="5">
                    <c:v>Другие</c:v>
                  </c:pt>
                </c:lvl>
              </c:multiLvlStrCache>
            </c:multiLvlStrRef>
          </c:cat>
          <c:val>
            <c:numRef>
              <c:f>'OLAP Куб (2)'!$F$14:$F$21</c:f>
              <c:numCache>
                <c:formatCode>0.00%</c:formatCode>
                <c:ptCount val="6"/>
                <c:pt idx="0">
                  <c:v>2.786294262322701E-2</c:v>
                </c:pt>
                <c:pt idx="1">
                  <c:v>2.4561167076580986E-2</c:v>
                </c:pt>
                <c:pt idx="2">
                  <c:v>0.17534786563795021</c:v>
                </c:pt>
                <c:pt idx="3">
                  <c:v>8.7598126747751156E-4</c:v>
                </c:pt>
                <c:pt idx="4">
                  <c:v>0.23942926451265126</c:v>
                </c:pt>
                <c:pt idx="5">
                  <c:v>0.53273137697516948</c:v>
                </c:pt>
              </c:numCache>
            </c:numRef>
          </c:val>
        </c:ser>
        <c:ser>
          <c:idx val="4"/>
          <c:order val="4"/>
          <c:tx>
            <c:strRef>
              <c:f>'OLAP Куб (2)'!$G$12:$G$13</c:f>
              <c:strCache>
                <c:ptCount val="1"/>
                <c:pt idx="0">
                  <c:v>2012</c:v>
                </c:pt>
              </c:strCache>
            </c:strRef>
          </c:tx>
          <c:cat>
            <c:multiLvlStrRef>
              <c:f>'OLAP Куб (2)'!$A$14:$B$21</c:f>
              <c:multiLvlStrCache>
                <c:ptCount val="6"/>
                <c:lvl>
                  <c:pt idx="0">
                    <c:v>More than 3 months ago, no information</c:v>
                  </c:pt>
                  <c:pt idx="1">
                    <c:v>More than 3 months ago. Received information</c:v>
                  </c:pt>
                  <c:pt idx="2">
                    <c:v>Less than 3 months</c:v>
                  </c:pt>
                  <c:pt idx="3">
                    <c:v>Sometimes ago</c:v>
                  </c:pt>
                  <c:pt idx="4">
                    <c:v>Corporate client, stable</c:v>
                  </c:pt>
                </c:lvl>
                <c:lvl>
                  <c:pt idx="0">
                    <c:v>Группа1</c:v>
                  </c:pt>
                  <c:pt idx="5">
                    <c:v>Другие</c:v>
                  </c:pt>
                </c:lvl>
              </c:multiLvlStrCache>
            </c:multiLvlStrRef>
          </c:cat>
          <c:val>
            <c:numRef>
              <c:f>'OLAP Куб (2)'!$G$14:$G$21</c:f>
              <c:numCache>
                <c:formatCode>0.00%</c:formatCode>
                <c:ptCount val="6"/>
                <c:pt idx="0">
                  <c:v>1.8605395031453253E-2</c:v>
                </c:pt>
                <c:pt idx="1">
                  <c:v>2.2177204392792409E-2</c:v>
                </c:pt>
                <c:pt idx="2">
                  <c:v>0.16238404947222532</c:v>
                </c:pt>
                <c:pt idx="3">
                  <c:v>1.1728329246188309E-3</c:v>
                </c:pt>
                <c:pt idx="4">
                  <c:v>0.25637061520417975</c:v>
                </c:pt>
                <c:pt idx="5">
                  <c:v>0.53998294061200558</c:v>
                </c:pt>
              </c:numCache>
            </c:numRef>
          </c:val>
        </c:ser>
        <c:shape val="cone"/>
        <c:axId val="61482496"/>
        <c:axId val="61484032"/>
        <c:axId val="0"/>
      </c:bar3DChart>
      <c:catAx>
        <c:axId val="61482496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61484032"/>
        <c:crosses val="autoZero"/>
        <c:auto val="1"/>
        <c:lblAlgn val="ctr"/>
        <c:lblOffset val="100"/>
      </c:catAx>
      <c:valAx>
        <c:axId val="61484032"/>
        <c:scaling>
          <c:orientation val="minMax"/>
        </c:scaling>
        <c:axPos val="l"/>
        <c:majorGridlines/>
        <c:numFmt formatCode="0.00%" sourceLinked="1"/>
        <c:tickLblPos val="nextTo"/>
        <c:crossAx val="61482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636246915961092"/>
          <c:y val="0.27663678483335602"/>
          <c:w val="0.10365436335166113"/>
          <c:h val="0.34149436204989753"/>
        </c:manualLayout>
      </c:layout>
      <c:txPr>
        <a:bodyPr/>
        <a:lstStyle/>
        <a:p>
          <a:pPr>
            <a:defRPr sz="1200" b="1"/>
          </a:pPr>
          <a:endParaRPr lang="ru-RU"/>
        </a:p>
      </c:txPr>
    </c:legend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0.27596</cdr:x>
      <cdr:y>0.42508</cdr:y>
    </cdr:from>
    <cdr:to>
      <cdr:x>0.42869</cdr:x>
      <cdr:y>0.50914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2081808" y="2023120"/>
          <a:ext cx="1152165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dirty="0" smtClean="0"/>
            <a:t>Looser</a:t>
          </a:r>
          <a:endParaRPr lang="ru-RU" sz="20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32C127D-AC79-49CC-8BA1-0122BEB1EB96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3529391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5351566-D435-46F5-BCCA-4DBAF649A059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5040324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C18B36-75AF-47A1-8F4E-6F8E88F411D9}" type="slidenum">
              <a:rPr lang="sv-SE"/>
              <a:pPr/>
              <a:t>1</a:t>
            </a:fld>
            <a:endParaRPr lang="sv-SE"/>
          </a:p>
        </p:txBody>
      </p:sp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4145786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A3A46-8486-4EE6-84D4-182F8542FED8}" type="slidenum">
              <a:rPr lang="sv-SE"/>
              <a:pPr/>
              <a:t>3</a:t>
            </a:fld>
            <a:endParaRPr lang="sv-SE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971074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A3A46-8486-4EE6-84D4-182F8542FED8}" type="slidenum">
              <a:rPr lang="sv-SE"/>
              <a:pPr/>
              <a:t>5</a:t>
            </a:fld>
            <a:endParaRPr lang="sv-SE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740017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57DFB-A946-4C32-AFDF-030DE56F467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1352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802181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802181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712168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802181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Exit Rate</a:t>
            </a:r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коэффициент ухода у вас 80%. Это те, кто не продолжил. То есть этот показатель должен быть минимальным. 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Balls Rate</a:t>
            </a:r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– это число слушателей, которые вообще прошли только один этот курс, а 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Landing Rate</a:t>
            </a:r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– число слушателей, для которых этот курс стал первым.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20</a:t>
            </a:fld>
            <a:endParaRPr lang="sv-S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Exit Rate</a:t>
            </a:r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коэффициент ухода у вас 80%. Это те, кто не продолжил. То есть этот показатель должен быть минимальным. 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Balls Rate</a:t>
            </a:r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– это число слушателей, которые вообще прошли только один этот курс, а 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Landing Rate</a:t>
            </a:r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– число слушателей, для которых этот курс стал первым.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21</a:t>
            </a:fld>
            <a:endParaRPr lang="sv-S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Exit Rate</a:t>
            </a:r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коэффициент ухода у вас 80%. Это те, кто не продолжил. То есть этот показатель должен быть минимальным. 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Balls Rate</a:t>
            </a:r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– это число слушателей, которые вообще прошли только один этот курс, а 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Landing Rate</a:t>
            </a:r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– число слушателей, для которых этот курс стал первым.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22</a:t>
            </a:fld>
            <a:endParaRPr lang="sv-S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976626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9766268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28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9766268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566-D435-46F5-BCCA-4DBAF649A059}" type="slidenum">
              <a:rPr lang="sv-SE" smtClean="0"/>
              <a:pPr/>
              <a:t>29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976626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8608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0858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08581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6376157-92EB-485D-8F91-5E6361DC1DA4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  <p:pic>
        <p:nvPicPr>
          <p:cNvPr id="8" name="Picture 7" descr="logo_IAMCP_for_print 0512_l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5007154" cy="1440160"/>
          </a:xfrm>
          <a:prstGeom prst="rect">
            <a:avLst/>
          </a:prstGeom>
        </p:spPr>
      </p:pic>
    </p:spTree>
  </p:cSld>
  <p:clrMapOvr>
    <a:masterClrMapping/>
  </p:clrMapOvr>
  <p:transition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920692-FBBF-4BD0-A869-38E029AA8CF7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9C6B2D-6165-4DD5-BB87-932310623F22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A57922-69DE-4831-BD9D-332F19D2A388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A7BD2DE-61C0-41BF-9D14-CF7AB074F625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426E60E-53A5-4ABA-9753-277E50798714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60472DE-FB9A-425C-8CCB-55086922E7C3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E049CA2-08A9-4B03-9BF3-C9CBC42E12F0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06FDA7-1385-4F61-AB01-F3D661EC18C8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B064CC-AB18-4EC5-B6F9-9E5EE302186A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B893A9-B522-4F00-8537-49F8F6AFBDDC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International Association of Microsoft Certified Partners (IAMCP)</a:t>
            </a:r>
          </a:p>
        </p:txBody>
      </p:sp>
    </p:spTree>
  </p:cSld>
  <p:clrMapOvr>
    <a:masterClrMapping/>
  </p:clrMapOvr>
  <p:transition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E04B93A-C795-467A-8754-66C2EFC5DED3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16238" y="6453188"/>
            <a:ext cx="3455987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sv-SE" dirty="0" smtClean="0"/>
              <a:t>International Association of Microsoft Channel Partners (IAMCP)</a:t>
            </a:r>
            <a:endParaRPr lang="sv-SE" dirty="0"/>
          </a:p>
        </p:txBody>
      </p:sp>
      <p:pic>
        <p:nvPicPr>
          <p:cNvPr id="8" name="Picture 7" descr="logo_IAMCP_for_print 0512_lg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251520" y="5552889"/>
            <a:ext cx="2880320" cy="8284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u"/>
  </p:transition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iamcp@live.ru,dinzis@specialist.r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partner.microsoft.com/rus/trainingevents/40182056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n4systems.ru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rosys.ru/" TargetMode="External"/><Relationship Id="rId4" Type="http://schemas.openxmlformats.org/officeDocument/2006/relationships/hyperlink" Target="http://www.specialist.ru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iamcpru.wordpress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amcp@live.ru" TargetMode="External"/><Relationship Id="rId5" Type="http://schemas.openxmlformats.org/officeDocument/2006/relationships/hyperlink" Target="https://www.facebook.com/" TargetMode="External"/><Relationship Id="rId4" Type="http://schemas.openxmlformats.org/officeDocument/2006/relationships/hyperlink" Target="http://www.&#1080;&#1072;&#1084;&#1089;&#1087;.&#1088;&#1091;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dinzis@specialist.ru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amcp@live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4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7544" y="1700809"/>
            <a:ext cx="8358246" cy="2304256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How to measure and gain customer satisfaction</a:t>
            </a:r>
            <a:br>
              <a:rPr lang="en-US" sz="4000" b="1" i="1" dirty="0" smtClean="0">
                <a:solidFill>
                  <a:srgbClr val="006699"/>
                </a:solidFill>
              </a:rPr>
            </a:br>
            <a:r>
              <a:rPr lang="en-US" sz="4000" b="1" i="1" dirty="0" smtClean="0">
                <a:solidFill>
                  <a:srgbClr val="006699"/>
                </a:solidFill>
              </a:rPr>
              <a:t/>
            </a:r>
            <a:br>
              <a:rPr lang="en-US" sz="4000" b="1" i="1" dirty="0" smtClean="0">
                <a:solidFill>
                  <a:srgbClr val="006699"/>
                </a:solidFill>
              </a:rPr>
            </a:br>
            <a:r>
              <a:rPr lang="en-US" sz="2800" b="1" i="1" dirty="0" smtClean="0">
                <a:solidFill>
                  <a:srgbClr val="006699"/>
                </a:solidFill>
              </a:rPr>
              <a:t>Best practices from Microsoft &amp; IAMCP Russia</a:t>
            </a:r>
            <a:endParaRPr lang="en-US" sz="2800" b="1" i="1" dirty="0">
              <a:solidFill>
                <a:srgbClr val="006699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005064"/>
            <a:ext cx="2262187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251520" y="4365104"/>
            <a:ext cx="6840760" cy="175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sz="2800" b="1" i="1" dirty="0" err="1" smtClean="0">
                <a:solidFill>
                  <a:srgbClr val="006699"/>
                </a:solidFill>
              </a:rPr>
              <a:t>Danil</a:t>
            </a:r>
            <a:r>
              <a:rPr lang="en-US" sz="2800" b="1" i="1" dirty="0" smtClean="0">
                <a:solidFill>
                  <a:srgbClr val="006699"/>
                </a:solidFill>
              </a:rPr>
              <a:t> </a:t>
            </a:r>
            <a:r>
              <a:rPr lang="en-US" sz="2800" b="1" i="1" dirty="0" err="1" smtClean="0">
                <a:solidFill>
                  <a:srgbClr val="006699"/>
                </a:solidFill>
              </a:rPr>
              <a:t>Dintsis</a:t>
            </a:r>
            <a:r>
              <a:rPr lang="ru-RU" sz="2800" b="1" i="1" dirty="0" smtClean="0">
                <a:solidFill>
                  <a:srgbClr val="006699"/>
                </a:solidFill>
              </a:rPr>
              <a:t>,</a:t>
            </a:r>
          </a:p>
          <a:p>
            <a:r>
              <a:rPr lang="en-US" sz="2800" b="1" i="1" dirty="0" smtClean="0">
                <a:solidFill>
                  <a:srgbClr val="006699"/>
                </a:solidFill>
              </a:rPr>
              <a:t>IAMCP Russia</a:t>
            </a:r>
            <a:r>
              <a:rPr lang="ru-RU" sz="2800" b="1" i="1" dirty="0" smtClean="0">
                <a:solidFill>
                  <a:srgbClr val="006699"/>
                </a:solidFill>
              </a:rPr>
              <a:t>,</a:t>
            </a:r>
            <a:r>
              <a:rPr lang="en-US" sz="2800" b="1" i="1" dirty="0" smtClean="0">
                <a:solidFill>
                  <a:srgbClr val="006699"/>
                </a:solidFill>
              </a:rPr>
              <a:t> Lead</a:t>
            </a:r>
          </a:p>
          <a:p>
            <a:endParaRPr lang="ru-RU" sz="2800" b="1" i="1" dirty="0" smtClean="0">
              <a:solidFill>
                <a:srgbClr val="006699"/>
              </a:solidFill>
            </a:endParaRPr>
          </a:p>
          <a:p>
            <a:r>
              <a:rPr lang="en-US" sz="2400" b="1" i="1" dirty="0" smtClean="0">
                <a:solidFill>
                  <a:srgbClr val="006699"/>
                </a:solidFill>
                <a:hlinkClick r:id="rId4"/>
              </a:rPr>
              <a:t>iamcp@live.ru, dinzis@specialist.ru</a:t>
            </a:r>
            <a:r>
              <a:rPr lang="en-US" sz="2400" b="1" i="1" dirty="0" smtClean="0">
                <a:solidFill>
                  <a:srgbClr val="006699"/>
                </a:solidFill>
              </a:rPr>
              <a:t> </a:t>
            </a:r>
            <a:endParaRPr lang="en-US" sz="2400" b="1" i="1" dirty="0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WIIFM – What In It For Me (Us)</a:t>
            </a:r>
            <a:endParaRPr lang="ru-RU" sz="4000" b="1" i="1" dirty="0">
              <a:solidFill>
                <a:srgbClr val="0066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29000"/>
          </a:xfrm>
        </p:spPr>
        <p:txBody>
          <a:bodyPr/>
          <a:lstStyle/>
          <a:p>
            <a:r>
              <a:rPr lang="en-US" dirty="0" smtClean="0"/>
              <a:t>IAMCP membership must be “the high quality rate” for customers</a:t>
            </a:r>
          </a:p>
          <a:p>
            <a:endParaRPr lang="ru-RU" dirty="0" smtClean="0"/>
          </a:p>
          <a:p>
            <a:r>
              <a:rPr lang="en-US" dirty="0" smtClean="0"/>
              <a:t>We create value for our customers as Association</a:t>
            </a:r>
            <a:r>
              <a:rPr lang="ru-RU" sz="2000" b="1" dirty="0"/>
              <a:t> </a:t>
            </a:r>
            <a:endParaRPr lang="ru-RU" sz="2000" b="1" i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249233219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8460432" cy="108012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The best contractor – </a:t>
            </a:r>
            <a:br>
              <a:rPr lang="en-US" sz="4000" b="1" i="1" dirty="0" smtClean="0">
                <a:solidFill>
                  <a:srgbClr val="006699"/>
                </a:solidFill>
              </a:rPr>
            </a:br>
            <a:r>
              <a:rPr lang="en-US" sz="4000" b="1" i="1" dirty="0" smtClean="0">
                <a:solidFill>
                  <a:srgbClr val="006699"/>
                </a:solidFill>
              </a:rPr>
              <a:t>what does </a:t>
            </a:r>
            <a:r>
              <a:rPr lang="en-US" sz="4000" b="1" i="1" dirty="0" smtClean="0">
                <a:solidFill>
                  <a:srgbClr val="006699"/>
                </a:solidFill>
              </a:rPr>
              <a:t>SMB customer </a:t>
            </a:r>
            <a:r>
              <a:rPr lang="en-US" sz="4000" b="1" i="1" dirty="0" smtClean="0">
                <a:solidFill>
                  <a:srgbClr val="006699"/>
                </a:solidFill>
              </a:rPr>
              <a:t>mean?</a:t>
            </a:r>
            <a:endParaRPr lang="en-US" sz="4000" b="1" i="1" dirty="0">
              <a:solidFill>
                <a:srgbClr val="006699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844823"/>
            <a:ext cx="8401080" cy="3528393"/>
          </a:xfrm>
        </p:spPr>
        <p:txBody>
          <a:bodyPr/>
          <a:lstStyle/>
          <a:p>
            <a:r>
              <a:rPr lang="en-US" dirty="0" smtClean="0"/>
              <a:t>Cost?</a:t>
            </a:r>
          </a:p>
          <a:p>
            <a:r>
              <a:rPr lang="en-US" dirty="0" smtClean="0"/>
              <a:t>Cost </a:t>
            </a:r>
            <a:r>
              <a:rPr lang="en-US" dirty="0" err="1" smtClean="0"/>
              <a:t>vs</a:t>
            </a:r>
            <a:r>
              <a:rPr lang="en-US" dirty="0" smtClean="0"/>
              <a:t> Quality?</a:t>
            </a:r>
          </a:p>
          <a:p>
            <a:r>
              <a:rPr lang="en-US" dirty="0" smtClean="0"/>
              <a:t>Market leader?</a:t>
            </a:r>
          </a:p>
          <a:p>
            <a:r>
              <a:rPr lang="en-US" dirty="0" smtClean="0"/>
              <a:t>Best support?</a:t>
            </a:r>
          </a:p>
          <a:p>
            <a:r>
              <a:rPr lang="en-US" dirty="0" smtClean="0"/>
              <a:t>…</a:t>
            </a:r>
            <a:endParaRPr lang="sv-SE" dirty="0" smtClean="0"/>
          </a:p>
          <a:p>
            <a:endParaRPr lang="sv-SE" sz="2000" dirty="0" smtClean="0"/>
          </a:p>
          <a:p>
            <a:pPr>
              <a:buNone/>
            </a:pPr>
            <a:endParaRPr lang="sv-SE" sz="2000" dirty="0" smtClean="0"/>
          </a:p>
        </p:txBody>
      </p:sp>
      <p:pic>
        <p:nvPicPr>
          <p:cNvPr id="5" name="Picture 4" descr="OFF1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628800"/>
            <a:ext cx="1440160" cy="41279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22392099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006699"/>
                </a:solidFill>
              </a:rPr>
              <a:t>Common questions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7"/>
            <a:ext cx="8229600" cy="2880321"/>
          </a:xfrm>
        </p:spPr>
        <p:txBody>
          <a:bodyPr/>
          <a:lstStyle/>
          <a:p>
            <a:r>
              <a:rPr lang="en-US" dirty="0" smtClean="0"/>
              <a:t>What do I need? </a:t>
            </a:r>
          </a:p>
          <a:p>
            <a:r>
              <a:rPr lang="en-US" dirty="0" smtClean="0"/>
              <a:t>What my contractor is?</a:t>
            </a:r>
          </a:p>
          <a:p>
            <a:r>
              <a:rPr lang="en-US" dirty="0" smtClean="0"/>
              <a:t>Preferable criteria?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dirty="0" smtClean="0"/>
              <a:t>International Association of Microsoft Certified Partners (IAMCP)</a:t>
            </a:r>
            <a:endParaRPr lang="sv-SE" dirty="0"/>
          </a:p>
        </p:txBody>
      </p:sp>
      <p:pic>
        <p:nvPicPr>
          <p:cNvPr id="5" name="Picture 4" descr="AMPOW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4005064"/>
            <a:ext cx="23749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KI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356992"/>
            <a:ext cx="14795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23723815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7992888" cy="72008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Main issues for quality ratings</a:t>
            </a:r>
            <a:endParaRPr lang="en-US" sz="4000" b="1" i="1" dirty="0">
              <a:solidFill>
                <a:srgbClr val="006699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124744"/>
            <a:ext cx="8401080" cy="4464496"/>
          </a:xfrm>
          <a:effectLst/>
        </p:spPr>
        <p:txBody>
          <a:bodyPr/>
          <a:lstStyle/>
          <a:p>
            <a:r>
              <a:rPr lang="en-US" dirty="0" smtClean="0"/>
              <a:t>Who are the main interviewees?</a:t>
            </a:r>
          </a:p>
          <a:p>
            <a:pPr marL="742950" lvl="2" indent="-342900"/>
            <a:r>
              <a:rPr lang="en-US" dirty="0" smtClean="0">
                <a:ea typeface="+mn-ea"/>
                <a:cs typeface="+mn-cs"/>
              </a:rPr>
              <a:t>Business customers</a:t>
            </a:r>
          </a:p>
          <a:p>
            <a:pPr marL="742950" lvl="2" indent="-342900"/>
            <a:r>
              <a:rPr lang="en-US" dirty="0" smtClean="0">
                <a:ea typeface="+mn-ea"/>
                <a:cs typeface="+mn-cs"/>
              </a:rPr>
              <a:t>End users</a:t>
            </a:r>
          </a:p>
          <a:p>
            <a:r>
              <a:rPr lang="en-US" dirty="0" smtClean="0"/>
              <a:t>Emotions are hard to formalize</a:t>
            </a:r>
          </a:p>
          <a:p>
            <a:pPr marL="742950" lvl="2" indent="-342900"/>
            <a:r>
              <a:rPr lang="en-US" dirty="0" smtClean="0">
                <a:ea typeface="+mn-ea"/>
                <a:cs typeface="+mn-cs"/>
              </a:rPr>
              <a:t>personnel tolerance</a:t>
            </a:r>
          </a:p>
          <a:p>
            <a:pPr marL="742950" lvl="2" indent="-342900"/>
            <a:r>
              <a:rPr lang="en-US" dirty="0" smtClean="0">
                <a:ea typeface="+mn-ea"/>
                <a:cs typeface="+mn-cs"/>
              </a:rPr>
              <a:t>personal mode </a:t>
            </a:r>
          </a:p>
          <a:p>
            <a:pPr marL="742950" lvl="2" indent="-342900"/>
            <a:r>
              <a:rPr lang="en-US" dirty="0" smtClean="0">
                <a:ea typeface="+mn-ea"/>
                <a:cs typeface="+mn-cs"/>
              </a:rPr>
              <a:t>Different targets &amp; interests</a:t>
            </a:r>
          </a:p>
          <a:p>
            <a:r>
              <a:rPr lang="en-US" dirty="0" smtClean="0"/>
              <a:t>Costs for reviewing contractors experience</a:t>
            </a:r>
          </a:p>
          <a:p>
            <a:pPr lvl="1"/>
            <a:r>
              <a:rPr lang="en-US" dirty="0" smtClean="0"/>
              <a:t>IT department is overloaded</a:t>
            </a:r>
            <a:endParaRPr lang="ru-RU" dirty="0"/>
          </a:p>
          <a:p>
            <a:pPr marL="0" indent="0">
              <a:buNone/>
            </a:pPr>
            <a:endParaRPr lang="ru-RU" sz="1800" dirty="0"/>
          </a:p>
          <a:p>
            <a:endParaRPr lang="sv-SE" sz="2000" dirty="0" smtClean="0"/>
          </a:p>
          <a:p>
            <a:endParaRPr lang="sv-SE" sz="2000" dirty="0" smtClean="0"/>
          </a:p>
          <a:p>
            <a:pPr>
              <a:buNone/>
            </a:pPr>
            <a:endParaRPr lang="sv-SE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2522392099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Problems &amp; issues </a:t>
            </a:r>
            <a:br>
              <a:rPr lang="en-US" sz="4000" b="1" i="1" dirty="0" smtClean="0">
                <a:solidFill>
                  <a:srgbClr val="006699"/>
                </a:solidFill>
              </a:rPr>
            </a:br>
            <a:r>
              <a:rPr lang="en-US" sz="4000" b="1" i="1" dirty="0" smtClean="0">
                <a:solidFill>
                  <a:srgbClr val="006699"/>
                </a:solidFill>
              </a:rPr>
              <a:t>for IT companies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3412976"/>
          </a:xfrm>
        </p:spPr>
        <p:txBody>
          <a:bodyPr/>
          <a:lstStyle/>
          <a:p>
            <a:r>
              <a:rPr lang="en-US" dirty="0" smtClean="0"/>
              <a:t>Unsatisfied customers</a:t>
            </a:r>
          </a:p>
          <a:p>
            <a:r>
              <a:rPr lang="en-US" dirty="0" smtClean="0"/>
              <a:t>Less contracts</a:t>
            </a:r>
          </a:p>
          <a:p>
            <a:r>
              <a:rPr lang="en-US" dirty="0" smtClean="0"/>
              <a:t>Less money (Per: tens of billions dollars are not spent by potential contractors)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What’s your experience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5" name="Picture 4" descr="LOOKOU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988840"/>
            <a:ext cx="2705100" cy="244792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Offer a roadmap to </a:t>
            </a:r>
            <a:br>
              <a:rPr lang="en-US" sz="4000" b="1" i="1" dirty="0" smtClean="0">
                <a:solidFill>
                  <a:srgbClr val="006699"/>
                </a:solidFill>
              </a:rPr>
            </a:br>
            <a:r>
              <a:rPr lang="en-US" sz="4000" b="1" i="1" dirty="0" smtClean="0">
                <a:solidFill>
                  <a:srgbClr val="006699"/>
                </a:solidFill>
              </a:rPr>
              <a:t>our customers: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IAMCP Russia initiative: roadmap for a customer</a:t>
            </a:r>
          </a:p>
          <a:p>
            <a:r>
              <a:rPr lang="en-US" dirty="0" smtClean="0"/>
              <a:t>Microsoft Russia initiative: competition named “The effective CR monetization practices”</a:t>
            </a:r>
          </a:p>
          <a:p>
            <a:r>
              <a:rPr lang="en-US" dirty="0" smtClean="0"/>
              <a:t>Unified initiative: exchange experience at member meeting, and formalize it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IAMCP’s roadmap</a:t>
            </a:r>
            <a:br>
              <a:rPr lang="en-US" sz="4000" b="1" i="1" dirty="0" smtClean="0">
                <a:solidFill>
                  <a:srgbClr val="006699"/>
                </a:solidFill>
              </a:rPr>
            </a:br>
            <a:r>
              <a:rPr lang="en-US" sz="4000" b="1" i="1" dirty="0" smtClean="0">
                <a:solidFill>
                  <a:srgbClr val="006699"/>
                </a:solidFill>
              </a:rPr>
              <a:t>for customers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2880319"/>
          </a:xfrm>
        </p:spPr>
        <p:txBody>
          <a:bodyPr/>
          <a:lstStyle/>
          <a:p>
            <a:r>
              <a:rPr lang="en-US" dirty="0" smtClean="0"/>
              <a:t>Idea: classify contractors</a:t>
            </a:r>
          </a:p>
          <a:p>
            <a:endParaRPr lang="en-US" dirty="0" smtClean="0"/>
          </a:p>
          <a:p>
            <a:r>
              <a:rPr lang="en-US" dirty="0" smtClean="0"/>
              <a:t>Offer roadmap for customers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5" name="Picture 8" descr="AMCROW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484784"/>
            <a:ext cx="283845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COGOA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4077072"/>
            <a:ext cx="3313113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IT services market</a:t>
            </a:r>
            <a:endParaRPr lang="ru-RU" sz="4000" b="1" i="1" dirty="0">
              <a:solidFill>
                <a:srgbClr val="0066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1"/>
            <a:ext cx="8229600" cy="3312368"/>
          </a:xfrm>
        </p:spPr>
        <p:txBody>
          <a:bodyPr/>
          <a:lstStyle/>
          <a:p>
            <a:r>
              <a:rPr lang="en-US" dirty="0" smtClean="0"/>
              <a:t>Highly competitive</a:t>
            </a:r>
          </a:p>
          <a:p>
            <a:r>
              <a:rPr lang="en-US" dirty="0" smtClean="0"/>
              <a:t>Mental experiment: each service is provided by different contractors.</a:t>
            </a:r>
          </a:p>
          <a:p>
            <a:r>
              <a:rPr lang="en-US" dirty="0" smtClean="0"/>
              <a:t>What are the results? Compare them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366898974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62058430"/>
              </p:ext>
            </p:extLst>
          </p:nvPr>
        </p:nvGraphicFramePr>
        <p:xfrm>
          <a:off x="762000" y="685800"/>
          <a:ext cx="7543800" cy="4759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67544" y="397964"/>
            <a:ext cx="82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Price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1612552"/>
            <a:ext cx="2160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Mid-level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770717" y="570887"/>
            <a:ext cx="1368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Celebrity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660232" y="1484784"/>
            <a:ext cx="15949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Workaholic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48064" y="3356992"/>
            <a:ext cx="1717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Beginner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737948" y="537321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Quality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61884" y="582631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Star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2202952290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Contractors’ types</a:t>
            </a:r>
            <a:endParaRPr lang="en-US" sz="4000" b="1" i="1" dirty="0">
              <a:solidFill>
                <a:srgbClr val="0066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424936" cy="4176464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/>
              <a:t>Star</a:t>
            </a:r>
            <a:r>
              <a:rPr lang="ru-RU" sz="2200" b="1" dirty="0" smtClean="0"/>
              <a:t>: </a:t>
            </a:r>
            <a:r>
              <a:rPr lang="en-US" sz="2200" dirty="0" smtClean="0"/>
              <a:t>Extra high quality and </a:t>
            </a:r>
            <a:r>
              <a:rPr lang="en-US" sz="2200" dirty="0" smtClean="0"/>
              <a:t>prices, well known brand-name</a:t>
            </a:r>
            <a:endParaRPr lang="ru-RU" sz="2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/>
              <a:t>Workaholic </a:t>
            </a:r>
            <a:r>
              <a:rPr lang="ru-RU" sz="2200" b="1" dirty="0" smtClean="0"/>
              <a:t>: </a:t>
            </a:r>
            <a:r>
              <a:rPr lang="en-US" sz="2200" dirty="0" smtClean="0"/>
              <a:t>Growing company; not widely known, but provides high quality and CR</a:t>
            </a:r>
            <a:r>
              <a:rPr lang="ru-RU" sz="2200" dirty="0" smtClean="0"/>
              <a:t>.</a:t>
            </a:r>
            <a:endParaRPr lang="ru-RU" sz="2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/>
              <a:t>Middle-level</a:t>
            </a:r>
            <a:r>
              <a:rPr lang="ru-RU" sz="2200" b="1" dirty="0" smtClean="0"/>
              <a:t>:</a:t>
            </a:r>
            <a:r>
              <a:rPr lang="en-US" sz="2200" b="1" dirty="0" smtClean="0"/>
              <a:t> </a:t>
            </a:r>
            <a:r>
              <a:rPr lang="en-US" sz="2200" dirty="0" smtClean="0"/>
              <a:t>average quality, average prices</a:t>
            </a:r>
            <a:r>
              <a:rPr lang="ru-RU" sz="2200" dirty="0" smtClean="0"/>
              <a:t>.</a:t>
            </a:r>
            <a:endParaRPr lang="ru-RU" sz="2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/>
              <a:t>Beginner</a:t>
            </a:r>
            <a:r>
              <a:rPr lang="ru-RU" sz="2200" b="1" dirty="0" smtClean="0"/>
              <a:t>: </a:t>
            </a:r>
            <a:r>
              <a:rPr lang="en-US" sz="2200" dirty="0" smtClean="0"/>
              <a:t>start-up,</a:t>
            </a:r>
            <a:r>
              <a:rPr lang="en-US" sz="2200" b="1" dirty="0" smtClean="0"/>
              <a:t> </a:t>
            </a:r>
            <a:r>
              <a:rPr lang="en-US" sz="2200" dirty="0" smtClean="0"/>
              <a:t>average quality, a lot of enthusiasm </a:t>
            </a:r>
            <a:r>
              <a:rPr lang="ru-RU" sz="2200" dirty="0" smtClean="0"/>
              <a:t>.</a:t>
            </a:r>
            <a:endParaRPr lang="ru-RU" sz="2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/>
              <a:t>Celebrity</a:t>
            </a:r>
            <a:r>
              <a:rPr lang="ru-RU" sz="2200" b="1" dirty="0" smtClean="0"/>
              <a:t>: </a:t>
            </a:r>
            <a:r>
              <a:rPr lang="en-US" sz="2200" dirty="0" smtClean="0"/>
              <a:t>high prices, well-known, average quality or a bit higher</a:t>
            </a:r>
            <a:endParaRPr lang="ru-RU" sz="2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/>
              <a:t>Looser</a:t>
            </a:r>
            <a:r>
              <a:rPr lang="ru-RU" sz="2200" b="1" dirty="0" smtClean="0"/>
              <a:t>: </a:t>
            </a:r>
            <a:r>
              <a:rPr lang="en-US" sz="2200" dirty="0" smtClean="0"/>
              <a:t>low prices, and low quality</a:t>
            </a:r>
            <a:r>
              <a:rPr lang="ru-RU" sz="2200" dirty="0" smtClean="0"/>
              <a:t>.</a:t>
            </a:r>
            <a:endParaRPr lang="ru-RU" sz="22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893367536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19256" cy="850106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Does a customer need the star?</a:t>
            </a:r>
            <a:endParaRPr lang="en-US" sz="4000" b="1" i="1" dirty="0">
              <a:solidFill>
                <a:srgbClr val="0066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424936" cy="4680520"/>
          </a:xfrm>
        </p:spPr>
        <p:txBody>
          <a:bodyPr/>
          <a:lstStyle/>
          <a:p>
            <a:pPr marL="0" indent="0">
              <a:buNone/>
            </a:pPr>
            <a:endParaRPr lang="ru-RU" sz="16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/>
              <a:t>Star</a:t>
            </a:r>
            <a:r>
              <a:rPr lang="ru-RU" sz="2400" b="1" dirty="0" smtClean="0"/>
              <a:t>: </a:t>
            </a:r>
            <a:r>
              <a:rPr lang="en-US" sz="2400" dirty="0" smtClean="0"/>
              <a:t>Sometimes.</a:t>
            </a:r>
            <a:r>
              <a:rPr lang="en-US" sz="2400" b="1" dirty="0" smtClean="0"/>
              <a:t> </a:t>
            </a:r>
            <a:r>
              <a:rPr lang="en-US" sz="2400" dirty="0" smtClean="0"/>
              <a:t>Special conditions</a:t>
            </a:r>
            <a:endParaRPr lang="ru-RU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/>
              <a:t>Workaholic</a:t>
            </a:r>
            <a:r>
              <a:rPr lang="ru-RU" sz="2400" b="1" dirty="0" smtClean="0"/>
              <a:t>:</a:t>
            </a:r>
            <a:r>
              <a:rPr lang="en-US" sz="2400" b="1" dirty="0" smtClean="0"/>
              <a:t> </a:t>
            </a:r>
            <a:r>
              <a:rPr lang="en-US" sz="2400" dirty="0" smtClean="0"/>
              <a:t>the best choice often</a:t>
            </a:r>
            <a:endParaRPr lang="ru-RU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/>
              <a:t>Middle-level</a:t>
            </a:r>
            <a:r>
              <a:rPr lang="ru-RU" sz="2400" b="1" dirty="0" smtClean="0"/>
              <a:t>:</a:t>
            </a:r>
            <a:r>
              <a:rPr lang="en-US" sz="2400" b="1" dirty="0" smtClean="0"/>
              <a:t> </a:t>
            </a:r>
            <a:r>
              <a:rPr lang="en-US" sz="2400" dirty="0" smtClean="0"/>
              <a:t>Maybe</a:t>
            </a:r>
            <a:endParaRPr lang="ru-RU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/>
              <a:t>Beginner</a:t>
            </a:r>
            <a:r>
              <a:rPr lang="ru-RU" sz="2400" b="1" dirty="0" smtClean="0"/>
              <a:t>: </a:t>
            </a:r>
            <a:r>
              <a:rPr lang="en-US" sz="2400" dirty="0" smtClean="0"/>
              <a:t>Think about it!</a:t>
            </a:r>
            <a:endParaRPr lang="ru-RU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893367536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92696"/>
            <a:ext cx="8791575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5500815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19256" cy="850106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Tips for SMB customer</a:t>
            </a:r>
            <a:endParaRPr lang="en-US" sz="4000" b="1" i="1" dirty="0">
              <a:solidFill>
                <a:srgbClr val="0066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424936" cy="4176464"/>
          </a:xfrm>
        </p:spPr>
        <p:txBody>
          <a:bodyPr/>
          <a:lstStyle/>
          <a:p>
            <a:pPr marL="0" indent="0">
              <a:buNone/>
            </a:pPr>
            <a:endParaRPr lang="ru-RU" sz="1600" b="1" dirty="0"/>
          </a:p>
          <a:p>
            <a:pPr marL="0" indent="0"/>
            <a:r>
              <a:rPr lang="en-US" sz="2400" dirty="0" smtClean="0"/>
              <a:t> Average market prices</a:t>
            </a:r>
          </a:p>
          <a:p>
            <a:pPr marL="0" indent="0"/>
            <a:r>
              <a:rPr lang="en-US" sz="2400" dirty="0" smtClean="0"/>
              <a:t> Type of IT service (critical, high priority, common)</a:t>
            </a:r>
          </a:p>
          <a:p>
            <a:pPr marL="0" indent="0"/>
            <a:r>
              <a:rPr lang="en-US" sz="2400" dirty="0" smtClean="0"/>
              <a:t> Reference visits and calls</a:t>
            </a:r>
          </a:p>
          <a:p>
            <a:pPr marL="0" indent="0"/>
            <a:r>
              <a:rPr lang="en-US" sz="2400" dirty="0" smtClean="0"/>
              <a:t> Criticism? No? It’s suspicious</a:t>
            </a:r>
          </a:p>
          <a:p>
            <a:pPr marL="0" indent="0"/>
            <a:r>
              <a:rPr lang="en-US" sz="2400" dirty="0" smtClean="0"/>
              <a:t> Contractor experience?</a:t>
            </a:r>
          </a:p>
          <a:p>
            <a:pPr marL="0" indent="0"/>
            <a:r>
              <a:rPr lang="en-US" sz="2400" dirty="0" smtClean="0"/>
              <a:t> Management compatibility (</a:t>
            </a:r>
            <a:r>
              <a:rPr lang="en-US" sz="2200" dirty="0" smtClean="0"/>
              <a:t>ITIL, MOF, COBIT, </a:t>
            </a:r>
            <a:r>
              <a:rPr lang="en-US" sz="2200" dirty="0" err="1" smtClean="0"/>
              <a:t>PMBoK</a:t>
            </a:r>
            <a:r>
              <a:rPr lang="en-US" sz="2200" dirty="0" smtClean="0"/>
              <a:t>, Agile</a:t>
            </a:r>
            <a:r>
              <a:rPr lang="en-US" sz="2400" dirty="0" smtClean="0"/>
              <a:t>)</a:t>
            </a:r>
          </a:p>
          <a:p>
            <a:pPr marL="0" indent="0"/>
            <a:r>
              <a:rPr lang="en-US" sz="2400" dirty="0" smtClean="0"/>
              <a:t> Continuous service improvement</a:t>
            </a:r>
          </a:p>
          <a:p>
            <a:pPr marL="0" indent="0"/>
            <a:r>
              <a:rPr lang="en-US" sz="2400" dirty="0" smtClean="0"/>
              <a:t> Pre-contract investigation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893367536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The effective CR </a:t>
            </a:r>
            <a:br>
              <a:rPr lang="en-US" sz="4000" b="1" i="1" dirty="0" smtClean="0">
                <a:solidFill>
                  <a:srgbClr val="006699"/>
                </a:solidFill>
              </a:rPr>
            </a:br>
            <a:r>
              <a:rPr lang="en-US" sz="4000" b="1" i="1" dirty="0" smtClean="0">
                <a:solidFill>
                  <a:srgbClr val="006699"/>
                </a:solidFill>
              </a:rPr>
              <a:t>monetization practices competition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9"/>
            <a:ext cx="8229600" cy="2808311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Microsoft Russia</a:t>
            </a:r>
          </a:p>
          <a:p>
            <a:r>
              <a:rPr lang="en-US" dirty="0" smtClean="0">
                <a:hlinkClick r:id="rId2"/>
              </a:rPr>
              <a:t>https://partner.microsoft.com/rus/trainingevents/40182056</a:t>
            </a:r>
            <a:r>
              <a:rPr lang="en-US" dirty="0" smtClean="0"/>
              <a:t> - in Russian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850106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Business cases’ demands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5699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CR business practice description: marketing initiatives, loyalty programs, customer satisfaction research, motivation, trainings, etc. </a:t>
            </a:r>
            <a:r>
              <a:rPr lang="ru-RU" sz="24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Result measurement technique</a:t>
            </a:r>
            <a:endParaRPr lang="ru-RU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Examples. Results. Charts</a:t>
            </a: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</p:cSld>
  <p:clrMapOvr>
    <a:masterClrMapping/>
  </p:clrMapOvr>
  <p:transition>
    <p:cover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The effective CR monetization practices competition criteria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096345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Business effect proved by participant</a:t>
            </a:r>
            <a:r>
              <a:rPr lang="ru-RU" sz="2400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CR practices integration with business processes</a:t>
            </a:r>
            <a:endParaRPr lang="ru-RU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Innovations</a:t>
            </a:r>
            <a:endParaRPr lang="ru-RU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Scalability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</p:cSld>
  <p:clrMapOvr>
    <a:masterClrMapping/>
  </p:clrMapOvr>
  <p:transition>
    <p:cover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Prizes for winners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en-US" sz="2400" dirty="0" smtClean="0"/>
              <a:t>Award ceremony at Worldwide Partner Conference 2012</a:t>
            </a:r>
            <a:r>
              <a:rPr lang="ru-RU" sz="2400" dirty="0" smtClean="0"/>
              <a:t>;</a:t>
            </a:r>
          </a:p>
          <a:p>
            <a:r>
              <a:rPr lang="ru-RU" sz="2400" b="1" dirty="0" smtClean="0"/>
              <a:t>1</a:t>
            </a:r>
            <a:r>
              <a:rPr lang="en-US" sz="2400" b="1" dirty="0" err="1" smtClean="0"/>
              <a:t>st</a:t>
            </a:r>
            <a:r>
              <a:rPr lang="ru-RU" sz="2400" b="1" dirty="0" smtClean="0"/>
              <a:t> </a:t>
            </a:r>
            <a:r>
              <a:rPr lang="en-US" sz="2400" b="1" dirty="0" smtClean="0"/>
              <a:t>prize</a:t>
            </a:r>
            <a:r>
              <a:rPr lang="ru-RU" sz="2400" dirty="0" smtClean="0"/>
              <a:t>. </a:t>
            </a:r>
            <a:r>
              <a:rPr lang="en-US" sz="2400" dirty="0" smtClean="0"/>
              <a:t>Media projects in leading mass media; press release with Microsoft Russia; </a:t>
            </a:r>
            <a:endParaRPr lang="ru-RU" sz="2400" dirty="0" smtClean="0"/>
          </a:p>
          <a:p>
            <a:r>
              <a:rPr lang="ru-RU" sz="2400" b="1" dirty="0" smtClean="0"/>
              <a:t>2</a:t>
            </a:r>
            <a:r>
              <a:rPr lang="en-US" sz="2400" b="1" dirty="0" err="1" smtClean="0"/>
              <a:t>nd</a:t>
            </a:r>
            <a:r>
              <a:rPr lang="ru-RU" sz="2400" b="1" dirty="0" smtClean="0"/>
              <a:t> </a:t>
            </a:r>
            <a:r>
              <a:rPr lang="en-US" sz="2400" b="1" dirty="0" err="1" smtClean="0"/>
              <a:t>prizez</a:t>
            </a:r>
            <a:r>
              <a:rPr lang="en-US" sz="2400" b="1" dirty="0" smtClean="0"/>
              <a:t> (3 companies)</a:t>
            </a:r>
            <a:r>
              <a:rPr lang="ru-RU" sz="2400" dirty="0" smtClean="0"/>
              <a:t>. </a:t>
            </a:r>
            <a:r>
              <a:rPr lang="en-US" sz="2400" dirty="0" smtClean="0"/>
              <a:t>Press release at Microsoft Russia resources</a:t>
            </a:r>
          </a:p>
          <a:p>
            <a:endParaRPr lang="en-US" sz="2400" dirty="0" smtClean="0"/>
          </a:p>
          <a:p>
            <a:r>
              <a:rPr lang="en-US" sz="2400" b="1" dirty="0" smtClean="0"/>
              <a:t>IAMCP Russia </a:t>
            </a:r>
            <a:r>
              <a:rPr lang="en-US" sz="2400" dirty="0" smtClean="0"/>
              <a:t>publishes a book with best practices for partners and clients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</p:cSld>
  <p:clrMapOvr>
    <a:masterClrMapping/>
  </p:clrMapOvr>
  <p:transition>
    <p:cover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Specialist CTEC case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Exit Rate</a:t>
            </a:r>
          </a:p>
          <a:p>
            <a:r>
              <a:rPr lang="en-US" dirty="0" smtClean="0"/>
              <a:t>Landing Rate</a:t>
            </a:r>
          </a:p>
          <a:p>
            <a:r>
              <a:rPr lang="en-US" dirty="0" smtClean="0"/>
              <a:t>Balls Rate</a:t>
            </a:r>
          </a:p>
          <a:p>
            <a:endParaRPr lang="en-US" dirty="0" smtClean="0"/>
          </a:p>
          <a:p>
            <a:r>
              <a:rPr lang="en-US" dirty="0" smtClean="0"/>
              <a:t>…and CSAT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5" name="Picture 2" descr="Центр компьютерного обучения «Специалист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5589240"/>
            <a:ext cx="1440160" cy="700079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Specialist CTEC BPs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Low Exit Rate </a:t>
            </a:r>
            <a:r>
              <a:rPr lang="en-US" dirty="0" smtClean="0"/>
              <a:t>– extend product line!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Low Exit Rate &amp; high Balls Rate </a:t>
            </a:r>
            <a:r>
              <a:rPr lang="en-US" dirty="0" smtClean="0"/>
              <a:t>– extend product line, train sales personnel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High Exit Rate </a:t>
            </a:r>
            <a:r>
              <a:rPr lang="en-US" dirty="0" smtClean="0"/>
              <a:t>– low quality: audit product, control production personnel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4098" name="Picture 2" descr="Центр компьютерного обучения «Специалист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5661248"/>
            <a:ext cx="1440160" cy="700079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Specialist CTEC additional </a:t>
            </a:r>
            <a:br>
              <a:rPr lang="en-US" sz="4000" b="1" i="1" dirty="0" smtClean="0">
                <a:solidFill>
                  <a:srgbClr val="006699"/>
                </a:solidFill>
              </a:rPr>
            </a:br>
            <a:r>
              <a:rPr lang="en-US" sz="4000" b="1" i="1" dirty="0" smtClean="0">
                <a:solidFill>
                  <a:srgbClr val="006699"/>
                </a:solidFill>
              </a:rPr>
              <a:t>analysis tools &amp; tips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Early feedbacks: </a:t>
            </a:r>
            <a:r>
              <a:rPr lang="en-US" dirty="0" smtClean="0"/>
              <a:t>Successful start=50% of total success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Monitoring of customers: </a:t>
            </a:r>
            <a:r>
              <a:rPr lang="en-US" dirty="0" smtClean="0"/>
              <a:t>after 3 months, 1 year later. Compare secondary client’s flow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Contact both </a:t>
            </a:r>
            <a:r>
              <a:rPr lang="en-US" dirty="0" smtClean="0">
                <a:solidFill>
                  <a:srgbClr val="0070C0"/>
                </a:solidFill>
              </a:rPr>
              <a:t>managers </a:t>
            </a:r>
            <a:r>
              <a:rPr lang="en-US" dirty="0" smtClean="0">
                <a:solidFill>
                  <a:srgbClr val="0070C0"/>
                </a:solidFill>
              </a:rPr>
              <a:t>and users </a:t>
            </a:r>
            <a:r>
              <a:rPr lang="en-US" dirty="0" smtClean="0"/>
              <a:t>at client side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4098" name="Picture 2" descr="Центр компьютерного обучения «Специалист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5661248"/>
            <a:ext cx="1440160" cy="700079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Specialist CTEC 5-year  trends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971600" y="1219200"/>
          <a:ext cx="7632848" cy="4586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 descr="Центр компьютерного обучения «Специалист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5949280"/>
            <a:ext cx="1440160" cy="700079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Results from CSAT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6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599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KPIs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Results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Market</a:t>
                      </a:r>
                      <a:r>
                        <a:rPr lang="en-US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average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9227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NSAT (General satisfaction index)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178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164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9227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Customer loyalty index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92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87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9227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Ready to recommend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97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92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9227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General Productivity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84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67</a:t>
                      </a:r>
                      <a:endParaRPr lang="ru-RU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6" name="Picture 2" descr="Центр компьютерного обучения «Специалист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5661248"/>
            <a:ext cx="1440160" cy="700079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Activities by </a:t>
            </a:r>
            <a:br>
              <a:rPr lang="en-US" sz="4000" b="1" i="1" dirty="0" smtClean="0">
                <a:solidFill>
                  <a:srgbClr val="006699"/>
                </a:solidFill>
              </a:rPr>
            </a:br>
            <a:r>
              <a:rPr lang="en-US" sz="4000" b="1" i="1" dirty="0" smtClean="0">
                <a:solidFill>
                  <a:srgbClr val="006699"/>
                </a:solidFill>
              </a:rPr>
              <a:t>IAMCP and Microsoft Russia</a:t>
            </a:r>
            <a:endParaRPr lang="ru-RU" sz="4000" b="1" i="1" dirty="0" smtClean="0">
              <a:solidFill>
                <a:srgbClr val="0066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5"/>
            <a:ext cx="8229600" cy="3024336"/>
          </a:xfrm>
        </p:spPr>
        <p:txBody>
          <a:bodyPr/>
          <a:lstStyle/>
          <a:p>
            <a:r>
              <a:rPr lang="en-US" dirty="0" smtClean="0"/>
              <a:t>Business trainings (virtual</a:t>
            </a:r>
            <a:r>
              <a:rPr lang="en-US" dirty="0" smtClean="0"/>
              <a:t>) for free</a:t>
            </a:r>
            <a:endParaRPr lang="en-US" dirty="0" smtClean="0"/>
          </a:p>
          <a:p>
            <a:r>
              <a:rPr lang="en-US" dirty="0" smtClean="0"/>
              <a:t>Special chapter meeting</a:t>
            </a:r>
          </a:p>
          <a:p>
            <a:r>
              <a:rPr lang="en-US" dirty="0" smtClean="0"/>
              <a:t>Business brochure by IAMCP Russia</a:t>
            </a:r>
          </a:p>
          <a:p>
            <a:r>
              <a:rPr lang="en-US" dirty="0" smtClean="0"/>
              <a:t>WPC 2012 presentation and winner’s award by Microsoft Russia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</p:cSld>
  <p:clrMapOvr>
    <a:masterClrMapping/>
  </p:clrMapOvr>
  <p:transition>
    <p:cover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14300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Member’s benefits</a:t>
            </a:r>
            <a:endParaRPr lang="ru-RU" sz="4000" b="1" i="1" dirty="0">
              <a:solidFill>
                <a:srgbClr val="0066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556792"/>
            <a:ext cx="8229600" cy="4104456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sz="2800" dirty="0" smtClean="0"/>
              <a:t>Satisfied clients and users</a:t>
            </a:r>
          </a:p>
          <a:p>
            <a:pPr marL="0" indent="0">
              <a:lnSpc>
                <a:spcPct val="150000"/>
              </a:lnSpc>
            </a:pPr>
            <a:r>
              <a:rPr lang="en-US" sz="2800" dirty="0" smtClean="0"/>
              <a:t>IAMCP as competency center</a:t>
            </a:r>
          </a:p>
          <a:p>
            <a:pPr marL="0" indent="0">
              <a:lnSpc>
                <a:spcPct val="150000"/>
              </a:lnSpc>
            </a:pPr>
            <a:r>
              <a:rPr lang="en-US" sz="2800" dirty="0" smtClean="0"/>
              <a:t>Competitive advantages as trusted contractors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  <p:pic>
        <p:nvPicPr>
          <p:cNvPr id="5" name="Picture 17" descr="BULLSEY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789040"/>
            <a:ext cx="2592387" cy="2393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4892631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14300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Thank you!</a:t>
            </a:r>
            <a:endParaRPr lang="ru-RU" sz="4000" b="1" i="1" dirty="0">
              <a:solidFill>
                <a:srgbClr val="0066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24847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And thanks to our united team: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/>
              <a:t>IAMCP Russia:</a:t>
            </a:r>
          </a:p>
          <a:p>
            <a:pPr marL="0" indent="0">
              <a:buNone/>
            </a:pPr>
            <a:r>
              <a:rPr lang="en-US" sz="2400" dirty="0" smtClean="0"/>
              <a:t>Maxim </a:t>
            </a:r>
            <a:r>
              <a:rPr lang="en-US" sz="2400" dirty="0" err="1" smtClean="0"/>
              <a:t>Gvozdev</a:t>
            </a:r>
            <a:r>
              <a:rPr lang="en-US" sz="2400" dirty="0" smtClean="0"/>
              <a:t> (CEO at </a:t>
            </a:r>
            <a:r>
              <a:rPr lang="en-US" sz="2400" dirty="0" smtClean="0">
                <a:hlinkClick r:id="rId3"/>
              </a:rPr>
              <a:t>www.Lean4systems.ru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Dmitry </a:t>
            </a:r>
            <a:r>
              <a:rPr lang="en-US" sz="2400" dirty="0" err="1" smtClean="0"/>
              <a:t>Gudzenko</a:t>
            </a:r>
            <a:r>
              <a:rPr lang="en-US" sz="2400" dirty="0" smtClean="0"/>
              <a:t> (CEO at </a:t>
            </a:r>
            <a:r>
              <a:rPr lang="en-US" sz="2400" dirty="0" smtClean="0">
                <a:hlinkClick r:id="rId4"/>
              </a:rPr>
              <a:t>www.specialist.ru</a:t>
            </a:r>
            <a:r>
              <a:rPr lang="en-US" sz="2400" dirty="0" smtClean="0"/>
              <a:t>) </a:t>
            </a:r>
          </a:p>
          <a:p>
            <a:pPr marL="0" indent="0">
              <a:buNone/>
            </a:pPr>
            <a:r>
              <a:rPr lang="en-US" sz="2400" dirty="0" smtClean="0"/>
              <a:t>Anna </a:t>
            </a:r>
            <a:r>
              <a:rPr lang="en-US" sz="2400" dirty="0" err="1" smtClean="0"/>
              <a:t>Makeeva</a:t>
            </a:r>
            <a:r>
              <a:rPr lang="en-US" sz="2400" dirty="0" smtClean="0"/>
              <a:t> (</a:t>
            </a:r>
            <a:r>
              <a:rPr lang="en-US" sz="2400" dirty="0" smtClean="0">
                <a:hlinkClick r:id="rId5"/>
              </a:rPr>
              <a:t>www.crosys.ru</a:t>
            </a:r>
            <a:r>
              <a:rPr lang="en-US" sz="2400" dirty="0" smtClean="0"/>
              <a:t>)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and </a:t>
            </a:r>
            <a:r>
              <a:rPr lang="en-US" sz="2400" b="1" dirty="0" smtClean="0"/>
              <a:t>MSFT Russia: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Natasha </a:t>
            </a:r>
            <a:r>
              <a:rPr lang="en-US" sz="2400" dirty="0" err="1" smtClean="0"/>
              <a:t>Boldyreva</a:t>
            </a:r>
            <a:r>
              <a:rPr lang="en-US" sz="2400" dirty="0" smtClean="0"/>
              <a:t>, Anna </a:t>
            </a:r>
            <a:r>
              <a:rPr lang="en-US" sz="2400" dirty="0" err="1" smtClean="0"/>
              <a:t>Albova</a:t>
            </a:r>
            <a:r>
              <a:rPr lang="en-US" sz="2400" dirty="0" smtClean="0"/>
              <a:t>, </a:t>
            </a:r>
            <a:r>
              <a:rPr lang="en-US" sz="2400" dirty="0" err="1" smtClean="0"/>
              <a:t>Zhenya</a:t>
            </a:r>
            <a:r>
              <a:rPr lang="en-US" sz="2400" dirty="0" smtClean="0"/>
              <a:t> </a:t>
            </a:r>
            <a:r>
              <a:rPr lang="en-US" sz="2400" dirty="0" err="1" smtClean="0"/>
              <a:t>Voronin</a:t>
            </a:r>
            <a:endParaRPr lang="en-US" sz="2400" b="1" dirty="0" smtClean="0"/>
          </a:p>
          <a:p>
            <a:pPr marL="0" indent="0">
              <a:buNone/>
            </a:pPr>
            <a:endParaRPr lang="ru-RU" sz="2400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74892631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14300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Our web resources</a:t>
            </a:r>
            <a:endParaRPr lang="ru-RU" sz="4000" b="1" i="1" dirty="0">
              <a:solidFill>
                <a:srgbClr val="0066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5"/>
            <a:ext cx="8229600" cy="3312367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hlinkClick r:id="rId3"/>
              </a:rPr>
              <a:t>http://iamcpru.wordpress.com</a:t>
            </a:r>
            <a:r>
              <a:rPr lang="en-US" sz="2400" dirty="0" smtClean="0"/>
              <a:t> = </a:t>
            </a:r>
            <a:r>
              <a:rPr lang="en-US" sz="2400" dirty="0" smtClean="0">
                <a:hlinkClick r:id="rId4"/>
              </a:rPr>
              <a:t>www.</a:t>
            </a:r>
            <a:r>
              <a:rPr lang="ru-RU" sz="2400" dirty="0" err="1" smtClean="0">
                <a:hlinkClick r:id="rId4"/>
              </a:rPr>
              <a:t>иамсп.ру</a:t>
            </a:r>
            <a:endParaRPr lang="ru-RU" sz="24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hlinkClick r:id="rId5"/>
              </a:rPr>
              <a:t>https://www.facebook.com/#!/groups/iamcpru/</a:t>
            </a:r>
            <a:endParaRPr lang="en-US" sz="24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hlinkClick r:id="rId6"/>
              </a:rPr>
              <a:t>iamcp@live.ru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74892631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772816"/>
            <a:ext cx="8712968" cy="114300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6699"/>
                </a:solidFill>
              </a:rPr>
              <a:t>Questions &amp; discussion</a:t>
            </a:r>
            <a:endParaRPr lang="ru-RU" sz="4000" b="1" i="1" dirty="0">
              <a:solidFill>
                <a:srgbClr val="0066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4725144"/>
            <a:ext cx="3960440" cy="108011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hlinkClick r:id="rId3"/>
              </a:rPr>
              <a:t>dinzis@specialist.ru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hlinkClick r:id="rId4"/>
              </a:rPr>
              <a:t>iamcp@live.ru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 smtClean="0"/>
              <a:t>International Association of Microsoft Certified Partners (IAMCP)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74892631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36470</TotalTime>
  <Words>1126</Words>
  <Application>Microsoft Office PowerPoint</Application>
  <PresentationFormat>Экран (4:3)</PresentationFormat>
  <Paragraphs>205</Paragraphs>
  <Slides>29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Standardformgivning</vt:lpstr>
      <vt:lpstr>How to measure and gain customer satisfaction  Best practices from Microsoft &amp; IAMCP Russia</vt:lpstr>
      <vt:lpstr>WIIFM – What In It For Me (Us)</vt:lpstr>
      <vt:lpstr>The best contractor –  what does SMB customer mean?</vt:lpstr>
      <vt:lpstr>Common questions</vt:lpstr>
      <vt:lpstr>Main issues for quality ratings</vt:lpstr>
      <vt:lpstr>Problems &amp; issues  for IT companies</vt:lpstr>
      <vt:lpstr>What’s your experience</vt:lpstr>
      <vt:lpstr>Offer a roadmap to  our customers:</vt:lpstr>
      <vt:lpstr>IAMCP’s roadmap for customers</vt:lpstr>
      <vt:lpstr>IT services market</vt:lpstr>
      <vt:lpstr>Слайд 11</vt:lpstr>
      <vt:lpstr>Contractors’ types</vt:lpstr>
      <vt:lpstr>Does a customer need the star?</vt:lpstr>
      <vt:lpstr>Слайд 14</vt:lpstr>
      <vt:lpstr>Tips for SMB customer</vt:lpstr>
      <vt:lpstr>The effective CR  monetization practices competition</vt:lpstr>
      <vt:lpstr>Business cases’ demands</vt:lpstr>
      <vt:lpstr>The effective CR monetization practices competition criteria</vt:lpstr>
      <vt:lpstr>Prizes for winners</vt:lpstr>
      <vt:lpstr>Specialist CTEC case</vt:lpstr>
      <vt:lpstr>Specialist CTEC BPs</vt:lpstr>
      <vt:lpstr>Specialist CTEC additional  analysis tools &amp; tips</vt:lpstr>
      <vt:lpstr>Specialist CTEC 5-year  trends</vt:lpstr>
      <vt:lpstr>Results from CSAT</vt:lpstr>
      <vt:lpstr>Activities by  IAMCP and Microsoft Russia</vt:lpstr>
      <vt:lpstr>Member’s benefits</vt:lpstr>
      <vt:lpstr>Thank you!</vt:lpstr>
      <vt:lpstr>Our web resources</vt:lpstr>
      <vt:lpstr>Questions &amp; discussion</vt:lpstr>
    </vt:vector>
  </TitlesOfParts>
  <Company>IDE Nätverkskonsulterna 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Johanna Tengroth</dc:creator>
  <cp:lastModifiedBy>DND</cp:lastModifiedBy>
  <cp:revision>635</cp:revision>
  <dcterms:created xsi:type="dcterms:W3CDTF">2005-01-29T22:01:56Z</dcterms:created>
  <dcterms:modified xsi:type="dcterms:W3CDTF">2012-03-26T10:26:47Z</dcterms:modified>
</cp:coreProperties>
</file>